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0" r:id="rId2"/>
  </p:sldMasterIdLst>
  <p:notesMasterIdLst>
    <p:notesMasterId r:id="rId27"/>
  </p:notesMasterIdLst>
  <p:sldIdLst>
    <p:sldId id="630" r:id="rId3"/>
    <p:sldId id="789" r:id="rId4"/>
    <p:sldId id="574" r:id="rId5"/>
    <p:sldId id="770" r:id="rId6"/>
    <p:sldId id="754" r:id="rId7"/>
    <p:sldId id="771" r:id="rId8"/>
    <p:sldId id="772" r:id="rId9"/>
    <p:sldId id="773" r:id="rId10"/>
    <p:sldId id="774" r:id="rId11"/>
    <p:sldId id="785" r:id="rId12"/>
    <p:sldId id="706" r:id="rId13"/>
    <p:sldId id="775" r:id="rId14"/>
    <p:sldId id="776" r:id="rId15"/>
    <p:sldId id="777" r:id="rId16"/>
    <p:sldId id="778" r:id="rId17"/>
    <p:sldId id="779" r:id="rId18"/>
    <p:sldId id="780" r:id="rId19"/>
    <p:sldId id="781" r:id="rId20"/>
    <p:sldId id="782" r:id="rId21"/>
    <p:sldId id="783" r:id="rId22"/>
    <p:sldId id="784" r:id="rId23"/>
    <p:sldId id="786" r:id="rId24"/>
    <p:sldId id="787" r:id="rId25"/>
    <p:sldId id="788" r:id="rId26"/>
  </p:sldIdLst>
  <p:sldSz cx="12192000" cy="6858000"/>
  <p:notesSz cx="7010400" cy="92964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6" userDrawn="1">
          <p15:clr>
            <a:srgbClr val="A4A3A4"/>
          </p15:clr>
        </p15:guide>
        <p15:guide id="2" pos="3816" userDrawn="1">
          <p15:clr>
            <a:srgbClr val="A4A3A4"/>
          </p15:clr>
        </p15:guide>
        <p15:guide id="3" orient="horz" pos="984" userDrawn="1">
          <p15:clr>
            <a:srgbClr val="A4A3A4"/>
          </p15:clr>
        </p15:guide>
        <p15:guide id="4" orient="horz" pos="1800" userDrawn="1">
          <p15:clr>
            <a:srgbClr val="A4A3A4"/>
          </p15:clr>
        </p15:guide>
        <p15:guide id="5" orient="horz" pos="2424" userDrawn="1">
          <p15:clr>
            <a:srgbClr val="A4A3A4"/>
          </p15:clr>
        </p15:guide>
        <p15:guide id="7" orient="horz" pos="3984" userDrawn="1">
          <p15:clr>
            <a:srgbClr val="A4A3A4"/>
          </p15:clr>
        </p15:guide>
        <p15:guide id="8" pos="240" userDrawn="1">
          <p15:clr>
            <a:srgbClr val="A4A3A4"/>
          </p15:clr>
        </p15:guide>
        <p15:guide id="10" pos="5040" userDrawn="1">
          <p15:clr>
            <a:srgbClr val="A4A3A4"/>
          </p15:clr>
        </p15:guide>
        <p15:guide id="11" pos="6384" userDrawn="1">
          <p15:clr>
            <a:srgbClr val="A4A3A4"/>
          </p15:clr>
        </p15:guide>
        <p15:guide id="12" pos="4776" userDrawn="1">
          <p15:clr>
            <a:srgbClr val="A4A3A4"/>
          </p15:clr>
        </p15:guide>
        <p15:guide id="13" pos="3120" userDrawn="1">
          <p15:clr>
            <a:srgbClr val="A4A3A4"/>
          </p15:clr>
        </p15:guide>
        <p15:guide id="14" pos="2544" userDrawn="1">
          <p15:clr>
            <a:srgbClr val="A4A3A4"/>
          </p15:clr>
        </p15:guide>
        <p15:guide id="15" pos="696" userDrawn="1">
          <p15:clr>
            <a:srgbClr val="A4A3A4"/>
          </p15:clr>
        </p15:guide>
        <p15:guide id="16" pos="7464" userDrawn="1">
          <p15:clr>
            <a:srgbClr val="A4A3A4"/>
          </p15:clr>
        </p15:guide>
        <p15:guide id="17" orient="horz" pos="3576" userDrawn="1">
          <p15:clr>
            <a:srgbClr val="A4A3A4"/>
          </p15:clr>
        </p15:guide>
        <p15:guide id="18" orient="horz" pos="2712" userDrawn="1">
          <p15:clr>
            <a:srgbClr val="A4A3A4"/>
          </p15:clr>
        </p15:guide>
        <p15:guide id="19" pos="67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AFF"/>
    <a:srgbClr val="CCFFFF"/>
    <a:srgbClr val="FFFFCC"/>
    <a:srgbClr val="C00000"/>
    <a:srgbClr val="FFFF99"/>
    <a:srgbClr val="F5F5F5"/>
    <a:srgbClr val="0070C0"/>
    <a:srgbClr val="F4F9FA"/>
    <a:srgbClr val="EFF4FF"/>
    <a:srgbClr val="0094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144" autoAdjust="0"/>
    <p:restoredTop sz="94008" autoAdjust="0"/>
  </p:normalViewPr>
  <p:slideViewPr>
    <p:cSldViewPr snapToGrid="0">
      <p:cViewPr varScale="1">
        <p:scale>
          <a:sx n="116" d="100"/>
          <a:sy n="116" d="100"/>
        </p:scale>
        <p:origin x="192" y="240"/>
      </p:cViewPr>
      <p:guideLst>
        <p:guide orient="horz" pos="696"/>
        <p:guide pos="3816"/>
        <p:guide orient="horz" pos="984"/>
        <p:guide orient="horz" pos="1800"/>
        <p:guide orient="horz" pos="2424"/>
        <p:guide orient="horz" pos="3984"/>
        <p:guide pos="240"/>
        <p:guide pos="5040"/>
        <p:guide pos="6384"/>
        <p:guide pos="4776"/>
        <p:guide pos="3120"/>
        <p:guide pos="2544"/>
        <p:guide pos="696"/>
        <p:guide pos="7464"/>
        <p:guide orient="horz" pos="3576"/>
        <p:guide orient="horz" pos="2712"/>
        <p:guide pos="6792"/>
      </p:guideLst>
    </p:cSldViewPr>
  </p:slideViewPr>
  <p:notesTextViewPr>
    <p:cViewPr>
      <p:scale>
        <a:sx n="3" d="2"/>
        <a:sy n="3" d="2"/>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80DE2F90-51C5-49B8-840B-B3DF35E8013E}" type="datetimeFigureOut">
              <a:rPr lang="en-US" smtClean="0"/>
              <a:t>10/18/23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8B8962A6-A091-4017-A1E3-A3D5B8FCBA80}" type="slidenum">
              <a:rPr lang="en-US" smtClean="0"/>
              <a:t>‹N›</a:t>
            </a:fld>
            <a:endParaRPr lang="en-US"/>
          </a:p>
        </p:txBody>
      </p:sp>
    </p:spTree>
    <p:extLst>
      <p:ext uri="{BB962C8B-B14F-4D97-AF65-F5344CB8AC3E}">
        <p14:creationId xmlns:p14="http://schemas.microsoft.com/office/powerpoint/2010/main" val="2896452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4086623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683936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677704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755832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1967017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4163315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133894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099648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5122184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119475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1192230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720503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4577307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3716295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1598142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511900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762250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85956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050830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336923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834214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1262416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7466268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bg>
      <p:bgRef idx="1001">
        <a:schemeClr val="bg1"/>
      </p:bgRef>
    </p:bg>
    <p:spTree>
      <p:nvGrpSpPr>
        <p:cNvPr id="1" name=""/>
        <p:cNvGrpSpPr/>
        <p:nvPr/>
      </p:nvGrpSpPr>
      <p:grpSpPr>
        <a:xfrm>
          <a:off x="0" y="0"/>
          <a:ext cx="0" cy="0"/>
          <a:chOff x="0" y="0"/>
          <a:chExt cx="0" cy="0"/>
        </a:xfrm>
      </p:grpSpPr>
      <p:pic>
        <p:nvPicPr>
          <p:cNvPr id="13" name="Immagine 12">
            <a:extLst>
              <a:ext uri="{FF2B5EF4-FFF2-40B4-BE49-F238E27FC236}">
                <a16:creationId xmlns:a16="http://schemas.microsoft.com/office/drawing/2014/main" id="{E9D652E4-375E-7C43-AC6C-CE954C280376}"/>
              </a:ext>
            </a:extLst>
          </p:cNvPr>
          <p:cNvPicPr>
            <a:picLocks noChangeAspect="1"/>
          </p:cNvPicPr>
          <p:nvPr userDrawn="1"/>
        </p:nvPicPr>
        <p:blipFill rotWithShape="1">
          <a:blip r:embed="rId2"/>
          <a:srcRect r="23581"/>
          <a:stretch/>
        </p:blipFill>
        <p:spPr>
          <a:xfrm>
            <a:off x="9563" y="1"/>
            <a:ext cx="12182437" cy="6892599"/>
          </a:xfrm>
          <a:prstGeom prst="rect">
            <a:avLst/>
          </a:prstGeom>
        </p:spPr>
      </p:pic>
      <p:sp>
        <p:nvSpPr>
          <p:cNvPr id="2" name="Date Placeholder 1"/>
          <p:cNvSpPr>
            <a:spLocks noGrp="1"/>
          </p:cNvSpPr>
          <p:nvPr>
            <p:ph type="dt" sz="half" idx="10"/>
          </p:nvPr>
        </p:nvSpPr>
        <p:spPr>
          <a:xfrm>
            <a:off x="8244114" y="186508"/>
            <a:ext cx="3556000" cy="365125"/>
          </a:xfrm>
        </p:spPr>
        <p:txBody>
          <a:bodyPr/>
          <a:lstStyle/>
          <a:p>
            <a:endParaRPr kumimoji="0" lang="it-IT" sz="1867">
              <a:solidFill>
                <a:schemeClr val="tx2"/>
              </a:solidFill>
            </a:endParaRPr>
          </a:p>
        </p:txBody>
      </p:sp>
      <p:sp>
        <p:nvSpPr>
          <p:cNvPr id="3" name="Footer Placeholder 2"/>
          <p:cNvSpPr>
            <a:spLocks noGrp="1"/>
          </p:cNvSpPr>
          <p:nvPr>
            <p:ph type="ftr" sz="quarter" idx="11"/>
          </p:nvPr>
        </p:nvSpPr>
        <p:spPr/>
        <p:txBody>
          <a:bodyPr/>
          <a:lstStyle/>
          <a:p>
            <a:pPr algn="r"/>
            <a:endParaRPr kumimoji="0" lang="it-IT" sz="1867">
              <a:solidFill>
                <a:schemeClr val="tx2"/>
              </a:solidFill>
            </a:endParaRPr>
          </a:p>
        </p:txBody>
      </p:sp>
      <p:sp>
        <p:nvSpPr>
          <p:cNvPr id="4" name="Slide Number Placeholder 3"/>
          <p:cNvSpPr>
            <a:spLocks noGrp="1"/>
          </p:cNvSpPr>
          <p:nvPr>
            <p:ph type="sldNum" sz="quarter" idx="12"/>
          </p:nvPr>
        </p:nvSpPr>
        <p:spPr>
          <a:xfrm>
            <a:off x="11219540" y="6397884"/>
            <a:ext cx="711200" cy="244476"/>
          </a:xfrm>
        </p:spPr>
        <p:txBody>
          <a:bodyPr/>
          <a:lstStyle/>
          <a:p>
            <a:pPr algn="ctr"/>
            <a:fld id="{8F82E0A0-C266-4798-8C8F-B9F91E9DA37E}" type="slidenum">
              <a:rPr kumimoji="0" lang="it-IT" sz="1867" b="1" smtClean="0">
                <a:solidFill>
                  <a:srgbClr val="FFFFFF"/>
                </a:solidFill>
              </a:rPr>
              <a:pPr algn="ctr"/>
              <a:t>‹N›</a:t>
            </a:fld>
            <a:endParaRPr kumimoji="0" lang="it-IT" sz="1867" b="1" dirty="0">
              <a:solidFill>
                <a:srgbClr val="FFFFFF"/>
              </a:solidFill>
            </a:endParaRPr>
          </a:p>
        </p:txBody>
      </p:sp>
    </p:spTree>
    <p:extLst>
      <p:ext uri="{BB962C8B-B14F-4D97-AF65-F5344CB8AC3E}">
        <p14:creationId xmlns:p14="http://schemas.microsoft.com/office/powerpoint/2010/main" val="93530782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Layout personalizzato">
    <p:spTree>
      <p:nvGrpSpPr>
        <p:cNvPr id="1" name=""/>
        <p:cNvGrpSpPr/>
        <p:nvPr/>
      </p:nvGrpSpPr>
      <p:grpSpPr>
        <a:xfrm>
          <a:off x="0" y="0"/>
          <a:ext cx="0" cy="0"/>
          <a:chOff x="0" y="0"/>
          <a:chExt cx="0" cy="0"/>
        </a:xfrm>
      </p:grpSpPr>
      <p:sp>
        <p:nvSpPr>
          <p:cNvPr id="3" name="Segnaposto data 2">
            <a:extLst>
              <a:ext uri="{FF2B5EF4-FFF2-40B4-BE49-F238E27FC236}">
                <a16:creationId xmlns:a16="http://schemas.microsoft.com/office/drawing/2014/main" id="{6B773EF8-4DA0-4DE3-BCFB-0EFA8BD2DD56}"/>
              </a:ext>
            </a:extLst>
          </p:cNvPr>
          <p:cNvSpPr>
            <a:spLocks noGrp="1"/>
          </p:cNvSpPr>
          <p:nvPr>
            <p:ph type="dt" sz="half" idx="10"/>
          </p:nvPr>
        </p:nvSpPr>
        <p:spPr/>
        <p:txBody>
          <a:bodyPr/>
          <a:lstStyle/>
          <a:p>
            <a:r>
              <a:rPr lang="it-IT"/>
              <a:t>03/11/2020</a:t>
            </a:r>
          </a:p>
        </p:txBody>
      </p:sp>
      <p:sp>
        <p:nvSpPr>
          <p:cNvPr id="4" name="Segnaposto piè di pagina 3">
            <a:extLst>
              <a:ext uri="{FF2B5EF4-FFF2-40B4-BE49-F238E27FC236}">
                <a16:creationId xmlns:a16="http://schemas.microsoft.com/office/drawing/2014/main" id="{E0BB389D-26E8-4950-B0E8-EF4A137BC36D}"/>
              </a:ext>
            </a:extLst>
          </p:cNvPr>
          <p:cNvSpPr>
            <a:spLocks noGrp="1"/>
          </p:cNvSpPr>
          <p:nvPr>
            <p:ph type="ftr" sz="quarter" idx="11"/>
          </p:nvPr>
        </p:nvSpPr>
        <p:spPr/>
        <p:txBody>
          <a:bodyPr/>
          <a:lstStyle/>
          <a:p>
            <a:r>
              <a:rPr lang="it-IT"/>
              <a:t>Funzione/Area</a:t>
            </a:r>
          </a:p>
        </p:txBody>
      </p:sp>
      <p:sp>
        <p:nvSpPr>
          <p:cNvPr id="5" name="Segnaposto numero diapositiva 4">
            <a:extLst>
              <a:ext uri="{FF2B5EF4-FFF2-40B4-BE49-F238E27FC236}">
                <a16:creationId xmlns:a16="http://schemas.microsoft.com/office/drawing/2014/main" id="{B3037BC1-5CA1-479B-BBEE-AD207A4AE013}"/>
              </a:ext>
            </a:extLst>
          </p:cNvPr>
          <p:cNvSpPr>
            <a:spLocks noGrp="1"/>
          </p:cNvSpPr>
          <p:nvPr>
            <p:ph type="sldNum" sz="quarter" idx="12"/>
          </p:nvPr>
        </p:nvSpPr>
        <p:spPr/>
        <p:txBody>
          <a:bodyPr/>
          <a:lstStyle/>
          <a:p>
            <a:fld id="{14F507C0-A2FF-4299-BAF9-E80DCBBD298B}" type="slidenum">
              <a:rPr lang="it-IT" smtClean="0"/>
              <a:t>‹N›</a:t>
            </a:fld>
            <a:endParaRPr lang="it-IT"/>
          </a:p>
        </p:txBody>
      </p:sp>
      <p:sp>
        <p:nvSpPr>
          <p:cNvPr id="9" name="Segnaposto contenuto 2">
            <a:extLst>
              <a:ext uri="{FF2B5EF4-FFF2-40B4-BE49-F238E27FC236}">
                <a16:creationId xmlns:a16="http://schemas.microsoft.com/office/drawing/2014/main" id="{AD424F34-8590-49D7-A927-E2A54EAA79A4}"/>
              </a:ext>
            </a:extLst>
          </p:cNvPr>
          <p:cNvSpPr>
            <a:spLocks noGrp="1"/>
          </p:cNvSpPr>
          <p:nvPr>
            <p:ph idx="1" hasCustomPrompt="1"/>
          </p:nvPr>
        </p:nvSpPr>
        <p:spPr>
          <a:xfrm>
            <a:off x="554267" y="2708920"/>
            <a:ext cx="11355088" cy="2506514"/>
          </a:xfrm>
          <a:prstGeom prst="rect">
            <a:avLst/>
          </a:prstGeom>
        </p:spPr>
        <p:txBody>
          <a:bodyPr/>
          <a:lstStyle>
            <a:lvl1pPr>
              <a:defRPr sz="2800">
                <a:solidFill>
                  <a:schemeClr val="bg1"/>
                </a:solidFill>
                <a:latin typeface="Arial" panose="020B0604020202020204" pitchFamily="34" charset="0"/>
                <a:cs typeface="Arial" panose="020B0604020202020204" pitchFamily="34" charset="0"/>
              </a:defRPr>
            </a:lvl1pPr>
            <a:lvl2pPr>
              <a:defRPr>
                <a:solidFill>
                  <a:schemeClr val="bg1"/>
                </a:solidFill>
                <a:latin typeface="Arial" panose="020B0604020202020204" pitchFamily="34" charset="0"/>
                <a:cs typeface="Arial" panose="020B0604020202020204" pitchFamily="34" charset="0"/>
              </a:defRPr>
            </a:lvl2pPr>
            <a:lvl3pPr>
              <a:defRPr>
                <a:solidFill>
                  <a:schemeClr val="bg1"/>
                </a:solidFill>
                <a:latin typeface="Arial" panose="020B0604020202020204" pitchFamily="34" charset="0"/>
                <a:cs typeface="Arial" panose="020B0604020202020204" pitchFamily="34" charset="0"/>
              </a:defRPr>
            </a:lvl3pPr>
            <a:lvl4pPr>
              <a:defRPr>
                <a:solidFill>
                  <a:schemeClr val="bg1"/>
                </a:solidFill>
                <a:latin typeface="Arial" panose="020B0604020202020204" pitchFamily="34" charset="0"/>
                <a:cs typeface="Arial" panose="020B0604020202020204" pitchFamily="34" charset="0"/>
              </a:defRPr>
            </a:lvl4pPr>
            <a:lvl5pPr>
              <a:defRPr>
                <a:solidFill>
                  <a:schemeClr val="bg1"/>
                </a:solidFill>
                <a:latin typeface="Arial" panose="020B0604020202020204" pitchFamily="34" charset="0"/>
                <a:cs typeface="Arial" panose="020B0604020202020204" pitchFamily="34" charset="0"/>
              </a:defRPr>
            </a:lvl5pPr>
          </a:lstStyle>
          <a:p>
            <a:pPr lvl="0"/>
            <a:r>
              <a:rPr lang="it-IT" dirty="0"/>
              <a:t>Testo</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232177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3" name="Segnaposto data 2">
            <a:extLst>
              <a:ext uri="{FF2B5EF4-FFF2-40B4-BE49-F238E27FC236}">
                <a16:creationId xmlns:a16="http://schemas.microsoft.com/office/drawing/2014/main" id="{6B773EF8-4DA0-4DE3-BCFB-0EFA8BD2DD56}"/>
              </a:ext>
            </a:extLst>
          </p:cNvPr>
          <p:cNvSpPr>
            <a:spLocks noGrp="1"/>
          </p:cNvSpPr>
          <p:nvPr>
            <p:ph type="dt" sz="half" idx="10"/>
          </p:nvPr>
        </p:nvSpPr>
        <p:spPr/>
        <p:txBody>
          <a:bodyPr/>
          <a:lstStyle/>
          <a:p>
            <a:r>
              <a:rPr lang="it-IT"/>
              <a:t>03/11/2020</a:t>
            </a:r>
          </a:p>
        </p:txBody>
      </p:sp>
      <p:sp>
        <p:nvSpPr>
          <p:cNvPr id="4" name="Segnaposto piè di pagina 3">
            <a:extLst>
              <a:ext uri="{FF2B5EF4-FFF2-40B4-BE49-F238E27FC236}">
                <a16:creationId xmlns:a16="http://schemas.microsoft.com/office/drawing/2014/main" id="{E0BB389D-26E8-4950-B0E8-EF4A137BC36D}"/>
              </a:ext>
            </a:extLst>
          </p:cNvPr>
          <p:cNvSpPr>
            <a:spLocks noGrp="1"/>
          </p:cNvSpPr>
          <p:nvPr>
            <p:ph type="ftr" sz="quarter" idx="11"/>
          </p:nvPr>
        </p:nvSpPr>
        <p:spPr/>
        <p:txBody>
          <a:bodyPr/>
          <a:lstStyle/>
          <a:p>
            <a:r>
              <a:rPr lang="it-IT"/>
              <a:t>Funzione/Area</a:t>
            </a:r>
          </a:p>
        </p:txBody>
      </p:sp>
      <p:sp>
        <p:nvSpPr>
          <p:cNvPr id="5" name="Segnaposto numero diapositiva 4">
            <a:extLst>
              <a:ext uri="{FF2B5EF4-FFF2-40B4-BE49-F238E27FC236}">
                <a16:creationId xmlns:a16="http://schemas.microsoft.com/office/drawing/2014/main" id="{B3037BC1-5CA1-479B-BBEE-AD207A4AE013}"/>
              </a:ext>
            </a:extLst>
          </p:cNvPr>
          <p:cNvSpPr>
            <a:spLocks noGrp="1"/>
          </p:cNvSpPr>
          <p:nvPr>
            <p:ph type="sldNum" sz="quarter" idx="12"/>
          </p:nvPr>
        </p:nvSpPr>
        <p:spPr/>
        <p:txBody>
          <a:bodyPr/>
          <a:lstStyle/>
          <a:p>
            <a:fld id="{14F507C0-A2FF-4299-BAF9-E80DCBBD298B}" type="slidenum">
              <a:rPr lang="it-IT" smtClean="0"/>
              <a:t>‹N›</a:t>
            </a:fld>
            <a:endParaRPr lang="it-IT"/>
          </a:p>
        </p:txBody>
      </p:sp>
      <p:sp>
        <p:nvSpPr>
          <p:cNvPr id="8" name="Titolo 1">
            <a:extLst>
              <a:ext uri="{FF2B5EF4-FFF2-40B4-BE49-F238E27FC236}">
                <a16:creationId xmlns:a16="http://schemas.microsoft.com/office/drawing/2014/main" id="{81E6372C-4967-4226-B75D-16E8FD668E4F}"/>
              </a:ext>
            </a:extLst>
          </p:cNvPr>
          <p:cNvSpPr>
            <a:spLocks noGrp="1"/>
          </p:cNvSpPr>
          <p:nvPr>
            <p:ph type="title" hasCustomPrompt="1"/>
          </p:nvPr>
        </p:nvSpPr>
        <p:spPr>
          <a:xfrm>
            <a:off x="512661" y="2741476"/>
            <a:ext cx="11360737" cy="1656184"/>
          </a:xfrm>
          <a:prstGeom prst="rect">
            <a:avLst/>
          </a:prstGeom>
        </p:spPr>
        <p:txBody>
          <a:bodyPr anchor="b"/>
          <a:lstStyle>
            <a:lvl1pPr>
              <a:defRPr sz="2800">
                <a:solidFill>
                  <a:schemeClr val="bg1"/>
                </a:solidFill>
                <a:latin typeface="Georgia" panose="02040502050405020303" pitchFamily="18" charset="0"/>
              </a:defRPr>
            </a:lvl1pPr>
          </a:lstStyle>
          <a:p>
            <a:r>
              <a:rPr lang="it-IT" dirty="0"/>
              <a:t>Titolo capitolo</a:t>
            </a:r>
          </a:p>
        </p:txBody>
      </p:sp>
      <p:sp>
        <p:nvSpPr>
          <p:cNvPr id="9" name="Segnaposto testo 2">
            <a:extLst>
              <a:ext uri="{FF2B5EF4-FFF2-40B4-BE49-F238E27FC236}">
                <a16:creationId xmlns:a16="http://schemas.microsoft.com/office/drawing/2014/main" id="{633E8135-CEA7-4859-9CF6-B63D2E67E6FA}"/>
              </a:ext>
            </a:extLst>
          </p:cNvPr>
          <p:cNvSpPr>
            <a:spLocks noGrp="1"/>
          </p:cNvSpPr>
          <p:nvPr>
            <p:ph type="body" idx="1" hasCustomPrompt="1"/>
          </p:nvPr>
        </p:nvSpPr>
        <p:spPr>
          <a:xfrm>
            <a:off x="512661" y="4672863"/>
            <a:ext cx="11360736" cy="916378"/>
          </a:xfrm>
        </p:spPr>
        <p:txBody>
          <a:bodyPr>
            <a:normAutofit/>
          </a:bodyPr>
          <a:lstStyle>
            <a:lvl1pPr marL="0" indent="0">
              <a:buNone/>
              <a:defRPr sz="22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dirty="0"/>
              <a:t>Sottotitolo/testo capitolo</a:t>
            </a:r>
          </a:p>
        </p:txBody>
      </p:sp>
    </p:spTree>
    <p:extLst>
      <p:ext uri="{BB962C8B-B14F-4D97-AF65-F5344CB8AC3E}">
        <p14:creationId xmlns:p14="http://schemas.microsoft.com/office/powerpoint/2010/main" val="2113528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B79D8E37-31C3-4E55-AB07-B2EC6016BD6D}"/>
              </a:ext>
            </a:extLst>
          </p:cNvPr>
          <p:cNvSpPr>
            <a:spLocks noGrp="1"/>
          </p:cNvSpPr>
          <p:nvPr>
            <p:ph type="dt" sz="half" idx="10"/>
          </p:nvPr>
        </p:nvSpPr>
        <p:spPr/>
        <p:txBody>
          <a:bodyPr/>
          <a:lstStyle/>
          <a:p>
            <a:r>
              <a:rPr lang="it-IT"/>
              <a:t>03/11/2020</a:t>
            </a:r>
          </a:p>
        </p:txBody>
      </p:sp>
      <p:sp>
        <p:nvSpPr>
          <p:cNvPr id="3" name="Segnaposto piè di pagina 2">
            <a:extLst>
              <a:ext uri="{FF2B5EF4-FFF2-40B4-BE49-F238E27FC236}">
                <a16:creationId xmlns:a16="http://schemas.microsoft.com/office/drawing/2014/main" id="{89EA21E3-ED09-47C6-AA49-75A39734D4E4}"/>
              </a:ext>
            </a:extLst>
          </p:cNvPr>
          <p:cNvSpPr>
            <a:spLocks noGrp="1"/>
          </p:cNvSpPr>
          <p:nvPr>
            <p:ph type="ftr" sz="quarter" idx="11"/>
          </p:nvPr>
        </p:nvSpPr>
        <p:spPr/>
        <p:txBody>
          <a:bodyPr/>
          <a:lstStyle/>
          <a:p>
            <a:r>
              <a:rPr lang="it-IT"/>
              <a:t>Funzione/Area</a:t>
            </a:r>
          </a:p>
        </p:txBody>
      </p:sp>
      <p:sp>
        <p:nvSpPr>
          <p:cNvPr id="4" name="Segnaposto numero diapositiva 3">
            <a:extLst>
              <a:ext uri="{FF2B5EF4-FFF2-40B4-BE49-F238E27FC236}">
                <a16:creationId xmlns:a16="http://schemas.microsoft.com/office/drawing/2014/main" id="{913B0FB2-F5BB-4A97-8124-60AAEAD8D4A9}"/>
              </a:ext>
            </a:extLst>
          </p:cNvPr>
          <p:cNvSpPr>
            <a:spLocks noGrp="1"/>
          </p:cNvSpPr>
          <p:nvPr>
            <p:ph type="sldNum" sz="quarter" idx="12"/>
          </p:nvPr>
        </p:nvSpPr>
        <p:spPr/>
        <p:txBody>
          <a:bodyPr/>
          <a:lstStyle/>
          <a:p>
            <a:fld id="{14F507C0-A2FF-4299-BAF9-E80DCBBD298B}" type="slidenum">
              <a:rPr lang="it-IT" smtClean="0"/>
              <a:t>‹N›</a:t>
            </a:fld>
            <a:endParaRPr lang="it-IT"/>
          </a:p>
        </p:txBody>
      </p:sp>
    </p:spTree>
    <p:extLst>
      <p:ext uri="{BB962C8B-B14F-4D97-AF65-F5344CB8AC3E}">
        <p14:creationId xmlns:p14="http://schemas.microsoft.com/office/powerpoint/2010/main" val="531038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Diapositiva titolo">
    <p:bg>
      <p:bgRef idx="1001">
        <a:schemeClr val="bg1"/>
      </p:bgRef>
    </p:bg>
    <p:spTree>
      <p:nvGrpSpPr>
        <p:cNvPr id="1" name=""/>
        <p:cNvGrpSpPr/>
        <p:nvPr/>
      </p:nvGrpSpPr>
      <p:grpSpPr>
        <a:xfrm>
          <a:off x="0" y="0"/>
          <a:ext cx="0" cy="0"/>
          <a:chOff x="0" y="0"/>
          <a:chExt cx="0" cy="0"/>
        </a:xfrm>
      </p:grpSpPr>
      <p:pic>
        <p:nvPicPr>
          <p:cNvPr id="13" name="Immagine 12">
            <a:extLst>
              <a:ext uri="{FF2B5EF4-FFF2-40B4-BE49-F238E27FC236}">
                <a16:creationId xmlns:a16="http://schemas.microsoft.com/office/drawing/2014/main" id="{E9D652E4-375E-7C43-AC6C-CE954C280376}"/>
              </a:ext>
            </a:extLst>
          </p:cNvPr>
          <p:cNvPicPr>
            <a:picLocks noChangeAspect="1"/>
          </p:cNvPicPr>
          <p:nvPr userDrawn="1"/>
        </p:nvPicPr>
        <p:blipFill rotWithShape="1">
          <a:blip r:embed="rId2"/>
          <a:srcRect r="23581"/>
          <a:stretch/>
        </p:blipFill>
        <p:spPr>
          <a:xfrm>
            <a:off x="9563" y="1"/>
            <a:ext cx="12182437" cy="6892599"/>
          </a:xfrm>
          <a:prstGeom prst="rect">
            <a:avLst/>
          </a:prstGeom>
        </p:spPr>
      </p:pic>
      <p:sp>
        <p:nvSpPr>
          <p:cNvPr id="2" name="Date Placeholder 1"/>
          <p:cNvSpPr>
            <a:spLocks noGrp="1"/>
          </p:cNvSpPr>
          <p:nvPr>
            <p:ph type="dt" sz="half" idx="10"/>
          </p:nvPr>
        </p:nvSpPr>
        <p:spPr>
          <a:xfrm>
            <a:off x="8244114" y="186508"/>
            <a:ext cx="3556000" cy="365125"/>
          </a:xfrm>
        </p:spPr>
        <p:txBody>
          <a:bodyPr/>
          <a:lstStyle/>
          <a:p>
            <a:endParaRPr kumimoji="0" lang="it-IT" sz="1867">
              <a:solidFill>
                <a:schemeClr val="tx2"/>
              </a:solidFill>
            </a:endParaRPr>
          </a:p>
        </p:txBody>
      </p:sp>
      <p:sp>
        <p:nvSpPr>
          <p:cNvPr id="3" name="Footer Placeholder 2"/>
          <p:cNvSpPr>
            <a:spLocks noGrp="1"/>
          </p:cNvSpPr>
          <p:nvPr>
            <p:ph type="ftr" sz="quarter" idx="11"/>
          </p:nvPr>
        </p:nvSpPr>
        <p:spPr/>
        <p:txBody>
          <a:bodyPr/>
          <a:lstStyle/>
          <a:p>
            <a:pPr algn="r"/>
            <a:endParaRPr kumimoji="0" lang="it-IT" sz="1867">
              <a:solidFill>
                <a:schemeClr val="tx2"/>
              </a:solidFill>
            </a:endParaRPr>
          </a:p>
        </p:txBody>
      </p:sp>
      <p:sp>
        <p:nvSpPr>
          <p:cNvPr id="4" name="Slide Number Placeholder 3"/>
          <p:cNvSpPr>
            <a:spLocks noGrp="1"/>
          </p:cNvSpPr>
          <p:nvPr>
            <p:ph type="sldNum" sz="quarter" idx="12"/>
          </p:nvPr>
        </p:nvSpPr>
        <p:spPr>
          <a:xfrm>
            <a:off x="11219540" y="6397884"/>
            <a:ext cx="711200" cy="244476"/>
          </a:xfrm>
        </p:spPr>
        <p:txBody>
          <a:bodyPr/>
          <a:lstStyle/>
          <a:p>
            <a:pPr algn="ctr"/>
            <a:fld id="{8F82E0A0-C266-4798-8C8F-B9F91E9DA37E}" type="slidenum">
              <a:rPr kumimoji="0" lang="it-IT" sz="1867" b="1" smtClean="0">
                <a:solidFill>
                  <a:srgbClr val="FFFFFF"/>
                </a:solidFill>
              </a:rPr>
              <a:pPr algn="ctr"/>
              <a:t>‹N›</a:t>
            </a:fld>
            <a:endParaRPr kumimoji="0" lang="it-IT" sz="1867" b="1" dirty="0">
              <a:solidFill>
                <a:srgbClr val="FFFFFF"/>
              </a:solidFill>
            </a:endParaRPr>
          </a:p>
        </p:txBody>
      </p:sp>
    </p:spTree>
    <p:extLst>
      <p:ext uri="{BB962C8B-B14F-4D97-AF65-F5344CB8AC3E}">
        <p14:creationId xmlns:p14="http://schemas.microsoft.com/office/powerpoint/2010/main" val="255198658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3.jp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816864" y="1803400"/>
            <a:ext cx="10871200" cy="4323080"/>
          </a:xfrm>
          <a:prstGeom prst="rect">
            <a:avLst/>
          </a:prstGeom>
        </p:spPr>
        <p:txBody>
          <a:bodyPr vert="horz">
            <a:normAutofit/>
          </a:bodyPr>
          <a:lstStyle/>
          <a:p>
            <a:pPr lvl="0" eaLnBrk="1" latinLnBrk="0" hangingPunct="1"/>
            <a:r>
              <a:rPr kumimoji="0" lang="it-IT" dirty="0"/>
              <a:t>Fare clic per modificare gli stili del testo dello schema</a:t>
            </a:r>
          </a:p>
          <a:p>
            <a:pPr lvl="1" eaLnBrk="1" latinLnBrk="0" hangingPunct="1"/>
            <a:r>
              <a:rPr kumimoji="0" lang="it-IT" dirty="0"/>
              <a:t>Secondo livello</a:t>
            </a:r>
          </a:p>
          <a:p>
            <a:pPr lvl="2" eaLnBrk="1" latinLnBrk="0" hangingPunct="1"/>
            <a:r>
              <a:rPr kumimoji="0" lang="it-IT" dirty="0"/>
              <a:t>Terzo livello</a:t>
            </a:r>
          </a:p>
          <a:p>
            <a:pPr lvl="3" eaLnBrk="1" latinLnBrk="0" hangingPunct="1"/>
            <a:r>
              <a:rPr kumimoji="0" lang="it-IT" dirty="0"/>
              <a:t>Quarto livello</a:t>
            </a:r>
          </a:p>
          <a:p>
            <a:pPr lvl="4" eaLnBrk="1" latinLnBrk="0" hangingPunct="1"/>
            <a:r>
              <a:rPr kumimoji="0" lang="it-IT" dirty="0"/>
              <a:t>Quinto livello</a:t>
            </a:r>
            <a:endParaRPr kumimoji="0" lang="en-US" dirty="0"/>
          </a:p>
        </p:txBody>
      </p:sp>
      <p:sp>
        <p:nvSpPr>
          <p:cNvPr id="14" name="Date Placeholder 13"/>
          <p:cNvSpPr>
            <a:spLocks noGrp="1"/>
          </p:cNvSpPr>
          <p:nvPr>
            <p:ph type="dt" sz="half" idx="2"/>
          </p:nvPr>
        </p:nvSpPr>
        <p:spPr>
          <a:xfrm>
            <a:off x="8128000" y="157480"/>
            <a:ext cx="3556000" cy="365125"/>
          </a:xfrm>
          <a:prstGeom prst="rect">
            <a:avLst/>
          </a:prstGeom>
        </p:spPr>
        <p:txBody>
          <a:bodyPr vert="horz" anchor="ctr" anchorCtr="0"/>
          <a:lstStyle>
            <a:lvl1pPr algn="l" eaLnBrk="1" latinLnBrk="0" hangingPunct="1">
              <a:defRPr kumimoji="0" lang="it-IT" sz="1867">
                <a:solidFill>
                  <a:schemeClr val="tx2"/>
                </a:solidFill>
              </a:defRPr>
            </a:lvl1pPr>
            <a:extLst/>
          </a:lstStyle>
          <a:p>
            <a:endParaRPr kumimoji="0" lang="it-IT" sz="1867">
              <a:solidFill>
                <a:schemeClr val="tx2"/>
              </a:solidFill>
            </a:endParaRPr>
          </a:p>
        </p:txBody>
      </p:sp>
      <p:sp>
        <p:nvSpPr>
          <p:cNvPr id="3" name="Footer Placeholder 2"/>
          <p:cNvSpPr>
            <a:spLocks noGrp="1"/>
          </p:cNvSpPr>
          <p:nvPr>
            <p:ph type="ftr" sz="quarter" idx="3"/>
          </p:nvPr>
        </p:nvSpPr>
        <p:spPr>
          <a:xfrm>
            <a:off x="812802" y="6248207"/>
            <a:ext cx="7228111" cy="365125"/>
          </a:xfrm>
          <a:prstGeom prst="rect">
            <a:avLst/>
          </a:prstGeom>
        </p:spPr>
        <p:txBody>
          <a:bodyPr vert="horz" anchor="ctr"/>
          <a:lstStyle>
            <a:lvl1pPr algn="r" eaLnBrk="1" latinLnBrk="0" hangingPunct="1">
              <a:defRPr kumimoji="0" lang="it-IT" sz="1867">
                <a:solidFill>
                  <a:schemeClr val="tx2"/>
                </a:solidFill>
              </a:defRPr>
            </a:lvl1pPr>
            <a:extLst/>
          </a:lstStyle>
          <a:p>
            <a:pPr algn="r"/>
            <a:endParaRPr kumimoji="0" lang="it-IT" sz="1867">
              <a:solidFill>
                <a:schemeClr val="tx2"/>
              </a:solidFill>
            </a:endParaRPr>
          </a:p>
        </p:txBody>
      </p:sp>
      <p:sp>
        <p:nvSpPr>
          <p:cNvPr id="7" name="Rectangle 6"/>
          <p:cNvSpPr/>
          <p:nvPr/>
        </p:nvSpPr>
        <p:spPr>
          <a:xfrm>
            <a:off x="0" y="1460227"/>
            <a:ext cx="12192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it-IT" sz="2400"/>
          </a:p>
        </p:txBody>
      </p:sp>
      <p:sp>
        <p:nvSpPr>
          <p:cNvPr id="8" name="Rectangle 7"/>
          <p:cNvSpPr/>
          <p:nvPr/>
        </p:nvSpPr>
        <p:spPr>
          <a:xfrm>
            <a:off x="0" y="1505947"/>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it-IT" sz="2400"/>
          </a:p>
        </p:txBody>
      </p:sp>
      <p:sp>
        <p:nvSpPr>
          <p:cNvPr id="9" name="Rectangle 8"/>
          <p:cNvSpPr/>
          <p:nvPr/>
        </p:nvSpPr>
        <p:spPr>
          <a:xfrm>
            <a:off x="787400" y="1505947"/>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it-IT" sz="2400"/>
          </a:p>
        </p:txBody>
      </p:sp>
      <p:sp>
        <p:nvSpPr>
          <p:cNvPr id="23" name="Slide Number Placeholder 22"/>
          <p:cNvSpPr>
            <a:spLocks noGrp="1"/>
          </p:cNvSpPr>
          <p:nvPr>
            <p:ph type="sldNum" sz="quarter" idx="4"/>
          </p:nvPr>
        </p:nvSpPr>
        <p:spPr>
          <a:xfrm>
            <a:off x="10972800" y="6308531"/>
            <a:ext cx="711200" cy="244476"/>
          </a:xfrm>
          <a:prstGeom prst="rect">
            <a:avLst/>
          </a:prstGeom>
        </p:spPr>
        <p:txBody>
          <a:bodyPr vert="horz" anchor="ctr" anchorCtr="0">
            <a:normAutofit/>
          </a:bodyPr>
          <a:lstStyle>
            <a:lvl1pPr algn="ctr" eaLnBrk="1" latinLnBrk="0" hangingPunct="1">
              <a:defRPr kumimoji="0" lang="it-IT" sz="1867" b="1">
                <a:solidFill>
                  <a:srgbClr val="FFFFFF"/>
                </a:solidFill>
              </a:defRPr>
            </a:lvl1pPr>
            <a:extLst/>
          </a:lstStyle>
          <a:p>
            <a:pPr algn="ctr"/>
            <a:fld id="{8F82E0A0-C266-4798-8C8F-B9F91E9DA37E}" type="slidenum">
              <a:rPr kumimoji="0" lang="it-IT" sz="1867" b="1">
                <a:solidFill>
                  <a:srgbClr val="FFFFFF"/>
                </a:solidFill>
              </a:rPr>
              <a:pPr algn="ctr"/>
              <a:t>‹N›</a:t>
            </a:fld>
            <a:endParaRPr kumimoji="0" lang="it-IT" sz="1867" b="1">
              <a:solidFill>
                <a:srgbClr val="FFFFFF"/>
              </a:solidFill>
            </a:endParaRPr>
          </a:p>
        </p:txBody>
      </p:sp>
      <p:sp>
        <p:nvSpPr>
          <p:cNvPr id="22" name="Title Placeholder 21"/>
          <p:cNvSpPr>
            <a:spLocks noGrp="1"/>
          </p:cNvSpPr>
          <p:nvPr>
            <p:ph type="title"/>
          </p:nvPr>
        </p:nvSpPr>
        <p:spPr>
          <a:xfrm>
            <a:off x="812800" y="157480"/>
            <a:ext cx="10871200" cy="1341120"/>
          </a:xfrm>
          <a:prstGeom prst="rect">
            <a:avLst/>
          </a:prstGeom>
        </p:spPr>
        <p:txBody>
          <a:bodyPr vert="horz" anchor="b">
            <a:normAutofit/>
          </a:bodyPr>
          <a:lstStyle/>
          <a:p>
            <a:pPr eaLnBrk="1" latinLnBrk="0" hangingPunct="1"/>
            <a:r>
              <a:rPr kumimoji="0" lang="it-IT"/>
              <a:t>Fare clic per modificare stile</a:t>
            </a:r>
            <a:endParaRPr kumimoji="0" lang="en-US"/>
          </a:p>
        </p:txBody>
      </p:sp>
    </p:spTree>
    <p:extLst>
      <p:ext uri="{BB962C8B-B14F-4D97-AF65-F5344CB8AC3E}">
        <p14:creationId xmlns:p14="http://schemas.microsoft.com/office/powerpoint/2010/main" val="2413338578"/>
      </p:ext>
    </p:extLst>
  </p:cSld>
  <p:clrMap bg1="lt1" tx1="dk1" bg2="lt2" tx2="dk2" accent1="accent1" accent2="accent2" accent3="accent3" accent4="accent4" accent5="accent5" accent6="accent6" hlink="hlink" folHlink="folHlink"/>
  <p:sldLayoutIdLst>
    <p:sldLayoutId id="2147483697" r:id="rId1"/>
  </p:sldLayoutIdLst>
  <p:hf hdr="0" ftr="0" dt="0"/>
  <p:txStyles>
    <p:titleStyle>
      <a:lvl1pPr algn="l" rtl="0" eaLnBrk="1" latinLnBrk="0" hangingPunct="1">
        <a:spcBef>
          <a:spcPct val="0"/>
        </a:spcBef>
        <a:buNone/>
        <a:defRPr kumimoji="0" lang="it-IT" sz="5600" kern="1200">
          <a:solidFill>
            <a:schemeClr val="tx2"/>
          </a:solidFill>
          <a:latin typeface="+mj-lt"/>
          <a:ea typeface="+mj-ea"/>
          <a:cs typeface="+mj-cs"/>
        </a:defRPr>
      </a:lvl1pPr>
      <a:extLst/>
    </p:titleStyle>
    <p:bodyStyle>
      <a:lvl1pPr marL="426709" indent="-426709" algn="l" rtl="0" eaLnBrk="1" latinLnBrk="0" hangingPunct="1">
        <a:spcBef>
          <a:spcPts val="933"/>
        </a:spcBef>
        <a:buClr>
          <a:schemeClr val="accent2"/>
        </a:buClr>
        <a:buSzPct val="60000"/>
        <a:buFont typeface="Wingdings"/>
        <a:buChar char=""/>
        <a:defRPr kumimoji="0" lang="it-IT" sz="3867" kern="1200">
          <a:solidFill>
            <a:schemeClr val="tx1"/>
          </a:solidFill>
          <a:latin typeface="+mn-lt"/>
          <a:ea typeface="+mn-ea"/>
          <a:cs typeface="+mn-cs"/>
        </a:defRPr>
      </a:lvl1pPr>
      <a:lvl2pPr marL="853419" indent="-365751" algn="l" rtl="0" eaLnBrk="1" latinLnBrk="0" hangingPunct="1">
        <a:spcBef>
          <a:spcPts val="733"/>
        </a:spcBef>
        <a:buClr>
          <a:schemeClr val="accent1"/>
        </a:buClr>
        <a:buSzPct val="70000"/>
        <a:buFont typeface="Wingdings 2"/>
        <a:buChar char=""/>
        <a:defRPr kumimoji="0" lang="it-IT" sz="3467" kern="1200">
          <a:solidFill>
            <a:schemeClr val="tx1"/>
          </a:solidFill>
          <a:latin typeface="+mn-lt"/>
          <a:ea typeface="+mn-ea"/>
          <a:cs typeface="+mn-cs"/>
        </a:defRPr>
      </a:lvl2pPr>
      <a:lvl3pPr marL="1219170" indent="-304792" algn="l" rtl="0" eaLnBrk="1" latinLnBrk="0" hangingPunct="1">
        <a:spcBef>
          <a:spcPts val="667"/>
        </a:spcBef>
        <a:buClr>
          <a:schemeClr val="accent2"/>
        </a:buClr>
        <a:buSzPct val="75000"/>
        <a:buFont typeface="Wingdings"/>
        <a:buChar char=""/>
        <a:defRPr kumimoji="0" lang="it-IT" sz="3067" kern="1200">
          <a:solidFill>
            <a:schemeClr val="tx1"/>
          </a:solidFill>
          <a:latin typeface="+mn-lt"/>
          <a:ea typeface="+mn-ea"/>
          <a:cs typeface="+mn-cs"/>
        </a:defRPr>
      </a:lvl3pPr>
      <a:lvl4pPr marL="1828754" indent="-304792" algn="l" rtl="0" eaLnBrk="1" latinLnBrk="0" hangingPunct="1">
        <a:spcBef>
          <a:spcPts val="533"/>
        </a:spcBef>
        <a:buClr>
          <a:schemeClr val="accent3"/>
        </a:buClr>
        <a:buSzPct val="75000"/>
        <a:buFont typeface="Wingdings"/>
        <a:buChar char=""/>
        <a:defRPr kumimoji="0" lang="it-IT" sz="2667" kern="1200">
          <a:solidFill>
            <a:schemeClr val="tx1"/>
          </a:solidFill>
          <a:latin typeface="+mn-lt"/>
          <a:ea typeface="+mn-ea"/>
          <a:cs typeface="+mn-cs"/>
        </a:defRPr>
      </a:lvl4pPr>
      <a:lvl5pPr marL="2438339" indent="-304792" algn="l" rtl="0" eaLnBrk="1" latinLnBrk="0" hangingPunct="1">
        <a:spcBef>
          <a:spcPts val="533"/>
        </a:spcBef>
        <a:buClr>
          <a:schemeClr val="accent4"/>
        </a:buClr>
        <a:buSzPct val="65000"/>
        <a:buFont typeface="Wingdings"/>
        <a:buChar char=""/>
        <a:defRPr kumimoji="0" lang="it-IT" sz="2667" kern="1200">
          <a:solidFill>
            <a:schemeClr val="tx1"/>
          </a:solidFill>
          <a:latin typeface="+mn-lt"/>
          <a:ea typeface="+mn-ea"/>
          <a:cs typeface="+mn-cs"/>
        </a:defRPr>
      </a:lvl5pPr>
      <a:lvl6pPr marL="2804090" indent="-304792" algn="l" rtl="0" eaLnBrk="1" latinLnBrk="0" hangingPunct="1">
        <a:spcBef>
          <a:spcPct val="20000"/>
        </a:spcBef>
        <a:buClr>
          <a:schemeClr val="accent1"/>
        </a:buClr>
        <a:buFont typeface="Wingdings"/>
        <a:buNone/>
        <a:defRPr kumimoji="0" lang="it-IT" sz="2400" kern="1200" baseline="0">
          <a:solidFill>
            <a:schemeClr val="tx1"/>
          </a:solidFill>
          <a:latin typeface="+mn-lt"/>
          <a:ea typeface="+mn-ea"/>
          <a:cs typeface="+mn-cs"/>
        </a:defRPr>
      </a:lvl6pPr>
      <a:lvl7pPr marL="3169841" indent="-304792" algn="l" rtl="0" eaLnBrk="1" latinLnBrk="0" hangingPunct="1">
        <a:spcBef>
          <a:spcPct val="20000"/>
        </a:spcBef>
        <a:buClr>
          <a:schemeClr val="accent2"/>
        </a:buClr>
        <a:buFont typeface="Wingdings"/>
        <a:buChar char="§"/>
        <a:defRPr kumimoji="0" lang="it-IT" sz="2400" kern="1200" baseline="0">
          <a:solidFill>
            <a:schemeClr val="tx1"/>
          </a:solidFill>
          <a:latin typeface="+mn-lt"/>
          <a:ea typeface="+mn-ea"/>
          <a:cs typeface="+mn-cs"/>
        </a:defRPr>
      </a:lvl7pPr>
      <a:lvl8pPr marL="3535592" indent="-304792" algn="l" rtl="0" eaLnBrk="1" latinLnBrk="0" hangingPunct="1">
        <a:spcBef>
          <a:spcPct val="20000"/>
        </a:spcBef>
        <a:buClr>
          <a:schemeClr val="accent3"/>
        </a:buClr>
        <a:buFont typeface="Wingdings"/>
        <a:buChar char="§"/>
        <a:defRPr kumimoji="0" lang="it-IT" sz="2400" kern="1200" baseline="0">
          <a:solidFill>
            <a:schemeClr val="tx1"/>
          </a:solidFill>
          <a:latin typeface="+mn-lt"/>
          <a:ea typeface="+mn-ea"/>
          <a:cs typeface="+mn-cs"/>
        </a:defRPr>
      </a:lvl8pPr>
      <a:lvl9pPr marL="3901342" indent="-304792" algn="l" rtl="0" eaLnBrk="1" latinLnBrk="0" hangingPunct="1">
        <a:spcBef>
          <a:spcPct val="20000"/>
        </a:spcBef>
        <a:buClr>
          <a:schemeClr val="accent4"/>
        </a:buClr>
        <a:buFont typeface="Wingdings"/>
        <a:buChar char="§"/>
        <a:defRPr kumimoji="0" lang="it-IT" sz="2400" kern="1200" baseline="0">
          <a:solidFill>
            <a:schemeClr val="tx1"/>
          </a:solidFill>
          <a:latin typeface="+mn-lt"/>
          <a:ea typeface="+mn-ea"/>
          <a:cs typeface="+mn-cs"/>
        </a:defRPr>
      </a:lvl9pPr>
      <a:extLst/>
    </p:bodyStyle>
    <p:otherStyle>
      <a:lvl1pPr marL="0" algn="l" rtl="0" eaLnBrk="1" latinLnBrk="0" hangingPunct="1">
        <a:defRPr kumimoji="0" lang="it-IT" kern="1200">
          <a:solidFill>
            <a:schemeClr val="tx1"/>
          </a:solidFill>
          <a:latin typeface="+mn-lt"/>
          <a:ea typeface="+mn-ea"/>
          <a:cs typeface="+mn-cs"/>
        </a:defRPr>
      </a:lvl1pPr>
      <a:lvl2pPr marL="609585" algn="l" rtl="0" eaLnBrk="1" latinLnBrk="0" hangingPunct="1">
        <a:defRPr kumimoji="0" lang="it-IT" kern="1200">
          <a:solidFill>
            <a:schemeClr val="tx1"/>
          </a:solidFill>
          <a:latin typeface="+mn-lt"/>
          <a:ea typeface="+mn-ea"/>
          <a:cs typeface="+mn-cs"/>
        </a:defRPr>
      </a:lvl2pPr>
      <a:lvl3pPr marL="1219170" algn="l" rtl="0" eaLnBrk="1" latinLnBrk="0" hangingPunct="1">
        <a:defRPr kumimoji="0" lang="it-IT" kern="1200">
          <a:solidFill>
            <a:schemeClr val="tx1"/>
          </a:solidFill>
          <a:latin typeface="+mn-lt"/>
          <a:ea typeface="+mn-ea"/>
          <a:cs typeface="+mn-cs"/>
        </a:defRPr>
      </a:lvl3pPr>
      <a:lvl4pPr marL="1828754" algn="l" rtl="0" eaLnBrk="1" latinLnBrk="0" hangingPunct="1">
        <a:defRPr kumimoji="0" lang="it-IT" kern="1200">
          <a:solidFill>
            <a:schemeClr val="tx1"/>
          </a:solidFill>
          <a:latin typeface="+mn-lt"/>
          <a:ea typeface="+mn-ea"/>
          <a:cs typeface="+mn-cs"/>
        </a:defRPr>
      </a:lvl4pPr>
      <a:lvl5pPr marL="2438339" algn="l" rtl="0" eaLnBrk="1" latinLnBrk="0" hangingPunct="1">
        <a:defRPr kumimoji="0" lang="it-IT" kern="1200">
          <a:solidFill>
            <a:schemeClr val="tx1"/>
          </a:solidFill>
          <a:latin typeface="+mn-lt"/>
          <a:ea typeface="+mn-ea"/>
          <a:cs typeface="+mn-cs"/>
        </a:defRPr>
      </a:lvl5pPr>
      <a:lvl6pPr marL="3047924" algn="l" rtl="0" eaLnBrk="1" latinLnBrk="0" hangingPunct="1">
        <a:defRPr kumimoji="0" lang="it-IT" kern="1200">
          <a:solidFill>
            <a:schemeClr val="tx1"/>
          </a:solidFill>
          <a:latin typeface="+mn-lt"/>
          <a:ea typeface="+mn-ea"/>
          <a:cs typeface="+mn-cs"/>
        </a:defRPr>
      </a:lvl6pPr>
      <a:lvl7pPr marL="3657509" algn="l" rtl="0" eaLnBrk="1" latinLnBrk="0" hangingPunct="1">
        <a:defRPr kumimoji="0" lang="it-IT" kern="1200">
          <a:solidFill>
            <a:schemeClr val="tx1"/>
          </a:solidFill>
          <a:latin typeface="+mn-lt"/>
          <a:ea typeface="+mn-ea"/>
          <a:cs typeface="+mn-cs"/>
        </a:defRPr>
      </a:lvl7pPr>
      <a:lvl8pPr marL="4267093" algn="l" rtl="0" eaLnBrk="1" latinLnBrk="0" hangingPunct="1">
        <a:defRPr kumimoji="0" lang="it-IT" kern="1200">
          <a:solidFill>
            <a:schemeClr val="tx1"/>
          </a:solidFill>
          <a:latin typeface="+mn-lt"/>
          <a:ea typeface="+mn-ea"/>
          <a:cs typeface="+mn-cs"/>
        </a:defRPr>
      </a:lvl8pPr>
      <a:lvl9pPr marL="4876678" algn="l" rtl="0" eaLnBrk="1" latinLnBrk="0" hangingPunct="1">
        <a:defRPr kumimoji="0" lang="it-IT"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4" name="Segnaposto data 3">
            <a:extLst>
              <a:ext uri="{FF2B5EF4-FFF2-40B4-BE49-F238E27FC236}">
                <a16:creationId xmlns:a16="http://schemas.microsoft.com/office/drawing/2014/main" id="{8344DDCB-49D5-4CDE-AB1E-24D04749702E}"/>
              </a:ext>
            </a:extLst>
          </p:cNvPr>
          <p:cNvSpPr>
            <a:spLocks noGrp="1"/>
          </p:cNvSpPr>
          <p:nvPr>
            <p:ph type="dt" sz="half" idx="2"/>
          </p:nvPr>
        </p:nvSpPr>
        <p:spPr>
          <a:xfrm>
            <a:off x="522651" y="6448251"/>
            <a:ext cx="2743200" cy="365125"/>
          </a:xfrm>
          <a:prstGeom prst="rect">
            <a:avLst/>
          </a:prstGeom>
        </p:spPr>
        <p:txBody>
          <a:bodyPr vert="horz" lIns="91440" tIns="45720" rIns="91440" bIns="45720" rtlCol="0" anchor="ctr"/>
          <a:lstStyle>
            <a:lvl1pPr algn="l">
              <a:defRPr sz="1200">
                <a:solidFill>
                  <a:schemeClr val="bg1"/>
                </a:solidFill>
                <a:latin typeface="Arial" panose="020B0604020202020204" pitchFamily="34" charset="0"/>
                <a:cs typeface="Arial" panose="020B0604020202020204" pitchFamily="34" charset="0"/>
              </a:defRPr>
            </a:lvl1pPr>
          </a:lstStyle>
          <a:p>
            <a:r>
              <a:rPr lang="it-IT"/>
              <a:t>03/11/2020</a:t>
            </a:r>
            <a:endParaRPr lang="it-IT" dirty="0"/>
          </a:p>
        </p:txBody>
      </p:sp>
      <p:sp>
        <p:nvSpPr>
          <p:cNvPr id="5" name="Segnaposto piè di pagina 4">
            <a:extLst>
              <a:ext uri="{FF2B5EF4-FFF2-40B4-BE49-F238E27FC236}">
                <a16:creationId xmlns:a16="http://schemas.microsoft.com/office/drawing/2014/main" id="{116DD68C-36ED-4FC5-B7B9-A345098475DE}"/>
              </a:ext>
            </a:extLst>
          </p:cNvPr>
          <p:cNvSpPr>
            <a:spLocks noGrp="1"/>
          </p:cNvSpPr>
          <p:nvPr>
            <p:ph type="ftr" sz="quarter" idx="3"/>
          </p:nvPr>
        </p:nvSpPr>
        <p:spPr>
          <a:xfrm>
            <a:off x="4038600" y="6448251"/>
            <a:ext cx="4114800" cy="365125"/>
          </a:xfrm>
          <a:prstGeom prst="rect">
            <a:avLst/>
          </a:prstGeom>
        </p:spPr>
        <p:txBody>
          <a:bodyPr vert="horz" lIns="91440" tIns="45720" rIns="91440" bIns="45720" rtlCol="0" anchor="ctr"/>
          <a:lstStyle>
            <a:lvl1pPr algn="ctr">
              <a:defRPr sz="1200">
                <a:solidFill>
                  <a:schemeClr val="bg1"/>
                </a:solidFill>
                <a:latin typeface="Arial" panose="020B0604020202020204" pitchFamily="34" charset="0"/>
                <a:cs typeface="Arial" panose="020B0604020202020204" pitchFamily="34" charset="0"/>
              </a:defRPr>
            </a:lvl1pPr>
          </a:lstStyle>
          <a:p>
            <a:r>
              <a:rPr lang="it-IT" dirty="0"/>
              <a:t>Funzione/Area</a:t>
            </a:r>
          </a:p>
        </p:txBody>
      </p:sp>
      <p:sp>
        <p:nvSpPr>
          <p:cNvPr id="6" name="Segnaposto numero diapositiva 5">
            <a:extLst>
              <a:ext uri="{FF2B5EF4-FFF2-40B4-BE49-F238E27FC236}">
                <a16:creationId xmlns:a16="http://schemas.microsoft.com/office/drawing/2014/main" id="{FC10B76D-4617-41EF-B96B-93766D37D927}"/>
              </a:ext>
            </a:extLst>
          </p:cNvPr>
          <p:cNvSpPr>
            <a:spLocks noGrp="1"/>
          </p:cNvSpPr>
          <p:nvPr>
            <p:ph type="sldNum" sz="quarter" idx="4"/>
          </p:nvPr>
        </p:nvSpPr>
        <p:spPr>
          <a:xfrm>
            <a:off x="9113440" y="6448251"/>
            <a:ext cx="2743200" cy="365125"/>
          </a:xfrm>
          <a:prstGeom prst="rect">
            <a:avLst/>
          </a:prstGeom>
        </p:spPr>
        <p:txBody>
          <a:bodyPr vert="horz" lIns="91440" tIns="45720" rIns="91440" bIns="45720" rtlCol="0" anchor="ctr"/>
          <a:lstStyle>
            <a:lvl1pPr algn="r">
              <a:defRPr sz="1200">
                <a:solidFill>
                  <a:schemeClr val="bg1"/>
                </a:solidFill>
                <a:latin typeface="Arial" panose="020B0604020202020204" pitchFamily="34" charset="0"/>
                <a:cs typeface="Arial" panose="020B0604020202020204" pitchFamily="34" charset="0"/>
              </a:defRPr>
            </a:lvl1pPr>
          </a:lstStyle>
          <a:p>
            <a:fld id="{14F507C0-A2FF-4299-BAF9-E80DCBBD298B}" type="slidenum">
              <a:rPr lang="it-IT" smtClean="0"/>
              <a:pPr/>
              <a:t>‹N›</a:t>
            </a:fld>
            <a:endParaRPr lang="it-IT" dirty="0"/>
          </a:p>
        </p:txBody>
      </p:sp>
      <p:sp>
        <p:nvSpPr>
          <p:cNvPr id="10" name="Segnaposto testo 2">
            <a:extLst>
              <a:ext uri="{FF2B5EF4-FFF2-40B4-BE49-F238E27FC236}">
                <a16:creationId xmlns:a16="http://schemas.microsoft.com/office/drawing/2014/main" id="{6F5F179A-B57C-4F57-A27B-6C7E0B28C8A7}"/>
              </a:ext>
            </a:extLst>
          </p:cNvPr>
          <p:cNvSpPr>
            <a:spLocks noGrp="1"/>
          </p:cNvSpPr>
          <p:nvPr>
            <p:ph type="body" idx="1"/>
          </p:nvPr>
        </p:nvSpPr>
        <p:spPr>
          <a:xfrm>
            <a:off x="554267" y="2708920"/>
            <a:ext cx="11302373" cy="2506514"/>
          </a:xfrm>
          <a:prstGeom prst="rect">
            <a:avLst/>
          </a:prstGeom>
        </p:spPr>
        <p:txBody>
          <a:bodyPr vert="horz" lIns="91440" tIns="45720" rIns="91440" bIns="45720" rtlCol="0">
            <a:normAutofit/>
          </a:bodyPr>
          <a:lstStyle/>
          <a:p>
            <a:pPr lvl="0"/>
            <a:r>
              <a:rPr lang="it-IT" dirty="0"/>
              <a:t>Titolo</a:t>
            </a:r>
          </a:p>
        </p:txBody>
      </p:sp>
    </p:spTree>
    <p:extLst>
      <p:ext uri="{BB962C8B-B14F-4D97-AF65-F5344CB8AC3E}">
        <p14:creationId xmlns:p14="http://schemas.microsoft.com/office/powerpoint/2010/main" val="2911628318"/>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Lst>
  <p:hf hdr="0"/>
  <p:txStyles>
    <p:titleStyle>
      <a:lvl1pPr algn="l" defTabSz="914400" rtl="0" eaLnBrk="1" latinLnBrk="0" hangingPunct="1">
        <a:lnSpc>
          <a:spcPct val="90000"/>
        </a:lnSpc>
        <a:spcBef>
          <a:spcPct val="0"/>
        </a:spcBef>
        <a:buNone/>
        <a:defRPr sz="2000" kern="1200">
          <a:solidFill>
            <a:srgbClr val="3A6985"/>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Georgia" panose="02040502050405020303" pitchFamily="18"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38EA6F-CEA9-4C1F-8DCD-9EFE22426601}"/>
              </a:ext>
            </a:extLst>
          </p:cNvPr>
          <p:cNvSpPr>
            <a:spLocks noGrp="1"/>
          </p:cNvSpPr>
          <p:nvPr>
            <p:ph type="title"/>
          </p:nvPr>
        </p:nvSpPr>
        <p:spPr/>
        <p:txBody>
          <a:bodyPr/>
          <a:lstStyle/>
          <a:p>
            <a:br>
              <a:rPr lang="it-IT" dirty="0"/>
            </a:br>
            <a:endParaRPr lang="it-IT" dirty="0"/>
          </a:p>
        </p:txBody>
      </p:sp>
      <p:sp>
        <p:nvSpPr>
          <p:cNvPr id="4" name="Content Placeholder 4">
            <a:extLst>
              <a:ext uri="{FF2B5EF4-FFF2-40B4-BE49-F238E27FC236}">
                <a16:creationId xmlns:a16="http://schemas.microsoft.com/office/drawing/2014/main" id="{EDB75286-1E9E-C948-AE6D-DE2E1F838D9C}"/>
              </a:ext>
            </a:extLst>
          </p:cNvPr>
          <p:cNvSpPr txBox="1">
            <a:spLocks/>
          </p:cNvSpPr>
          <p:nvPr/>
        </p:nvSpPr>
        <p:spPr>
          <a:xfrm>
            <a:off x="231677" y="1752600"/>
            <a:ext cx="11447662" cy="3352800"/>
          </a:xfrm>
          <a:prstGeom prst="rect">
            <a:avLst/>
          </a:prstGeom>
        </p:spPr>
        <p:txBody>
          <a:bodyPr/>
          <a:lstStyle>
            <a:lvl1pPr marL="320040" indent="-320040" algn="l" rtl="0" eaLnBrk="1" latinLnBrk="0" hangingPunct="1">
              <a:spcBef>
                <a:spcPts val="700"/>
              </a:spcBef>
              <a:buClr>
                <a:schemeClr val="accent2"/>
              </a:buClr>
              <a:buSzPct val="60000"/>
              <a:buFont typeface="Wingdings"/>
              <a:buChar char=""/>
              <a:defRPr kumimoji="0" lang="it-IT"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lang="it-IT"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lang="it-IT"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lang="it-IT"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lang="it-IT"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None/>
              <a:defRPr kumimoji="0" lang="it-IT"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lang="it-IT"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lang="it-IT"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lang="it-IT" sz="1800" kern="1200" baseline="0">
                <a:solidFill>
                  <a:schemeClr val="tx1"/>
                </a:solidFill>
                <a:latin typeface="+mn-lt"/>
                <a:ea typeface="+mn-ea"/>
                <a:cs typeface="+mn-cs"/>
              </a:defRPr>
            </a:lvl9pPr>
            <a:extLst/>
          </a:lstStyle>
          <a:p>
            <a:pPr marL="0" indent="0" defTabSz="1219170">
              <a:spcBef>
                <a:spcPts val="933"/>
              </a:spcBef>
              <a:buClr>
                <a:srgbClr val="DA1F28"/>
              </a:buClr>
              <a:buNone/>
            </a:pPr>
            <a:r>
              <a:rPr lang="it-IT" sz="4000" b="1" cap="small" dirty="0">
                <a:solidFill>
                  <a:srgbClr val="FFFFFF"/>
                </a:solidFill>
                <a:latin typeface="Sitka Banner" pitchFamily="2" charset="0"/>
              </a:rPr>
              <a:t>Scambio di Informazioni: </a:t>
            </a:r>
            <a:r>
              <a:rPr lang="en-US" sz="2800" i="1" dirty="0">
                <a:solidFill>
                  <a:srgbClr val="FFFFFF"/>
                </a:solidFill>
                <a:latin typeface="Sitka Banner" pitchFamily="2" charset="0"/>
              </a:rPr>
              <a:t>DAC 7</a:t>
            </a:r>
            <a:endParaRPr lang="en-US" sz="4000" b="1" cap="small" dirty="0">
              <a:solidFill>
                <a:schemeClr val="bg1"/>
              </a:solidFill>
              <a:latin typeface="Arial" panose="020B0604020202020204" pitchFamily="34" charset="0"/>
              <a:cs typeface="Arial" panose="020B0604020202020204" pitchFamily="34" charset="0"/>
            </a:endParaRPr>
          </a:p>
          <a:p>
            <a:pPr marL="0" indent="0" defTabSz="1219170">
              <a:spcBef>
                <a:spcPts val="933"/>
              </a:spcBef>
              <a:buClr>
                <a:srgbClr val="DA1F28"/>
              </a:buClr>
              <a:buNone/>
            </a:pPr>
            <a:endParaRPr lang="en-US" sz="2667" dirty="0">
              <a:solidFill>
                <a:schemeClr val="bg1"/>
              </a:solidFill>
              <a:latin typeface="Arial" panose="020B0604020202020204" pitchFamily="34" charset="0"/>
              <a:cs typeface="Arial" panose="020B0604020202020204" pitchFamily="34" charset="0"/>
            </a:endParaRPr>
          </a:p>
          <a:p>
            <a:pPr marL="0" indent="0">
              <a:buNone/>
            </a:pPr>
            <a:endParaRPr lang="en-US" sz="2400" dirty="0">
              <a:solidFill>
                <a:srgbClr val="FFFFFF"/>
              </a:solidFill>
              <a:latin typeface="Sitka Banner" pitchFamily="2" charset="0"/>
            </a:endParaRPr>
          </a:p>
          <a:p>
            <a:pPr marL="0" indent="0">
              <a:buNone/>
            </a:pPr>
            <a:endParaRPr lang="en-US" sz="2400" dirty="0">
              <a:solidFill>
                <a:srgbClr val="FFFFFF"/>
              </a:solidFill>
              <a:latin typeface="Sitka Banner" pitchFamily="2" charset="0"/>
            </a:endParaRPr>
          </a:p>
          <a:p>
            <a:pPr marL="0" indent="0">
              <a:buNone/>
            </a:pPr>
            <a:r>
              <a:rPr lang="en-US" sz="2400" b="1" dirty="0">
                <a:solidFill>
                  <a:srgbClr val="FFFFFF"/>
                </a:solidFill>
                <a:latin typeface="Sitka Banner" pitchFamily="2" charset="0"/>
              </a:rPr>
              <a:t>Daniele </a:t>
            </a:r>
            <a:r>
              <a:rPr lang="en-US" sz="2400" b="1" cap="small" dirty="0">
                <a:solidFill>
                  <a:srgbClr val="FFFFFF"/>
                </a:solidFill>
                <a:latin typeface="Sitka Banner" pitchFamily="2" charset="0"/>
              </a:rPr>
              <a:t>Majorana</a:t>
            </a:r>
            <a:r>
              <a:rPr lang="en-US" sz="2400" b="1" dirty="0">
                <a:solidFill>
                  <a:srgbClr val="FFFFFF"/>
                </a:solidFill>
                <a:latin typeface="Sitka Banner" pitchFamily="2" charset="0"/>
              </a:rPr>
              <a:t> </a:t>
            </a:r>
          </a:p>
          <a:p>
            <a:pPr marL="0" indent="0">
              <a:buNone/>
            </a:pPr>
            <a:endParaRPr lang="en-US" sz="2400" dirty="0">
              <a:solidFill>
                <a:srgbClr val="FFFFFF"/>
              </a:solidFill>
              <a:latin typeface="Sitka Banner" pitchFamily="2" charset="0"/>
            </a:endParaRPr>
          </a:p>
          <a:p>
            <a:pPr marL="0" indent="0">
              <a:buNone/>
            </a:pPr>
            <a:endParaRPr lang="en-US" sz="2400" dirty="0">
              <a:solidFill>
                <a:srgbClr val="FFFFFF"/>
              </a:solidFill>
              <a:latin typeface="Sitka Banner" pitchFamily="2" charset="0"/>
            </a:endParaRPr>
          </a:p>
          <a:p>
            <a:pPr marL="0" indent="0" algn="r">
              <a:buNone/>
            </a:pPr>
            <a:r>
              <a:rPr lang="en-US" sz="2400" dirty="0">
                <a:solidFill>
                  <a:srgbClr val="FFFFFF"/>
                </a:solidFill>
                <a:latin typeface="Sitka Banner" pitchFamily="2" charset="0"/>
              </a:rPr>
              <a:t>Milano, 18 </a:t>
            </a:r>
            <a:r>
              <a:rPr lang="en-US" sz="2400" dirty="0" err="1">
                <a:solidFill>
                  <a:srgbClr val="FFFFFF"/>
                </a:solidFill>
                <a:latin typeface="Sitka Banner" pitchFamily="2" charset="0"/>
              </a:rPr>
              <a:t>Ottobre</a:t>
            </a:r>
            <a:r>
              <a:rPr lang="en-US" sz="2400" dirty="0">
                <a:solidFill>
                  <a:srgbClr val="FFFFFF"/>
                </a:solidFill>
                <a:latin typeface="Sitka Banner" pitchFamily="2" charset="0"/>
              </a:rPr>
              <a:t> 2023</a:t>
            </a:r>
          </a:p>
        </p:txBody>
      </p:sp>
    </p:spTree>
    <p:extLst>
      <p:ext uri="{BB962C8B-B14F-4D97-AF65-F5344CB8AC3E}">
        <p14:creationId xmlns:p14="http://schemas.microsoft.com/office/powerpoint/2010/main" val="1572006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10</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11016798"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i="1" dirty="0">
                <a:solidFill>
                  <a:srgbClr val="0070C0"/>
                </a:solidFill>
                <a:latin typeface="Arial" panose="020B0604020202020204" pitchFamily="34" charset="0"/>
                <a:cs typeface="Arial" panose="020B0604020202020204" pitchFamily="34" charset="0"/>
              </a:rPr>
              <a:t>2.1 Le richieste di gruppo e la trasposizione nell’ordinamento nazionale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4231928"/>
          </a:xfrm>
          <a:prstGeom prst="rect">
            <a:avLst/>
          </a:prstGeom>
          <a:noFill/>
          <a:ln>
            <a:noFill/>
          </a:ln>
        </p:spPr>
        <p:txBody>
          <a:bodyPr spcFirstLastPara="1" wrap="square" lIns="0" tIns="0" rIns="0" bIns="0" anchor="t" anchorCtr="0">
            <a:spAutoFit/>
          </a:bodyPr>
          <a:lstStyle/>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Alla luce di quanto sopra, l'articolo 16, paragrafo 2 del Decreto Legislativo 1 marzo 2023, n. 32 ha modificato l'art. 4 del Decreto Legislativo n. 29 del 2014, che ha recepito la Direttiva 2011/16/UE riguardante la cooperazione amministrativa nel campo fiscale, introducendo il nuovo paragrafo 3-quater. </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Ai sensi della nuova norma, quando la richiesta riguarda un gruppo di contribuenti non nominativamente identificati, le informazioni minime che l'autorità richiedente deve fornire all'autorità richiesta comprendono: </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una descrizione dettagliata del gruppo (</a:t>
            </a:r>
            <a:r>
              <a:rPr lang="it-IT" sz="1700" i="1" dirty="0">
                <a:solidFill>
                  <a:srgbClr val="002364"/>
                </a:solidFill>
                <a:latin typeface="Libre Franklin Thin"/>
                <a:ea typeface="Libre Franklin Thin"/>
                <a:cs typeface="Libre Franklin Thin"/>
                <a:sym typeface="Libre Franklin Thin"/>
              </a:rPr>
              <a:t>paragrafo a</a:t>
            </a:r>
            <a:r>
              <a:rPr lang="it-IT" sz="1700" dirty="0">
                <a:solidFill>
                  <a:srgbClr val="002364"/>
                </a:solidFill>
                <a:latin typeface="Libre Franklin Thin"/>
                <a:ea typeface="Libre Franklin Thin"/>
                <a:cs typeface="Libre Franklin Thin"/>
                <a:sym typeface="Libre Franklin Thin"/>
              </a:rPr>
              <a:t>); </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indicazioni specifiche delle leggi e dei fatti applicabili che fanno presumere che i contribuenti nel gruppo non le abbiano rispettate (</a:t>
            </a:r>
            <a:r>
              <a:rPr lang="it-IT" sz="1700" i="1" dirty="0">
                <a:solidFill>
                  <a:srgbClr val="002364"/>
                </a:solidFill>
                <a:latin typeface="Libre Franklin Thin"/>
                <a:ea typeface="Libre Franklin Thin"/>
                <a:cs typeface="Libre Franklin Thin"/>
                <a:sym typeface="Libre Franklin Thin"/>
              </a:rPr>
              <a:t>paragrafo b</a:t>
            </a:r>
            <a:r>
              <a:rPr lang="it-IT" sz="1700" dirty="0">
                <a:solidFill>
                  <a:srgbClr val="002364"/>
                </a:solidFill>
                <a:latin typeface="Libre Franklin Thin"/>
                <a:ea typeface="Libre Franklin Thin"/>
                <a:cs typeface="Libre Franklin Thin"/>
                <a:sym typeface="Libre Franklin Thin"/>
              </a:rPr>
              <a:t>); </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chiarimenti su come le informazioni richieste contribuiscano a verificare il rispetto delle leggi applicabili da parte dei contribuenti del gruppo (</a:t>
            </a:r>
            <a:r>
              <a:rPr lang="it-IT" sz="1700" i="1" dirty="0">
                <a:solidFill>
                  <a:srgbClr val="002364"/>
                </a:solidFill>
                <a:latin typeface="Libre Franklin Thin"/>
                <a:ea typeface="Libre Franklin Thin"/>
                <a:cs typeface="Libre Franklin Thin"/>
                <a:sym typeface="Libre Franklin Thin"/>
              </a:rPr>
              <a:t>paragrafo c</a:t>
            </a:r>
            <a:r>
              <a:rPr lang="it-IT" sz="1700" dirty="0">
                <a:solidFill>
                  <a:srgbClr val="002364"/>
                </a:solidFill>
                <a:latin typeface="Libre Franklin Thin"/>
                <a:ea typeface="Libre Franklin Thin"/>
                <a:cs typeface="Libre Franklin Thin"/>
                <a:sym typeface="Libre Franklin Thin"/>
              </a:rPr>
              <a:t>); </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indicazioni dei fatti e delle circostanze relativi al coinvolgimento potenziale di terzi che contribuiscono attivamente alla non conformità alle leggi applicabili da parte dei contribuenti del gruppo (</a:t>
            </a:r>
            <a:r>
              <a:rPr lang="it-IT" sz="1700" i="1" dirty="0">
                <a:solidFill>
                  <a:srgbClr val="002364"/>
                </a:solidFill>
                <a:latin typeface="Libre Franklin Thin"/>
                <a:ea typeface="Libre Franklin Thin"/>
                <a:cs typeface="Libre Franklin Thin"/>
                <a:sym typeface="Libre Franklin Thin"/>
              </a:rPr>
              <a:t>paragrafo d</a:t>
            </a:r>
            <a:r>
              <a:rPr lang="it-IT" sz="1700" dirty="0">
                <a:solidFill>
                  <a:srgbClr val="002364"/>
                </a:solidFill>
                <a:latin typeface="Libre Franklin Thin"/>
                <a:ea typeface="Libre Franklin Thin"/>
                <a:cs typeface="Libre Franklin Thin"/>
                <a:sym typeface="Libre Franklin Thin"/>
              </a:rPr>
              <a:t>).</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24612058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11</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4680512"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3. Le «Verifiche Congiunte»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4796185"/>
          </a:xfrm>
          <a:prstGeom prst="rect">
            <a:avLst/>
          </a:prstGeom>
          <a:noFill/>
          <a:ln>
            <a:noFill/>
          </a:ln>
        </p:spPr>
        <p:txBody>
          <a:bodyPr spcFirstLastPara="1" wrap="square" lIns="0" tIns="0" rIns="0" bIns="0" anchor="t" anchorCtr="0">
            <a:spAutoFit/>
          </a:bodyPr>
          <a:lstStyle/>
          <a:p>
            <a:pPr lvl="0">
              <a:lnSpc>
                <a:spcPts val="2160"/>
              </a:lnSpc>
              <a:buSzPts val="2099"/>
            </a:pPr>
            <a:r>
              <a:rPr lang="it-IT" sz="1700" dirty="0">
                <a:solidFill>
                  <a:srgbClr val="002364"/>
                </a:solidFill>
                <a:latin typeface="Libre Franklin Thin"/>
                <a:ea typeface="Libre Franklin Thin"/>
                <a:cs typeface="Libre Franklin Thin"/>
                <a:sym typeface="Libre Franklin Thin"/>
              </a:rPr>
              <a:t>In conformità al rapporto congiunto dell'OCSE del 2019 (</a:t>
            </a:r>
            <a:r>
              <a:rPr lang="it-IT" sz="1700" i="1" dirty="0">
                <a:solidFill>
                  <a:srgbClr val="002364"/>
                </a:solidFill>
                <a:latin typeface="Libre Franklin Thin"/>
                <a:ea typeface="Libre Franklin Thin"/>
                <a:cs typeface="Libre Franklin Thin"/>
                <a:sym typeface="Libre Franklin Thin"/>
              </a:rPr>
              <a:t>OECD, Joint Audit 2019 – </a:t>
            </a:r>
            <a:r>
              <a:rPr lang="it-IT" sz="1700" i="1" dirty="0" err="1">
                <a:solidFill>
                  <a:srgbClr val="002364"/>
                </a:solidFill>
                <a:latin typeface="Libre Franklin Thin"/>
                <a:ea typeface="Libre Franklin Thin"/>
                <a:cs typeface="Libre Franklin Thin"/>
                <a:sym typeface="Libre Franklin Thin"/>
              </a:rPr>
              <a:t>Enhancing</a:t>
            </a:r>
            <a:r>
              <a:rPr lang="it-IT" sz="1700" i="1" dirty="0">
                <a:solidFill>
                  <a:srgbClr val="002364"/>
                </a:solidFill>
                <a:latin typeface="Libre Franklin Thin"/>
                <a:ea typeface="Libre Franklin Thin"/>
                <a:cs typeface="Libre Franklin Thin"/>
                <a:sym typeface="Libre Franklin Thin"/>
              </a:rPr>
              <a:t> Tax Co-</a:t>
            </a:r>
            <a:r>
              <a:rPr lang="it-IT" sz="1700" i="1" dirty="0" err="1">
                <a:solidFill>
                  <a:srgbClr val="002364"/>
                </a:solidFill>
                <a:latin typeface="Libre Franklin Thin"/>
                <a:ea typeface="Libre Franklin Thin"/>
                <a:cs typeface="Libre Franklin Thin"/>
                <a:sym typeface="Libre Franklin Thin"/>
              </a:rPr>
              <a:t>operation</a:t>
            </a:r>
            <a:r>
              <a:rPr lang="it-IT" sz="1700" i="1" dirty="0">
                <a:solidFill>
                  <a:srgbClr val="002364"/>
                </a:solidFill>
                <a:latin typeface="Libre Franklin Thin"/>
                <a:ea typeface="Libre Franklin Thin"/>
                <a:cs typeface="Libre Franklin Thin"/>
                <a:sym typeface="Libre Franklin Thin"/>
              </a:rPr>
              <a:t> and </a:t>
            </a:r>
            <a:r>
              <a:rPr lang="it-IT" sz="1700" i="1" dirty="0" err="1">
                <a:solidFill>
                  <a:srgbClr val="002364"/>
                </a:solidFill>
                <a:latin typeface="Libre Franklin Thin"/>
                <a:ea typeface="Libre Franklin Thin"/>
                <a:cs typeface="Libre Franklin Thin"/>
                <a:sym typeface="Libre Franklin Thin"/>
              </a:rPr>
              <a:t>Improving</a:t>
            </a:r>
            <a:r>
              <a:rPr lang="it-IT" sz="1700" i="1" dirty="0">
                <a:solidFill>
                  <a:srgbClr val="002364"/>
                </a:solidFill>
                <a:latin typeface="Libre Franklin Thin"/>
                <a:ea typeface="Libre Franklin Thin"/>
                <a:cs typeface="Libre Franklin Thin"/>
                <a:sym typeface="Libre Franklin Thin"/>
              </a:rPr>
              <a:t> Tax </a:t>
            </a:r>
            <a:r>
              <a:rPr lang="it-IT" sz="1700" i="1" dirty="0" err="1">
                <a:solidFill>
                  <a:srgbClr val="002364"/>
                </a:solidFill>
                <a:latin typeface="Libre Franklin Thin"/>
                <a:ea typeface="Libre Franklin Thin"/>
                <a:cs typeface="Libre Franklin Thin"/>
                <a:sym typeface="Libre Franklin Thin"/>
              </a:rPr>
              <a:t>Certainty</a:t>
            </a:r>
            <a:r>
              <a:rPr lang="it-IT" sz="1700" i="1" dirty="0">
                <a:solidFill>
                  <a:srgbClr val="002364"/>
                </a:solidFill>
                <a:latin typeface="Libre Franklin Thin"/>
                <a:ea typeface="Libre Franklin Thin"/>
                <a:cs typeface="Libre Franklin Thin"/>
                <a:sym typeface="Libre Franklin Thin"/>
              </a:rPr>
              <a:t>, Forum on Tax Administration</a:t>
            </a:r>
            <a:r>
              <a:rPr lang="it-IT" sz="1700" dirty="0">
                <a:solidFill>
                  <a:srgbClr val="002364"/>
                </a:solidFill>
                <a:latin typeface="Libre Franklin Thin"/>
                <a:ea typeface="Libre Franklin Thin"/>
                <a:cs typeface="Libre Franklin Thin"/>
                <a:sym typeface="Libre Franklin Thin"/>
              </a:rPr>
              <a:t>), le verifiche congiunte sono ispezioni fiscali condotte come una forma avanzata di cooperazione internazionale e presentano tipicamente le seguenti caratteristiche:</a:t>
            </a:r>
          </a:p>
          <a:p>
            <a:pPr marL="342900" lvl="0" indent="-342900">
              <a:lnSpc>
                <a:spcPts val="2160"/>
              </a:lnSpc>
              <a:buSzPts val="2099"/>
              <a:buFont typeface="+mj-lt"/>
              <a:buAutoNum type="alphaLcParenR"/>
            </a:pPr>
            <a:r>
              <a:rPr lang="it-IT" sz="1700" dirty="0">
                <a:solidFill>
                  <a:srgbClr val="002364"/>
                </a:solidFill>
                <a:latin typeface="Libre Franklin Thin"/>
                <a:ea typeface="Libre Franklin Thin"/>
                <a:cs typeface="Libre Franklin Thin"/>
                <a:sym typeface="Libre Franklin Thin"/>
              </a:rPr>
              <a:t>Due o più amministrazioni fiscali si uniscono;</a:t>
            </a:r>
          </a:p>
          <a:p>
            <a:pPr marL="342900" lvl="0" indent="-342900">
              <a:lnSpc>
                <a:spcPts val="2160"/>
              </a:lnSpc>
              <a:buSzPts val="2099"/>
              <a:buFont typeface="+mj-lt"/>
              <a:buAutoNum type="alphaLcParenR"/>
            </a:pPr>
            <a:r>
              <a:rPr lang="it-IT" sz="1700" dirty="0">
                <a:solidFill>
                  <a:srgbClr val="002364"/>
                </a:solidFill>
                <a:latin typeface="Libre Franklin Thin"/>
                <a:ea typeface="Libre Franklin Thin"/>
                <a:cs typeface="Libre Franklin Thin"/>
                <a:sym typeface="Libre Franklin Thin"/>
              </a:rPr>
              <a:t>per esaminare una o più transazioni o questioni di una o più persone giuridiche correlate con attività commerciali transfrontaliere in cui le amministrazioni fiscali hanno un interesse comune o complementare;</a:t>
            </a:r>
          </a:p>
          <a:p>
            <a:pPr marL="342900" lvl="0" indent="-342900">
              <a:lnSpc>
                <a:spcPts val="2160"/>
              </a:lnSpc>
              <a:buSzPts val="2099"/>
              <a:buFont typeface="+mj-lt"/>
              <a:buAutoNum type="alphaLcParenR"/>
            </a:pPr>
            <a:r>
              <a:rPr lang="it-IT" sz="1700" dirty="0">
                <a:solidFill>
                  <a:srgbClr val="002364"/>
                </a:solidFill>
                <a:latin typeface="Libre Franklin Thin"/>
                <a:ea typeface="Libre Franklin Thin"/>
                <a:cs typeface="Libre Franklin Thin"/>
                <a:sym typeface="Libre Franklin Thin"/>
              </a:rPr>
              <a:t>le amministrazioni fiscali procedono in modo concordato e coordinato;</a:t>
            </a:r>
          </a:p>
          <a:p>
            <a:pPr marL="342900" lvl="0" indent="-342900">
              <a:lnSpc>
                <a:spcPts val="2160"/>
              </a:lnSpc>
              <a:buSzPts val="2099"/>
              <a:buFont typeface="+mj-lt"/>
              <a:buAutoNum type="alphaLcParenR"/>
            </a:pPr>
            <a:r>
              <a:rPr lang="it-IT" sz="1700" dirty="0">
                <a:solidFill>
                  <a:srgbClr val="002364"/>
                </a:solidFill>
                <a:latin typeface="Libre Franklin Thin"/>
                <a:ea typeface="Libre Franklin Thin"/>
                <a:cs typeface="Libre Franklin Thin"/>
                <a:sym typeface="Libre Franklin Thin"/>
              </a:rPr>
              <a:t>con la presenza di funzionari dell'altra amministrazione fiscale per impegnarsi congiuntamente nei confronti del contribuente;</a:t>
            </a:r>
          </a:p>
          <a:p>
            <a:pPr marL="342900" lvl="0" indent="-342900">
              <a:lnSpc>
                <a:spcPts val="2160"/>
              </a:lnSpc>
              <a:buSzPts val="2099"/>
              <a:buFont typeface="+mj-lt"/>
              <a:buAutoNum type="alphaLcParenR"/>
            </a:pPr>
            <a:r>
              <a:rPr lang="it-IT" sz="1700" dirty="0">
                <a:solidFill>
                  <a:srgbClr val="002364"/>
                </a:solidFill>
                <a:latin typeface="Libre Franklin Thin"/>
                <a:ea typeface="Libre Franklin Thin"/>
                <a:cs typeface="Libre Franklin Thin"/>
                <a:sym typeface="Libre Franklin Thin"/>
              </a:rPr>
              <a:t>I gruppi includono rappresentanti delle autorità competenti di ciascuna amministrazione fiscale per lo scambio di informazioni.</a:t>
            </a: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All'interno dell’UE, le verifiche congiunte devono essere regolamentate legalmente e attuate con adeguato rispetto dello stato di diritto e dei diritti dei contribuenti, derivanti dalla Carta dei diritti fondamentali dell'Unione europea (</a:t>
            </a:r>
            <a:r>
              <a:rPr lang="it-IT" sz="1700" dirty="0" err="1">
                <a:solidFill>
                  <a:srgbClr val="002364"/>
                </a:solidFill>
                <a:latin typeface="Libre Franklin Thin"/>
                <a:ea typeface="Libre Franklin Thin"/>
                <a:cs typeface="Libre Franklin Thin"/>
                <a:sym typeface="Libre Franklin Thin"/>
              </a:rPr>
              <a:t>EUCh</a:t>
            </a:r>
            <a:r>
              <a:rPr lang="it-IT" sz="1700" dirty="0">
                <a:solidFill>
                  <a:srgbClr val="002364"/>
                </a:solidFill>
                <a:latin typeface="Libre Franklin Thin"/>
                <a:ea typeface="Libre Franklin Thin"/>
                <a:cs typeface="Libre Franklin Thin"/>
                <a:sym typeface="Libre Franklin Thin"/>
              </a:rPr>
              <a:t>) e dalla Convenzione europea dei diritti dell'uomo (ECHR). Le regole procedurali pertinenti dovrebbero rispettare i diritti di difesa dei contribuenti ed evitare interferenze sproporzionate nei diritti fondamentali nella raccolta e nell'uso delle informazioni relative ai contribuenti.</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2405189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12</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4680512"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3. Le «Verifiche Congiunte»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5642570"/>
          </a:xfrm>
          <a:prstGeom prst="rect">
            <a:avLst/>
          </a:prstGeom>
          <a:noFill/>
          <a:ln>
            <a:noFill/>
          </a:ln>
        </p:spPr>
        <p:txBody>
          <a:bodyPr spcFirstLastPara="1" wrap="square" lIns="0" tIns="0" rIns="0" bIns="0" anchor="t" anchorCtr="0">
            <a:spAutoFit/>
          </a:bodyPr>
          <a:lstStyle/>
          <a:p>
            <a:pPr lvl="0">
              <a:lnSpc>
                <a:spcPts val="2160"/>
              </a:lnSpc>
              <a:buSzPts val="2099"/>
            </a:pPr>
            <a:r>
              <a:rPr lang="it-IT" sz="1700" dirty="0">
                <a:solidFill>
                  <a:srgbClr val="002364"/>
                </a:solidFill>
                <a:latin typeface="Libre Franklin Thin"/>
                <a:ea typeface="Libre Franklin Thin"/>
                <a:cs typeface="Libre Franklin Thin"/>
                <a:sym typeface="Libre Franklin Thin"/>
              </a:rPr>
              <a:t>Inoltre, qualsiasi restrizione dei diritti fondamentali e delle libertà deve essere prevista dalla legge e deve rispettare l'essenza di tali diritti e libertà. In questo contesto, il diritto primario dell'Unione ancora non impone procedure nazionali specifiche per le verifiche congiunte. Tuttavia, esso garantisce che qualsiasi interferenza nei diritti fondamentali dei contribuenti e dei detentori di informazioni serva a uno scopo legittimo, sia proporzionata e rispetti specifici standard minimi. I diritti specifici dei contribuenti e i loro limiti sono quindi ancora una questione da determinare principalmente in base alle disposizioni del diritto interno degli Stati coinvolti nella verifica congiunta.</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In questo contesto, DAC 7 fornisce dettagli sulle procedure per l'avvio e l'esecuzione delle verifiche congiunte e chiarisce quale sia la legislazione nazionale effettivamente applicabile per l'esercizio dell'autorità pubblica da parte dei funzionari che partecipano alla verifica congiunta. In particolare:</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tutti i funzionari, stranieri e locali, devono conformarsi alle leggi dello Stato ospitante in cui si svolgono le attività della verifica congiunta;</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gli ispettori stranieri inviati da un altro Stato membro sono anche vincolati dalla legislazione rilevante del loro rispettivo Stato di origine e "</a:t>
            </a:r>
            <a:r>
              <a:rPr lang="it-IT" sz="1700" i="1" dirty="0">
                <a:solidFill>
                  <a:srgbClr val="002364"/>
                </a:solidFill>
                <a:latin typeface="Libre Franklin Thin"/>
                <a:ea typeface="Libre Franklin Thin"/>
                <a:cs typeface="Libre Franklin Thin"/>
                <a:sym typeface="Libre Franklin Thin"/>
              </a:rPr>
              <a:t>non devono esercitare alcun potere che ecceda la portata dei poteri</a:t>
            </a:r>
            <a:r>
              <a:rPr lang="it-IT" sz="1700" dirty="0">
                <a:solidFill>
                  <a:srgbClr val="002364"/>
                </a:solidFill>
                <a:latin typeface="Libre Franklin Thin"/>
                <a:ea typeface="Libre Franklin Thin"/>
                <a:cs typeface="Libre Franklin Thin"/>
                <a:sym typeface="Libre Franklin Thin"/>
              </a:rPr>
              <a:t>" che sono loro conferiti nel loro Stato membro.</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In questo contesto, non vi è più alcuna incertezza giuridica sulle fonti, la portata e i limiti dei poteri di ispezione dei funzionari stranieri che partecipano alla verifica, e il rispetto delle leggi interne dello Stato membro ospitante è esplicitamente garantito.</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1757671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13</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4680512"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3. Le «Verifiche Congiunte»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4796185"/>
          </a:xfrm>
          <a:prstGeom prst="rect">
            <a:avLst/>
          </a:prstGeom>
          <a:noFill/>
          <a:ln>
            <a:noFill/>
          </a:ln>
        </p:spPr>
        <p:txBody>
          <a:bodyPr spcFirstLastPara="1" wrap="square" lIns="0" tIns="0" rIns="0" bIns="0" anchor="t" anchorCtr="0">
            <a:spAutoFit/>
          </a:bodyPr>
          <a:lstStyle/>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Considerando l'intensa cooperazione che di solito si verifica tra i membri di un team di verifica congiunta, il potenziale - o, dal punto di vista del contribuente, il rischio - di tale affidamento indiretto sui poteri conferiti ai funzionari in base alla legge dello Stato ospitante è molto maggiore rispetto al caso di una procedura di scambio di informazioni convenzionale. L'ammissibilità di qualsiasi prova ottenuta per procedimenti nello Stato membro degli ispettori stranieri dipenderebbe quindi dalle regole nazionali dello Stato ospitante sull'uso delle prove.</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Per quanto riguarda i funzionari degli altri Stati membri in una verifica del genere, il nuovo regime giuridico dell'Unione stabilisce inoltre che essi rimangano vincolati dalle leggi del loro Stato di origine; questa duplicazione degli standard si applica presumibilmente anche nello stato attuale delle verifiche congiunte, ma è stata ora esplicitamente confermata dal legislatore dell'Unione. Purtroppo, ciò significa anche che </a:t>
            </a:r>
            <a:r>
              <a:rPr lang="it-IT" sz="1700" b="1" i="1" dirty="0">
                <a:solidFill>
                  <a:srgbClr val="002364"/>
                </a:solidFill>
                <a:latin typeface="Libre Franklin Thin"/>
                <a:ea typeface="Libre Franklin Thin"/>
                <a:cs typeface="Libre Franklin Thin"/>
                <a:sym typeface="Libre Franklin Thin"/>
              </a:rPr>
              <a:t>non esistono standard uniformi per l'esercizio dei poteri d'ispezione e per la protezione dei diritti dei contribuent</a:t>
            </a:r>
            <a:r>
              <a:rPr lang="it-IT" sz="1700" dirty="0">
                <a:solidFill>
                  <a:srgbClr val="002364"/>
                </a:solidFill>
                <a:latin typeface="Libre Franklin Thin"/>
                <a:ea typeface="Libre Franklin Thin"/>
                <a:cs typeface="Libre Franklin Thin"/>
                <a:sym typeface="Libre Franklin Thin"/>
              </a:rPr>
              <a:t>i. Questi ultimi varieranno ancora a seconda dei membri degli Stati membri che partecipano alla verifica congiunta e del luogo in cui essa viene effettuata. Ciò continua a creare ostacoli per applicare questo importante strumento di collaborazione internazionale in materia fiscale e dovrebbe essere affrontato nelle successive riforme.</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1704278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14</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8317470"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i="1" dirty="0">
                <a:solidFill>
                  <a:srgbClr val="0070C0"/>
                </a:solidFill>
                <a:latin typeface="Arial" panose="020B0604020202020204" pitchFamily="34" charset="0"/>
                <a:cs typeface="Arial" panose="020B0604020202020204" pitchFamily="34" charset="0"/>
              </a:rPr>
              <a:t>3.1 Difesa Contro le Verifiche Congiunte Indesiderate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6206827"/>
          </a:xfrm>
          <a:prstGeom prst="rect">
            <a:avLst/>
          </a:prstGeom>
          <a:noFill/>
          <a:ln>
            <a:noFill/>
          </a:ln>
        </p:spPr>
        <p:txBody>
          <a:bodyPr spcFirstLastPara="1" wrap="square" lIns="0" tIns="0" rIns="0" bIns="0" anchor="t" anchorCtr="0">
            <a:spAutoFit/>
          </a:bodyPr>
          <a:lstStyle/>
          <a:p>
            <a:pPr lvl="0">
              <a:lnSpc>
                <a:spcPts val="2160"/>
              </a:lnSpc>
              <a:buSzPts val="2099"/>
            </a:pPr>
            <a:r>
              <a:rPr lang="it-IT" dirty="0">
                <a:solidFill>
                  <a:srgbClr val="002364"/>
                </a:solidFill>
                <a:latin typeface="Libre Franklin Thin"/>
                <a:ea typeface="Libre Franklin Thin"/>
                <a:cs typeface="Libre Franklin Thin"/>
                <a:sym typeface="Libre Franklin Thin"/>
              </a:rPr>
              <a:t>Inizialmente, la disciplina dell'Unione Europea sulla cooperazione amministrativa nel campo della fiscalità enumerava diversi motivi in base ai quali uno Stato membro può respingere una richiesta di cooperazione. In particolare, considerando l'interesse del contribuente, una richiesta di cooperazione poteva essere rifiutata quando avrebbe potuto determinare il rischio della divulgazione di un segreto commerciale, industriale o professionale o di un processo commerciale o informazioni la cui divulgazione sarebbe contraria all'ordine pubblico.</a:t>
            </a:r>
          </a:p>
          <a:p>
            <a:pPr lvl="0">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nSpc>
                <a:spcPts val="2160"/>
              </a:lnSpc>
              <a:buSzPts val="2099"/>
            </a:pPr>
            <a:r>
              <a:rPr lang="it-IT" dirty="0">
                <a:solidFill>
                  <a:srgbClr val="002364"/>
                </a:solidFill>
                <a:latin typeface="Libre Franklin Thin"/>
                <a:ea typeface="Libre Franklin Thin"/>
                <a:cs typeface="Libre Franklin Thin"/>
                <a:sym typeface="Libre Franklin Thin"/>
              </a:rPr>
              <a:t>Con l’introduzione di DAC 7, un secondo possibile "meccanismo di difesa" contro una richiesta di verifica congiunta è quello d’invocare la mancanza di "prevedibile rilevanza".</a:t>
            </a:r>
          </a:p>
          <a:p>
            <a:pPr lvl="0">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nSpc>
                <a:spcPts val="2160"/>
              </a:lnSpc>
              <a:buSzPts val="2099"/>
            </a:pPr>
            <a:r>
              <a:rPr lang="it-IT" dirty="0">
                <a:solidFill>
                  <a:srgbClr val="002364"/>
                </a:solidFill>
                <a:latin typeface="Libre Franklin Thin"/>
                <a:ea typeface="Libre Franklin Thin"/>
                <a:cs typeface="Libre Franklin Thin"/>
                <a:sym typeface="Libre Franklin Thin"/>
              </a:rPr>
              <a:t>A questo proposito, il considerando 9 della Direttiva 2011/16 invoca lo standard della «prevedibile rilevanza» solo nell’ambito dello scambio di informazioni. Le verifiche congiunte esulano da tale ambito, ma piuttosto rappresentano una forma separata di cooperazione amministrativa. Al riguardo,  la stessa definizione di "</a:t>
            </a:r>
            <a:r>
              <a:rPr lang="it-IT" i="1" dirty="0">
                <a:solidFill>
                  <a:srgbClr val="002364"/>
                </a:solidFill>
                <a:latin typeface="Libre Franklin Thin"/>
                <a:ea typeface="Libre Franklin Thin"/>
                <a:cs typeface="Libre Franklin Thin"/>
                <a:sym typeface="Libre Franklin Thin"/>
              </a:rPr>
              <a:t>prevedibile rilevanza</a:t>
            </a:r>
            <a:r>
              <a:rPr lang="it-IT" dirty="0">
                <a:solidFill>
                  <a:srgbClr val="002364"/>
                </a:solidFill>
                <a:latin typeface="Libre Franklin Thin"/>
                <a:ea typeface="Libre Franklin Thin"/>
                <a:cs typeface="Libre Franklin Thin"/>
                <a:sym typeface="Libre Franklin Thin"/>
              </a:rPr>
              <a:t>" di DAC 7 fa riferimento in modo incontestabile solo alle richieste effettuate in base allo standard di scambio di informazioni. Questi argomenti portano alla conclusione che lo standard di "prevedibile rilevanza" non è applicabile alle verifiche congiunte. </a:t>
            </a:r>
          </a:p>
          <a:p>
            <a:pPr lvl="0">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nSpc>
                <a:spcPts val="2160"/>
              </a:lnSpc>
              <a:buSzPts val="2099"/>
            </a:pPr>
            <a:r>
              <a:rPr lang="it-IT" dirty="0">
                <a:solidFill>
                  <a:srgbClr val="002364"/>
                </a:solidFill>
                <a:latin typeface="Libre Franklin Thin"/>
                <a:ea typeface="Libre Franklin Thin"/>
                <a:cs typeface="Libre Franklin Thin"/>
                <a:sym typeface="Libre Franklin Thin"/>
              </a:rPr>
              <a:t>Non a caso, DAC 7 introduce uno nuovo standard di protezione contro richieste arbitrarie e sproporzionate. Il concetto di "interesse comune o complementare," che è una nozione simile allo standard di "prevedibile rilevanza" applicabile alle procedure di scambio di informazioni, dovrebbe proteggere i contribuenti dalle richieste casuali di verifiche congiunte simili alle «</a:t>
            </a:r>
            <a:r>
              <a:rPr lang="it-IT" i="1" dirty="0" err="1">
                <a:solidFill>
                  <a:srgbClr val="002364"/>
                </a:solidFill>
                <a:latin typeface="Libre Franklin Thin"/>
                <a:ea typeface="Libre Franklin Thin"/>
                <a:cs typeface="Libre Franklin Thin"/>
                <a:sym typeface="Libre Franklin Thin"/>
              </a:rPr>
              <a:t>fisching</a:t>
            </a:r>
            <a:r>
              <a:rPr lang="it-IT" i="1" dirty="0">
                <a:solidFill>
                  <a:srgbClr val="002364"/>
                </a:solidFill>
                <a:latin typeface="Libre Franklin Thin"/>
                <a:ea typeface="Libre Franklin Thin"/>
                <a:cs typeface="Libre Franklin Thin"/>
                <a:sym typeface="Libre Franklin Thin"/>
              </a:rPr>
              <a:t> </a:t>
            </a:r>
            <a:r>
              <a:rPr lang="it-IT" i="1" dirty="0" err="1">
                <a:solidFill>
                  <a:srgbClr val="002364"/>
                </a:solidFill>
                <a:latin typeface="Libre Franklin Thin"/>
                <a:ea typeface="Libre Franklin Thin"/>
                <a:cs typeface="Libre Franklin Thin"/>
                <a:sym typeface="Libre Franklin Thin"/>
              </a:rPr>
              <a:t>expeditions</a:t>
            </a:r>
            <a:r>
              <a:rPr lang="it-IT" dirty="0">
                <a:solidFill>
                  <a:srgbClr val="002364"/>
                </a:solidFill>
                <a:latin typeface="Libre Franklin Thin"/>
                <a:ea typeface="Libre Franklin Thin"/>
                <a:cs typeface="Libre Franklin Thin"/>
                <a:sym typeface="Libre Franklin Thin"/>
              </a:rPr>
              <a:t>».</a:t>
            </a:r>
          </a:p>
          <a:p>
            <a:pPr lvl="0">
              <a:lnSpc>
                <a:spcPts val="2160"/>
              </a:lnSpc>
              <a:buSzPts val="2099"/>
            </a:pPr>
            <a:endParaRPr lang="it-IT"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2372354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15</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8317470"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i="1" dirty="0">
                <a:solidFill>
                  <a:srgbClr val="0070C0"/>
                </a:solidFill>
                <a:latin typeface="Arial" panose="020B0604020202020204" pitchFamily="34" charset="0"/>
                <a:cs typeface="Arial" panose="020B0604020202020204" pitchFamily="34" charset="0"/>
              </a:rPr>
              <a:t>3.1 Difesa Contro le Verifiche Congiunte Indesiderate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5078313"/>
          </a:xfrm>
          <a:prstGeom prst="rect">
            <a:avLst/>
          </a:prstGeom>
          <a:noFill/>
          <a:ln>
            <a:noFill/>
          </a:ln>
        </p:spPr>
        <p:txBody>
          <a:bodyPr spcFirstLastPara="1" wrap="square" lIns="0" tIns="0" rIns="0" bIns="0" anchor="t" anchorCtr="0">
            <a:spAutoFit/>
          </a:bodyPr>
          <a:lstStyle/>
          <a:p>
            <a:pPr lvl="0">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nSpc>
                <a:spcPts val="2160"/>
              </a:lnSpc>
              <a:buSzPts val="2099"/>
            </a:pPr>
            <a:r>
              <a:rPr lang="it-IT" dirty="0">
                <a:solidFill>
                  <a:srgbClr val="002364"/>
                </a:solidFill>
                <a:latin typeface="Libre Franklin Thin"/>
                <a:ea typeface="Libre Franklin Thin"/>
                <a:cs typeface="Libre Franklin Thin"/>
                <a:sym typeface="Libre Franklin Thin"/>
              </a:rPr>
              <a:t>La domanda è quindi se al contribuente oggetto di verifica congiunta debba essere garantito il diritto a un rimedio effettivo garantito dall'articolo 47 della Carta dei diritti fondamentali (</a:t>
            </a:r>
            <a:r>
              <a:rPr lang="it-IT" i="1" dirty="0">
                <a:solidFill>
                  <a:srgbClr val="002364"/>
                </a:solidFill>
                <a:latin typeface="Libre Franklin Thin"/>
                <a:ea typeface="Libre Franklin Thin"/>
                <a:cs typeface="Libre Franklin Thin"/>
                <a:sym typeface="Libre Franklin Thin"/>
              </a:rPr>
              <a:t>Diritto a un ricorso effettivo e a un giudice imparziale</a:t>
            </a:r>
            <a:r>
              <a:rPr lang="it-IT" dirty="0">
                <a:solidFill>
                  <a:srgbClr val="002364"/>
                </a:solidFill>
                <a:latin typeface="Libre Franklin Thin"/>
                <a:ea typeface="Libre Franklin Thin"/>
                <a:cs typeface="Libre Franklin Thin"/>
                <a:sym typeface="Libre Franklin Thin"/>
              </a:rPr>
              <a:t>). La giurisprudenza consolidata della Corte afferma che la protezione dei contribuenti, siano essi persone fisiche o giuridiche, contro interventi arbitrari o sproporzionati delle autorità pubbliche nella sfera delle attività private di tali persone costituisce un principio generale del diritto dell'Unione europea. Pertanto, tale principio sarebbe violato se a un contribuente fosse privata qualsiasi possibilità legale di contestare una verifica congiunta dall'inizio.</a:t>
            </a:r>
          </a:p>
          <a:p>
            <a:pPr lvl="0">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nSpc>
                <a:spcPts val="2160"/>
              </a:lnSpc>
              <a:buSzPts val="2099"/>
            </a:pPr>
            <a:r>
              <a:rPr lang="it-IT" dirty="0">
                <a:solidFill>
                  <a:srgbClr val="002364"/>
                </a:solidFill>
                <a:latin typeface="Libre Franklin Thin"/>
                <a:ea typeface="Libre Franklin Thin"/>
                <a:cs typeface="Libre Franklin Thin"/>
                <a:sym typeface="Libre Franklin Thin"/>
              </a:rPr>
              <a:t>In particolare, una verifica, a differenza di uno scambio puntuale di informazioni, è molto più invasiva per la persona che la subisce; possono essere rivelate informazioni molto più sensibili. Inoltre, il contribuente deve mettere a disposizione personale e locali e comunicare in una lingua straniera al fine di consentire una verifica che può durare spesso a lungo. Tutte queste circostanze, che non sono presenti in un </a:t>
            </a:r>
            <a:r>
              <a:rPr lang="it-IT" dirty="0" err="1">
                <a:solidFill>
                  <a:srgbClr val="002364"/>
                </a:solidFill>
                <a:latin typeface="Libre Franklin Thin"/>
                <a:ea typeface="Libre Franklin Thin"/>
                <a:cs typeface="Libre Franklin Thin"/>
                <a:sym typeface="Libre Franklin Thin"/>
              </a:rPr>
              <a:t>EoI</a:t>
            </a:r>
            <a:r>
              <a:rPr lang="it-IT" dirty="0">
                <a:solidFill>
                  <a:srgbClr val="002364"/>
                </a:solidFill>
                <a:latin typeface="Libre Franklin Thin"/>
                <a:ea typeface="Libre Franklin Thin"/>
                <a:cs typeface="Libre Franklin Thin"/>
                <a:sym typeface="Libre Franklin Thin"/>
              </a:rPr>
              <a:t>, aumentano il rischio di danni significativi per il contribuente nel caso di verifiche arbitrarie o sproporzionate.</a:t>
            </a:r>
          </a:p>
          <a:p>
            <a:pPr lvl="0">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nSpc>
                <a:spcPts val="2160"/>
              </a:lnSpc>
              <a:buSzPts val="2099"/>
            </a:pPr>
            <a:r>
              <a:rPr lang="it-IT" dirty="0">
                <a:solidFill>
                  <a:srgbClr val="002364"/>
                </a:solidFill>
                <a:latin typeface="Libre Franklin Thin"/>
                <a:ea typeface="Libre Franklin Thin"/>
                <a:cs typeface="Libre Franklin Thin"/>
                <a:sym typeface="Libre Franklin Thin"/>
              </a:rPr>
              <a:t>Infatti, in caso di verifica congiunta ingiustificata, al contribuente deve essere garantito il diritto di prevenirla se essa è stata effettuata provocando una sanzione o altre sanzioni che sarebbero sproporzionate.</a:t>
            </a: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728869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16</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11847154"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i="1" dirty="0">
                <a:solidFill>
                  <a:srgbClr val="0070C0"/>
                </a:solidFill>
                <a:latin typeface="Arial" panose="020B0604020202020204" pitchFamily="34" charset="0"/>
                <a:cs typeface="Arial" panose="020B0604020202020204" pitchFamily="34" charset="0"/>
              </a:rPr>
              <a:t>3.2 Riservatezza delle informazioni fiscale e Standard di Protezione dei Dati</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5642570"/>
          </a:xfrm>
          <a:prstGeom prst="rect">
            <a:avLst/>
          </a:prstGeom>
          <a:noFill/>
          <a:ln>
            <a:noFill/>
          </a:ln>
        </p:spPr>
        <p:txBody>
          <a:bodyPr spcFirstLastPara="1" wrap="square" lIns="0" tIns="0" rIns="0" bIns="0" anchor="t" anchorCtr="0">
            <a:spAutoFit/>
          </a:bodyPr>
          <a:lstStyle/>
          <a:p>
            <a:pPr lvl="0" algn="just">
              <a:lnSpc>
                <a:spcPts val="2160"/>
              </a:lnSpc>
              <a:buSzPts val="2099"/>
            </a:pPr>
            <a:r>
              <a:rPr lang="it-IT" dirty="0">
                <a:solidFill>
                  <a:srgbClr val="002364"/>
                </a:solidFill>
                <a:latin typeface="Libre Franklin Thin"/>
                <a:ea typeface="Libre Franklin Thin"/>
                <a:cs typeface="Libre Franklin Thin"/>
                <a:sym typeface="Libre Franklin Thin"/>
              </a:rPr>
              <a:t>DAC 7 ha modificato anche la disciplina della »Comunicazione di informazioni e documenti" come segue: "</a:t>
            </a:r>
            <a:r>
              <a:rPr lang="it-IT" i="1" dirty="0">
                <a:solidFill>
                  <a:srgbClr val="002364"/>
                </a:solidFill>
                <a:latin typeface="Libre Franklin Thin"/>
                <a:ea typeface="Libre Franklin Thin"/>
                <a:cs typeface="Libre Franklin Thin"/>
                <a:sym typeface="Libre Franklin Thin"/>
              </a:rPr>
              <a:t>Le informazioni comunicate tra Stati membri in qualsiasi forma ai sensi della presente direttiva sono coperte dal segreto d’ufficio e godono della protezione accordata alle informazioni di analoga natura dalla legislazione nazionale dello Stato membro che le riceve. Tali informazioni possono essere usate per l’amministrazione e l’applicazione delle leggi nazionali degli Stati membri relative alle imposte</a:t>
            </a:r>
            <a:r>
              <a:rPr lang="it-IT" dirty="0">
                <a:solidFill>
                  <a:srgbClr val="002364"/>
                </a:solidFill>
                <a:latin typeface="Libre Franklin Thin"/>
                <a:ea typeface="Libre Franklin Thin"/>
                <a:cs typeface="Libre Franklin Thin"/>
                <a:sym typeface="Libre Franklin Thin"/>
              </a:rPr>
              <a:t>". </a:t>
            </a:r>
          </a:p>
          <a:p>
            <a:pPr lvl="0" algn="just">
              <a:lnSpc>
                <a:spcPts val="2160"/>
              </a:lnSpc>
              <a:buSzPts val="2099"/>
            </a:pPr>
            <a:r>
              <a:rPr lang="it-IT" dirty="0">
                <a:solidFill>
                  <a:srgbClr val="002364"/>
                </a:solidFill>
                <a:latin typeface="Libre Franklin Thin"/>
                <a:ea typeface="Libre Franklin Thin"/>
                <a:cs typeface="Libre Franklin Thin"/>
                <a:sym typeface="Libre Franklin Thin"/>
              </a:rPr>
              <a:t>In questo contesto, può sorgere il dubbio se tra le "</a:t>
            </a:r>
            <a:r>
              <a:rPr lang="it-IT" i="1" dirty="0">
                <a:solidFill>
                  <a:srgbClr val="002364"/>
                </a:solidFill>
                <a:latin typeface="Libre Franklin Thin"/>
                <a:ea typeface="Libre Franklin Thin"/>
                <a:cs typeface="Libre Franklin Thin"/>
                <a:sym typeface="Libre Franklin Thin"/>
              </a:rPr>
              <a:t>informazioni comunicate tra gli Stati membri</a:t>
            </a:r>
            <a:r>
              <a:rPr lang="it-IT" dirty="0">
                <a:solidFill>
                  <a:srgbClr val="002364"/>
                </a:solidFill>
                <a:latin typeface="Libre Franklin Thin"/>
                <a:ea typeface="Libre Franklin Thin"/>
                <a:cs typeface="Libre Franklin Thin"/>
                <a:sym typeface="Libre Franklin Thin"/>
              </a:rPr>
              <a:t>" rientrino anche quelle derivanti dalle verifiche congiunte.</a:t>
            </a:r>
          </a:p>
          <a:p>
            <a:pPr lvl="0" algn="just">
              <a:lnSpc>
                <a:spcPts val="2160"/>
              </a:lnSpc>
              <a:buSzPts val="2099"/>
            </a:pPr>
            <a:r>
              <a:rPr lang="it-IT" dirty="0">
                <a:solidFill>
                  <a:srgbClr val="002364"/>
                </a:solidFill>
                <a:latin typeface="Libre Franklin Thin"/>
                <a:ea typeface="Libre Franklin Thin"/>
                <a:cs typeface="Libre Franklin Thin"/>
                <a:sym typeface="Libre Franklin Thin"/>
              </a:rPr>
              <a:t>Questa disposizione è collocata nel quarto capitolo della Direttiva DAC originaria concernente le '</a:t>
            </a:r>
            <a:r>
              <a:rPr lang="it-IT" i="1" dirty="0">
                <a:solidFill>
                  <a:srgbClr val="002364"/>
                </a:solidFill>
                <a:latin typeface="Libre Franklin Thin"/>
                <a:ea typeface="Libre Franklin Thin"/>
                <a:cs typeface="Libre Franklin Thin"/>
                <a:sym typeface="Libre Franklin Thin"/>
              </a:rPr>
              <a:t>condizioni per la cooperazione amministrativa</a:t>
            </a:r>
            <a:r>
              <a:rPr lang="it-IT" dirty="0">
                <a:solidFill>
                  <a:srgbClr val="002364"/>
                </a:solidFill>
                <a:latin typeface="Libre Franklin Thin"/>
                <a:ea typeface="Libre Franklin Thin"/>
                <a:cs typeface="Libre Franklin Thin"/>
                <a:sym typeface="Libre Franklin Thin"/>
              </a:rPr>
              <a:t>', il che suggerisce che si applichi non solo a uno </a:t>
            </a:r>
            <a:r>
              <a:rPr lang="it-IT" i="1" dirty="0">
                <a:solidFill>
                  <a:srgbClr val="002364"/>
                </a:solidFill>
                <a:latin typeface="Libre Franklin Thin"/>
                <a:ea typeface="Libre Franklin Thin"/>
                <a:cs typeface="Libre Franklin Thin"/>
                <a:sym typeface="Libre Franklin Thin"/>
              </a:rPr>
              <a:t>'scambio di informazioni</a:t>
            </a:r>
            <a:r>
              <a:rPr lang="it-IT" dirty="0">
                <a:solidFill>
                  <a:srgbClr val="002364"/>
                </a:solidFill>
                <a:latin typeface="Libre Franklin Thin"/>
                <a:ea typeface="Libre Franklin Thin"/>
                <a:cs typeface="Libre Franklin Thin"/>
                <a:sym typeface="Libre Franklin Thin"/>
              </a:rPr>
              <a:t>' come dettagliato nel secondo capitolo, ma anche a tutte le 'altre forme di cooperazione amministrativa' elencate nel terzo capitolo, tra cui rientrano anche le verifica congiunte (controlli simultanei).</a:t>
            </a:r>
          </a:p>
          <a:p>
            <a:pPr lvl="0" algn="just">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gn="just">
              <a:lnSpc>
                <a:spcPts val="2160"/>
              </a:lnSpc>
              <a:buSzPts val="2099"/>
            </a:pPr>
            <a:r>
              <a:rPr lang="it-IT" dirty="0">
                <a:solidFill>
                  <a:srgbClr val="002364"/>
                </a:solidFill>
                <a:latin typeface="Libre Franklin Thin"/>
                <a:ea typeface="Libre Franklin Thin"/>
                <a:cs typeface="Libre Franklin Thin"/>
                <a:sym typeface="Libre Franklin Thin"/>
              </a:rPr>
              <a:t>Inoltre, le attività di verifica congiunta di solito comportano un accesso più ampio e meno filtrato alle informazioni detenute o disponibili nello Stato ospitante rispetto a un normale scambio di informazioni. In questo contesto, il contribuente o il detentore delle informazioni interessato in sede di un’eventuale contenzioso potrà fare affidamento sulla giurisprudenza della Corte di Giustizia dell'Unione Europea (CJEU) poiché DAC non specifica i requisiti di protezione dei dati. Invece, DAC (Art. 25) fa riferimento letteralmente al Regolamento generale sulla protezione dei dati (GDPR) (UE) 2016/679; tuttavia, il campo di applicazione di tale regolamento è limitato ai dati personali delle persone fisiche che di solito non sono soggette a verifiche congiunte internazionali.</a:t>
            </a:r>
            <a:endParaRPr lang="it-IT" sz="17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3283185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17</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6182142"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i="1" dirty="0">
                <a:solidFill>
                  <a:srgbClr val="0070C0"/>
                </a:solidFill>
                <a:latin typeface="Arial" panose="020B0604020202020204" pitchFamily="34" charset="0"/>
                <a:cs typeface="Arial" panose="020B0604020202020204" pitchFamily="34" charset="0"/>
              </a:rPr>
              <a:t>3.3 Utilizzo e contestazione delle prove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5078313"/>
          </a:xfrm>
          <a:prstGeom prst="rect">
            <a:avLst/>
          </a:prstGeom>
          <a:noFill/>
          <a:ln>
            <a:noFill/>
          </a:ln>
        </p:spPr>
        <p:txBody>
          <a:bodyPr spcFirstLastPara="1" wrap="square" lIns="0" tIns="0" rIns="0" bIns="0" anchor="t" anchorCtr="0">
            <a:spAutoFit/>
          </a:bodyPr>
          <a:lstStyle/>
          <a:p>
            <a:pPr lvl="0" algn="just">
              <a:lnSpc>
                <a:spcPts val="2160"/>
              </a:lnSpc>
              <a:buSzPts val="2099"/>
            </a:pPr>
            <a:r>
              <a:rPr lang="it-IT" dirty="0">
                <a:solidFill>
                  <a:srgbClr val="002364"/>
                </a:solidFill>
                <a:latin typeface="Libre Franklin Thin"/>
                <a:ea typeface="Libre Franklin Thin"/>
                <a:cs typeface="Libre Franklin Thin"/>
                <a:sym typeface="Libre Franklin Thin"/>
              </a:rPr>
              <a:t>DAC 7 introduce un obbligo per lo Stato membro in cui si svolgono le attività della verifica congiunta di adottare le misure necessarie per:</a:t>
            </a:r>
          </a:p>
          <a:p>
            <a:pPr marL="285750" lvl="0" indent="-285750" algn="just">
              <a:lnSpc>
                <a:spcPts val="2160"/>
              </a:lnSpc>
              <a:buSzPts val="2099"/>
              <a:buFont typeface="Arial" panose="020B0604020202020204" pitchFamily="34" charset="0"/>
              <a:buChar char="•"/>
            </a:pPr>
            <a:r>
              <a:rPr lang="it-IT" dirty="0">
                <a:solidFill>
                  <a:srgbClr val="002364"/>
                </a:solidFill>
                <a:latin typeface="Libre Franklin Thin"/>
                <a:ea typeface="Libre Franklin Thin"/>
                <a:cs typeface="Libre Franklin Thin"/>
                <a:sym typeface="Libre Franklin Thin"/>
              </a:rPr>
              <a:t>consentire agli ufficiali di altri Stati membri che partecipano alle attività della verifica congiunta di intervistare le persone fisiche e di esaminare i documenti insieme agli ufficiali dello Stato membro in cui si svolgono le attività della verifica congiunta, nel rispetto delle disposizioni procedurali stabilite dallo Stato membro in cui si svolgono tali attività;</a:t>
            </a:r>
          </a:p>
          <a:p>
            <a:pPr marL="285750" lvl="0" indent="-285750" algn="just">
              <a:lnSpc>
                <a:spcPts val="2160"/>
              </a:lnSpc>
              <a:buSzPts val="2099"/>
              <a:buFont typeface="Arial" panose="020B0604020202020204" pitchFamily="34" charset="0"/>
              <a:buChar char="•"/>
            </a:pPr>
            <a:r>
              <a:rPr lang="it-IT" dirty="0">
                <a:solidFill>
                  <a:srgbClr val="002364"/>
                </a:solidFill>
                <a:latin typeface="Libre Franklin Thin"/>
                <a:ea typeface="Libre Franklin Thin"/>
                <a:cs typeface="Libre Franklin Thin"/>
                <a:sym typeface="Libre Franklin Thin"/>
              </a:rPr>
              <a:t>garantire che le prove raccolte durante queste attività della verifica congiunta possano essere valutate. Esse, pertanto, divengono ammissibili in base alle stesse condizioni giuridiche previste per le prove emerse nel corso di un'ispezione «interna» effettuata in tale Stato membro, ossia  in cui partecipano solo gli ufficiali di tale Stato membro, compreso nel corso di qualsiasi procedura di reclamo, revisione o appello;</a:t>
            </a:r>
          </a:p>
          <a:p>
            <a:pPr marL="285750" lvl="0" indent="-285750" algn="just">
              <a:lnSpc>
                <a:spcPts val="2160"/>
              </a:lnSpc>
              <a:buSzPts val="2099"/>
              <a:buFont typeface="Arial" panose="020B0604020202020204" pitchFamily="34" charset="0"/>
              <a:buChar char="•"/>
            </a:pPr>
            <a:r>
              <a:rPr lang="it-IT" dirty="0">
                <a:solidFill>
                  <a:srgbClr val="002364"/>
                </a:solidFill>
                <a:latin typeface="Libre Franklin Thin"/>
                <a:ea typeface="Libre Franklin Thin"/>
                <a:cs typeface="Libre Franklin Thin"/>
                <a:sym typeface="Libre Franklin Thin"/>
              </a:rPr>
              <a:t>garantire che la persona o le persone soggette a una verifica congiunta o interessate da essa godano degli stessi diritti e abbiano gli stessi obblighi come nel caso di una «verifica interna» in cui partecipano solo gli ufficiali di tale Stato membro, compreso nel corso di qualsiasi procedura di reclamo, revisione o appello.</a:t>
            </a:r>
          </a:p>
          <a:p>
            <a:pPr lvl="0" algn="just">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gn="just">
              <a:lnSpc>
                <a:spcPts val="2160"/>
              </a:lnSpc>
              <a:buSzPts val="2099"/>
            </a:pPr>
            <a:r>
              <a:rPr lang="it-IT" dirty="0">
                <a:solidFill>
                  <a:srgbClr val="002364"/>
                </a:solidFill>
                <a:latin typeface="Libre Franklin Thin"/>
                <a:ea typeface="Libre Franklin Thin"/>
                <a:cs typeface="Libre Franklin Thin"/>
                <a:sym typeface="Libre Franklin Thin"/>
              </a:rPr>
              <a:t>In questo modo, la direttiva rappresenta un lodevole passo verso il riconoscimento nell’ambito di una verifica congiunta dei medesimi diritti di cui il contribuente residente già gode nell’ambito di una «verifica interna» unilaterale. In altre parole, la disposizione sottolinea solo che non vi è alcuna differenza nelle procedure di revisione, appello e reclamo solamente perché gli ufficiali stranieri sono coinvolti nella verifica.</a:t>
            </a:r>
            <a:endParaRPr lang="it-IT" sz="17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6900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18</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3251852"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i="1" dirty="0">
                <a:solidFill>
                  <a:srgbClr val="0070C0"/>
                </a:solidFill>
                <a:latin typeface="Arial" panose="020B0604020202020204" pitchFamily="34" charset="0"/>
                <a:cs typeface="Arial" panose="020B0604020202020204" pitchFamily="34" charset="0"/>
              </a:rPr>
              <a:t>3.4 Rapporto Finale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4514056"/>
          </a:xfrm>
          <a:prstGeom prst="rect">
            <a:avLst/>
          </a:prstGeom>
          <a:noFill/>
          <a:ln>
            <a:noFill/>
          </a:ln>
        </p:spPr>
        <p:txBody>
          <a:bodyPr spcFirstLastPara="1" wrap="square" lIns="0" tIns="0" rIns="0" bIns="0" anchor="t" anchorCtr="0">
            <a:spAutoFit/>
          </a:bodyPr>
          <a:lstStyle/>
          <a:p>
            <a:pPr lvl="0" algn="just">
              <a:lnSpc>
                <a:spcPts val="2160"/>
              </a:lnSpc>
              <a:buSzPts val="2099"/>
            </a:pPr>
            <a:r>
              <a:rPr lang="it-IT" dirty="0">
                <a:solidFill>
                  <a:srgbClr val="002364"/>
                </a:solidFill>
                <a:latin typeface="Libre Franklin Thin"/>
                <a:ea typeface="Libre Franklin Thin"/>
                <a:cs typeface="Libre Franklin Thin"/>
                <a:sym typeface="Libre Franklin Thin"/>
              </a:rPr>
              <a:t>Una verifica congiunta che si conclude con un accordo sui fatti e le circostanze e la loro interpretazione legale dovrebbe, in linea di principio, portare a una tassazione comune (se il quadro giuridico lo consente) e a una maggiore certezza giuridica sia per il contribuente che per le amministrazioni fiscali. In definitiva, una verifica congiunta con questo tipo di esito risparmierebbe risorse preziose altrimenti sprecate in lunghe e costose contese legali.</a:t>
            </a:r>
          </a:p>
          <a:p>
            <a:pPr lvl="0" algn="just">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gn="just">
              <a:lnSpc>
                <a:spcPts val="2160"/>
              </a:lnSpc>
              <a:buSzPts val="2099"/>
            </a:pPr>
            <a:r>
              <a:rPr lang="it-IT" dirty="0">
                <a:solidFill>
                  <a:srgbClr val="002364"/>
                </a:solidFill>
                <a:latin typeface="Libre Franklin Thin"/>
                <a:ea typeface="Libre Franklin Thin"/>
                <a:cs typeface="Libre Franklin Thin"/>
                <a:sym typeface="Libre Franklin Thin"/>
              </a:rPr>
              <a:t>Una dichiarazione formulata da un funzionario fiscale tedesco profondamente coinvolto nel lavoro delle verifiche congiunte riassume la situazione ideale: "Due squadre di verifica - una soluzione comune - nessuna doppia o non tassazione. Di questo si tratta nelle verifiche congiunte!"</a:t>
            </a:r>
          </a:p>
          <a:p>
            <a:pPr lvl="0" algn="just">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gn="just">
              <a:lnSpc>
                <a:spcPts val="2160"/>
              </a:lnSpc>
              <a:buSzPts val="2099"/>
            </a:pPr>
            <a:r>
              <a:rPr lang="it-IT" dirty="0">
                <a:solidFill>
                  <a:srgbClr val="002364"/>
                </a:solidFill>
                <a:latin typeface="Libre Franklin Thin"/>
                <a:ea typeface="Libre Franklin Thin"/>
                <a:cs typeface="Libre Franklin Thin"/>
                <a:sym typeface="Libre Franklin Thin"/>
              </a:rPr>
              <a:t>Una copia del rapporto finale che attesta opinioni contrastanti delle amministrazioni che possono portare a una doppia tassazione può essere considerata come un inizio per la procedura di Mediazione (MAP), accelerando almeno tale procedura e la potenziale arbitrato che ne deriva. È quindi deplorevole che, alla luce del preambolo, DAC 7 non richieda alle autorità competenti partecipanti di documentare tale disaccordo su questioni specifiche di fatto o di diritto nel rapporto finale, che costituisce solo un elemento facoltativo del rapporto di verifica congiunta.</a:t>
            </a:r>
          </a:p>
        </p:txBody>
      </p:sp>
    </p:spTree>
    <p:extLst>
      <p:ext uri="{BB962C8B-B14F-4D97-AF65-F5344CB8AC3E}">
        <p14:creationId xmlns:p14="http://schemas.microsoft.com/office/powerpoint/2010/main" val="27104744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19</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3251852"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i="1" dirty="0">
                <a:solidFill>
                  <a:srgbClr val="0070C0"/>
                </a:solidFill>
                <a:latin typeface="Arial" panose="020B0604020202020204" pitchFamily="34" charset="0"/>
                <a:cs typeface="Arial" panose="020B0604020202020204" pitchFamily="34" charset="0"/>
              </a:rPr>
              <a:t>3.4 Rapporto Finale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3667671"/>
          </a:xfrm>
          <a:prstGeom prst="rect">
            <a:avLst/>
          </a:prstGeom>
          <a:noFill/>
          <a:ln>
            <a:noFill/>
          </a:ln>
        </p:spPr>
        <p:txBody>
          <a:bodyPr spcFirstLastPara="1" wrap="square" lIns="0" tIns="0" rIns="0" bIns="0" anchor="t" anchorCtr="0">
            <a:spAutoFit/>
          </a:bodyPr>
          <a:lstStyle/>
          <a:p>
            <a:pPr lvl="0" algn="just">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gn="just">
              <a:lnSpc>
                <a:spcPts val="2160"/>
              </a:lnSpc>
              <a:buSzPts val="2099"/>
            </a:pPr>
            <a:r>
              <a:rPr lang="it-IT" dirty="0">
                <a:solidFill>
                  <a:srgbClr val="002364"/>
                </a:solidFill>
                <a:latin typeface="Libre Franklin Thin"/>
                <a:ea typeface="Libre Franklin Thin"/>
                <a:cs typeface="Libre Franklin Thin"/>
                <a:sym typeface="Libre Franklin Thin"/>
              </a:rPr>
              <a:t>L'esercizio dei poteri dell'autorità pubblica durante una verifica congiunta con la sua base giuridica nella legislazione nazionale che recepisce DAC 7 deve essere considerato come una situazione giuridica che rientra nell'ambito del diritto dell'Unione europea. </a:t>
            </a:r>
          </a:p>
          <a:p>
            <a:pPr lvl="0" algn="just">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gn="just">
              <a:lnSpc>
                <a:spcPts val="2160"/>
              </a:lnSpc>
              <a:buSzPts val="2099"/>
            </a:pPr>
            <a:r>
              <a:rPr lang="it-IT" dirty="0">
                <a:solidFill>
                  <a:srgbClr val="002364"/>
                </a:solidFill>
                <a:latin typeface="Libre Franklin Thin"/>
                <a:ea typeface="Libre Franklin Thin"/>
                <a:cs typeface="Libre Franklin Thin"/>
                <a:sym typeface="Libre Franklin Thin"/>
              </a:rPr>
              <a:t>Secondo la consolidata giurisprudenza della Corte di Giustizia dell'Unione Europea (CJEU), qualsiasi misura nazionale che garantisce l'adempimento degli obblighi derivanti dagli atti legislativi europei costituisce un'applicazione del diritto dell'Unione europea ai sensi dell'articolo 51 (1) Carta dei Diritti Fondamentali dell’UE (</a:t>
            </a:r>
            <a:r>
              <a:rPr lang="it-IT" dirty="0" err="1">
                <a:solidFill>
                  <a:srgbClr val="002364"/>
                </a:solidFill>
                <a:latin typeface="Libre Franklin Thin"/>
                <a:ea typeface="Libre Franklin Thin"/>
                <a:cs typeface="Libre Franklin Thin"/>
                <a:sym typeface="Libre Franklin Thin"/>
              </a:rPr>
              <a:t>EUCh</a:t>
            </a:r>
            <a:r>
              <a:rPr lang="it-IT" dirty="0">
                <a:solidFill>
                  <a:srgbClr val="002364"/>
                </a:solidFill>
                <a:latin typeface="Libre Franklin Thin"/>
                <a:ea typeface="Libre Franklin Thin"/>
                <a:cs typeface="Libre Franklin Thin"/>
                <a:sym typeface="Libre Franklin Thin"/>
              </a:rPr>
              <a:t>). Tale misura effettua quindi la protezione dei diritti fondamentali dell'UE. </a:t>
            </a:r>
          </a:p>
          <a:p>
            <a:pPr lvl="0" algn="just">
              <a:lnSpc>
                <a:spcPts val="2160"/>
              </a:lnSpc>
              <a:buSzPts val="2099"/>
            </a:pPr>
            <a:endParaRPr lang="it-IT" dirty="0">
              <a:solidFill>
                <a:srgbClr val="002364"/>
              </a:solidFill>
              <a:latin typeface="Libre Franklin Thin"/>
              <a:ea typeface="Libre Franklin Thin"/>
              <a:cs typeface="Libre Franklin Thin"/>
              <a:sym typeface="Libre Franklin Thin"/>
            </a:endParaRPr>
          </a:p>
          <a:p>
            <a:pPr lvl="0" algn="just">
              <a:lnSpc>
                <a:spcPts val="2160"/>
              </a:lnSpc>
              <a:buSzPts val="2099"/>
            </a:pPr>
            <a:r>
              <a:rPr lang="it-IT" dirty="0">
                <a:solidFill>
                  <a:srgbClr val="002364"/>
                </a:solidFill>
                <a:latin typeface="Libre Franklin Thin"/>
                <a:ea typeface="Libre Franklin Thin"/>
                <a:cs typeface="Libre Franklin Thin"/>
                <a:sym typeface="Libre Franklin Thin"/>
              </a:rPr>
              <a:t>Quando gli Stati membri effettuano una verifica congiunta basata sulla legislazione dell'Unione relativa all'assistenza amministrativa, devono quindi evitare qualsiasi interferenza sproporzionata con i diritti fondamentali dell'UE e i principi generali del diritto dell'UE</a:t>
            </a:r>
            <a:endParaRPr lang="it-IT" sz="17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394166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83A5DA03-9CF0-4E29-9355-16C93F7D55A9}"/>
              </a:ext>
            </a:extLst>
          </p:cNvPr>
          <p:cNvSpPr txBox="1">
            <a:spLocks/>
          </p:cNvSpPr>
          <p:nvPr/>
        </p:nvSpPr>
        <p:spPr bwMode="auto">
          <a:xfrm>
            <a:off x="391416" y="208404"/>
            <a:ext cx="1499770"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en-US" sz="2667" b="1" dirty="0">
                <a:solidFill>
                  <a:srgbClr val="0070C0"/>
                </a:solidFill>
                <a:latin typeface="Arial" panose="020B0604020202020204" pitchFamily="34" charset="0"/>
                <a:cs typeface="Arial" panose="020B0604020202020204" pitchFamily="34" charset="0"/>
              </a:rPr>
              <a:t>Agenda</a:t>
            </a:r>
          </a:p>
        </p:txBody>
      </p:sp>
      <p:sp>
        <p:nvSpPr>
          <p:cNvPr id="6" name="Slide Number Placeholder 5"/>
          <p:cNvSpPr>
            <a:spLocks noGrp="1"/>
          </p:cNvSpPr>
          <p:nvPr>
            <p:ph type="sldNum" sz="quarter" idx="12"/>
          </p:nvPr>
        </p:nvSpPr>
        <p:spPr/>
        <p:txBody>
          <a:bodyPr>
            <a:noAutofit/>
          </a:bodyPr>
          <a:lstStyle/>
          <a:p>
            <a:pPr algn="r"/>
            <a:fld id="{8F82E0A0-C266-4798-8C8F-B9F91E9DA37E}" type="slidenum">
              <a:rPr kumimoji="0" lang="it-IT" sz="1200" b="1" smtClean="0">
                <a:solidFill>
                  <a:srgbClr val="0070C0"/>
                </a:solidFill>
              </a:rPr>
              <a:pPr algn="r"/>
              <a:t>2</a:t>
            </a:fld>
            <a:endParaRPr kumimoji="0" lang="it-IT" sz="1200" b="1" dirty="0">
              <a:solidFill>
                <a:srgbClr val="0070C0"/>
              </a:solidFill>
            </a:endParaRPr>
          </a:p>
        </p:txBody>
      </p:sp>
      <p:sp>
        <p:nvSpPr>
          <p:cNvPr id="2" name="Content Placeholder 2">
            <a:extLst>
              <a:ext uri="{FF2B5EF4-FFF2-40B4-BE49-F238E27FC236}">
                <a16:creationId xmlns:a16="http://schemas.microsoft.com/office/drawing/2014/main" id="{FE79CB6A-FFB3-6279-34FF-AB0A9BF2E781}"/>
              </a:ext>
            </a:extLst>
          </p:cNvPr>
          <p:cNvSpPr txBox="1">
            <a:spLocks/>
          </p:cNvSpPr>
          <p:nvPr/>
        </p:nvSpPr>
        <p:spPr bwMode="auto">
          <a:xfrm>
            <a:off x="510216" y="811688"/>
            <a:ext cx="11187341" cy="9368719"/>
          </a:xfrm>
          <a:prstGeom prst="rect">
            <a:avLst/>
          </a:prstGeom>
          <a:noFill/>
          <a:ln>
            <a:noFill/>
          </a:ln>
          <a:effectLst/>
        </p:spPr>
        <p:txBody>
          <a:bodyPr vert="horz" wrap="square" lIns="121920" tIns="60960" rIns="121920" bIns="60960" numCol="1" anchor="t" anchorCtr="0" compatLnSpc="1">
            <a:prstTxWarp prst="textNoShape">
              <a:avLst/>
            </a:prstTxWarp>
            <a:spAutoFit/>
          </a:bodyPr>
          <a:lstStyle>
            <a:lvl1pPr marL="360363" indent="-360363" algn="just" rtl="0" eaLnBrk="1" fontAlgn="base" hangingPunct="1">
              <a:spcBef>
                <a:spcPct val="20000"/>
              </a:spcBef>
              <a:spcAft>
                <a:spcPct val="0"/>
              </a:spcAft>
              <a:buClr>
                <a:srgbClr val="990033"/>
              </a:buClr>
              <a:buSzPct val="80000"/>
              <a:buFont typeface="Webdings" pitchFamily="18" charset="2"/>
              <a:buChar char="="/>
              <a:defRPr>
                <a:solidFill>
                  <a:srgbClr val="4D4D4D"/>
                </a:solidFill>
                <a:latin typeface="+mn-lt"/>
                <a:ea typeface="+mn-ea"/>
                <a:cs typeface="+mn-cs"/>
              </a:defRPr>
            </a:lvl1pPr>
            <a:lvl2pPr marL="895350" indent="-355600" algn="just" rtl="0" eaLnBrk="1" fontAlgn="base" hangingPunct="1">
              <a:spcBef>
                <a:spcPct val="20000"/>
              </a:spcBef>
              <a:spcAft>
                <a:spcPct val="0"/>
              </a:spcAft>
              <a:buClr>
                <a:srgbClr val="990033"/>
              </a:buClr>
              <a:buFont typeface="Webdings" pitchFamily="18" charset="2"/>
              <a:buChar char="a"/>
              <a:defRPr>
                <a:solidFill>
                  <a:srgbClr val="4D4D4D"/>
                </a:solidFill>
                <a:latin typeface="+mn-lt"/>
              </a:defRPr>
            </a:lvl2pPr>
            <a:lvl3pPr marL="1430338" indent="-269875" algn="just" rtl="0" eaLnBrk="1" fontAlgn="base" hangingPunct="1">
              <a:spcBef>
                <a:spcPct val="20000"/>
              </a:spcBef>
              <a:spcAft>
                <a:spcPct val="0"/>
              </a:spcAft>
              <a:buClr>
                <a:srgbClr val="990033"/>
              </a:buClr>
              <a:buSzPct val="75000"/>
              <a:buFont typeface="Wingdings" pitchFamily="2" charset="2"/>
              <a:buChar char="è"/>
              <a:defRPr>
                <a:solidFill>
                  <a:srgbClr val="4D4D4D"/>
                </a:solidFill>
                <a:latin typeface="+mn-lt"/>
              </a:defRPr>
            </a:lvl3pPr>
            <a:lvl4pPr marL="1978025" indent="271463" algn="just" rtl="0" eaLnBrk="1" fontAlgn="base" hangingPunct="1">
              <a:spcBef>
                <a:spcPct val="0"/>
              </a:spcBef>
              <a:spcAft>
                <a:spcPct val="0"/>
              </a:spcAft>
              <a:buClr>
                <a:srgbClr val="990033"/>
              </a:buClr>
              <a:buSzPct val="70000"/>
              <a:buFont typeface="Webdings" pitchFamily="18" charset="2"/>
              <a:buChar char="="/>
              <a:defRPr sz="2000">
                <a:solidFill>
                  <a:srgbClr val="5F5F5F"/>
                </a:solidFill>
                <a:latin typeface="+mn-lt"/>
              </a:defRPr>
            </a:lvl4pPr>
            <a:lvl5pPr marL="2428875" indent="266700" algn="just" rtl="0" eaLnBrk="1" fontAlgn="base" hangingPunct="1">
              <a:spcBef>
                <a:spcPct val="0"/>
              </a:spcBef>
              <a:spcAft>
                <a:spcPct val="0"/>
              </a:spcAft>
              <a:buClr>
                <a:srgbClr val="990033"/>
              </a:buClr>
              <a:buSzPct val="80000"/>
              <a:buChar char="o"/>
              <a:defRPr sz="2000">
                <a:solidFill>
                  <a:srgbClr val="5F5F5F"/>
                </a:solidFill>
                <a:latin typeface="+mn-lt"/>
              </a:defRPr>
            </a:lvl5pPr>
            <a:lvl6pPr marL="2886075" indent="266700" algn="just" rtl="0" eaLnBrk="1" fontAlgn="base" hangingPunct="1">
              <a:spcBef>
                <a:spcPct val="0"/>
              </a:spcBef>
              <a:spcAft>
                <a:spcPct val="0"/>
              </a:spcAft>
              <a:buClr>
                <a:srgbClr val="990033"/>
              </a:buClr>
              <a:buSzPct val="80000"/>
              <a:buChar char="o"/>
              <a:defRPr sz="2000">
                <a:solidFill>
                  <a:srgbClr val="5F5F5F"/>
                </a:solidFill>
                <a:latin typeface="+mn-lt"/>
              </a:defRPr>
            </a:lvl6pPr>
            <a:lvl7pPr marL="3343275" indent="266700" algn="just" rtl="0" eaLnBrk="1" fontAlgn="base" hangingPunct="1">
              <a:spcBef>
                <a:spcPct val="0"/>
              </a:spcBef>
              <a:spcAft>
                <a:spcPct val="0"/>
              </a:spcAft>
              <a:buClr>
                <a:srgbClr val="990033"/>
              </a:buClr>
              <a:buSzPct val="80000"/>
              <a:buChar char="o"/>
              <a:defRPr sz="2000">
                <a:solidFill>
                  <a:srgbClr val="5F5F5F"/>
                </a:solidFill>
                <a:latin typeface="+mn-lt"/>
              </a:defRPr>
            </a:lvl7pPr>
            <a:lvl8pPr marL="3800475" indent="266700" algn="just" rtl="0" eaLnBrk="1" fontAlgn="base" hangingPunct="1">
              <a:spcBef>
                <a:spcPct val="0"/>
              </a:spcBef>
              <a:spcAft>
                <a:spcPct val="0"/>
              </a:spcAft>
              <a:buClr>
                <a:srgbClr val="990033"/>
              </a:buClr>
              <a:buSzPct val="80000"/>
              <a:buChar char="o"/>
              <a:defRPr sz="2000">
                <a:solidFill>
                  <a:srgbClr val="5F5F5F"/>
                </a:solidFill>
                <a:latin typeface="+mn-lt"/>
              </a:defRPr>
            </a:lvl8pPr>
            <a:lvl9pPr marL="4257675" indent="266700" algn="just" rtl="0" eaLnBrk="1" fontAlgn="base" hangingPunct="1">
              <a:spcBef>
                <a:spcPct val="0"/>
              </a:spcBef>
              <a:spcAft>
                <a:spcPct val="0"/>
              </a:spcAft>
              <a:buClr>
                <a:srgbClr val="990033"/>
              </a:buClr>
              <a:buSzPct val="80000"/>
              <a:buChar char="o"/>
              <a:defRPr sz="2000">
                <a:solidFill>
                  <a:srgbClr val="5F5F5F"/>
                </a:solidFill>
                <a:latin typeface="+mn-lt"/>
              </a:defRPr>
            </a:lvl9pPr>
          </a:lstStyle>
          <a:p>
            <a:pPr marL="0" indent="0" defTabSz="1219170">
              <a:buClr>
                <a:srgbClr val="002060"/>
              </a:buClr>
              <a:buSzPct val="86000"/>
              <a:buNone/>
            </a:pPr>
            <a:r>
              <a:rPr lang="en-US" sz="2200" i="1" dirty="0" err="1">
                <a:solidFill>
                  <a:schemeClr val="accent1">
                    <a:lumMod val="50000"/>
                  </a:schemeClr>
                </a:solidFill>
                <a:latin typeface="Libre Franklin Thin"/>
              </a:rPr>
              <a:t>Premessa</a:t>
            </a:r>
            <a:r>
              <a:rPr lang="en-US" sz="2200" i="1" dirty="0">
                <a:solidFill>
                  <a:schemeClr val="accent1">
                    <a:lumMod val="50000"/>
                  </a:schemeClr>
                </a:solidFill>
                <a:latin typeface="Libre Franklin Thin"/>
              </a:rPr>
              <a:t>.</a:t>
            </a:r>
          </a:p>
          <a:p>
            <a:pPr marL="514350" indent="-514350" defTabSz="1219170">
              <a:buClr>
                <a:srgbClr val="002060"/>
              </a:buClr>
              <a:buSzPct val="86000"/>
              <a:buFont typeface="+mj-lt"/>
              <a:buAutoNum type="arabicPeriod"/>
            </a:pPr>
            <a:r>
              <a:rPr lang="en-US" sz="2200" dirty="0">
                <a:solidFill>
                  <a:schemeClr val="accent1">
                    <a:lumMod val="50000"/>
                  </a:schemeClr>
                </a:solidFill>
                <a:latin typeface="Libre Franklin Thin"/>
              </a:rPr>
              <a:t>La "</a:t>
            </a:r>
            <a:r>
              <a:rPr lang="en-US" sz="2200" dirty="0" err="1">
                <a:solidFill>
                  <a:schemeClr val="accent1">
                    <a:lumMod val="50000"/>
                  </a:schemeClr>
                </a:solidFill>
                <a:latin typeface="Libre Franklin Thin"/>
              </a:rPr>
              <a:t>Prevedibile</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della</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Rilevanza</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delle</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Informazioni</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Richieste</a:t>
            </a:r>
            <a:r>
              <a:rPr lang="en-US" sz="2200" dirty="0">
                <a:solidFill>
                  <a:schemeClr val="accent1">
                    <a:lumMod val="50000"/>
                  </a:schemeClr>
                </a:solidFill>
                <a:latin typeface="Libre Franklin Thin"/>
              </a:rPr>
              <a:t>:</a:t>
            </a:r>
          </a:p>
          <a:p>
            <a:pPr marL="514350" indent="-514350" defTabSz="1219170">
              <a:buClr>
                <a:srgbClr val="002060"/>
              </a:buClr>
              <a:buSzPct val="86000"/>
              <a:buFont typeface="+mj-lt"/>
              <a:buAutoNum type="arabicPeriod"/>
            </a:pPr>
            <a:r>
              <a:rPr lang="en-US" sz="2200" dirty="0">
                <a:solidFill>
                  <a:schemeClr val="accent1">
                    <a:lumMod val="50000"/>
                  </a:schemeClr>
                </a:solidFill>
                <a:latin typeface="Libre Franklin Thin"/>
              </a:rPr>
              <a:t>Le </a:t>
            </a:r>
            <a:r>
              <a:rPr lang="en-US" sz="2200" dirty="0" err="1">
                <a:solidFill>
                  <a:schemeClr val="accent1">
                    <a:lumMod val="50000"/>
                  </a:schemeClr>
                </a:solidFill>
                <a:latin typeface="Libre Franklin Thin"/>
              </a:rPr>
              <a:t>richieste</a:t>
            </a:r>
            <a:r>
              <a:rPr lang="en-US" sz="2200" dirty="0">
                <a:solidFill>
                  <a:schemeClr val="accent1">
                    <a:lumMod val="50000"/>
                  </a:schemeClr>
                </a:solidFill>
                <a:latin typeface="Libre Franklin Thin"/>
              </a:rPr>
              <a:t> di Gruppo;</a:t>
            </a:r>
          </a:p>
          <a:p>
            <a:pPr marL="539750" lvl="1" indent="0" defTabSz="1219170">
              <a:buClr>
                <a:srgbClr val="002060"/>
              </a:buClr>
              <a:buSzPct val="86000"/>
              <a:buNone/>
            </a:pPr>
            <a:r>
              <a:rPr lang="en-US" sz="2200" i="1" dirty="0">
                <a:solidFill>
                  <a:schemeClr val="accent1">
                    <a:lumMod val="50000"/>
                  </a:schemeClr>
                </a:solidFill>
                <a:latin typeface="Libre Franklin Thin"/>
              </a:rPr>
              <a:t>2.1  </a:t>
            </a:r>
            <a:r>
              <a:rPr lang="it-IT" sz="2200" i="1" dirty="0">
                <a:solidFill>
                  <a:schemeClr val="accent1">
                    <a:lumMod val="50000"/>
                  </a:schemeClr>
                </a:solidFill>
                <a:latin typeface="Libre Franklin Thin"/>
              </a:rPr>
              <a:t>Le richieste di gruppo e la trasposizione nell’ordinamento nazionale</a:t>
            </a:r>
            <a:endParaRPr lang="en-US" sz="2200" i="1" dirty="0">
              <a:solidFill>
                <a:schemeClr val="accent1">
                  <a:lumMod val="50000"/>
                </a:schemeClr>
              </a:solidFill>
              <a:latin typeface="Libre Franklin Thin"/>
            </a:endParaRPr>
          </a:p>
          <a:p>
            <a:pPr marL="514350" indent="-514350" defTabSz="1219170">
              <a:buClr>
                <a:srgbClr val="002060"/>
              </a:buClr>
              <a:buSzPct val="86000"/>
              <a:buFont typeface="+mj-lt"/>
              <a:buAutoNum type="arabicPeriod"/>
            </a:pPr>
            <a:r>
              <a:rPr lang="en-US" sz="2200" dirty="0">
                <a:solidFill>
                  <a:schemeClr val="accent1">
                    <a:lumMod val="50000"/>
                  </a:schemeClr>
                </a:solidFill>
                <a:latin typeface="Libre Franklin Thin"/>
              </a:rPr>
              <a:t>Le «</a:t>
            </a:r>
            <a:r>
              <a:rPr lang="en-US" sz="2200" dirty="0" err="1">
                <a:solidFill>
                  <a:schemeClr val="accent1">
                    <a:lumMod val="50000"/>
                  </a:schemeClr>
                </a:solidFill>
                <a:latin typeface="Libre Franklin Thin"/>
              </a:rPr>
              <a:t>Verifiche</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Congiunte</a:t>
            </a:r>
            <a:r>
              <a:rPr lang="en-US" sz="2200" dirty="0">
                <a:solidFill>
                  <a:schemeClr val="accent1">
                    <a:lumMod val="50000"/>
                  </a:schemeClr>
                </a:solidFill>
                <a:latin typeface="Libre Franklin Thin"/>
              </a:rPr>
              <a:t>»:</a:t>
            </a:r>
          </a:p>
          <a:p>
            <a:pPr marL="534987" lvl="1" indent="0" defTabSz="1219170">
              <a:buClr>
                <a:srgbClr val="002060"/>
              </a:buClr>
              <a:buSzPct val="86000"/>
              <a:buNone/>
            </a:pPr>
            <a:r>
              <a:rPr lang="en-US" sz="2200" i="1" dirty="0">
                <a:solidFill>
                  <a:schemeClr val="accent1">
                    <a:lumMod val="50000"/>
                  </a:schemeClr>
                </a:solidFill>
                <a:latin typeface="Libre Franklin Thin"/>
              </a:rPr>
              <a:t>3.1 </a:t>
            </a:r>
            <a:r>
              <a:rPr lang="en-US" sz="2200" i="1" dirty="0" err="1">
                <a:solidFill>
                  <a:schemeClr val="accent1">
                    <a:lumMod val="50000"/>
                  </a:schemeClr>
                </a:solidFill>
                <a:latin typeface="Libre Franklin Thin"/>
              </a:rPr>
              <a:t>Difesa</a:t>
            </a:r>
            <a:r>
              <a:rPr lang="en-US" sz="2200" i="1" dirty="0">
                <a:solidFill>
                  <a:schemeClr val="accent1">
                    <a:lumMod val="50000"/>
                  </a:schemeClr>
                </a:solidFill>
                <a:latin typeface="Libre Franklin Thin"/>
              </a:rPr>
              <a:t> </a:t>
            </a:r>
            <a:r>
              <a:rPr lang="en-US" sz="2200" i="1" dirty="0" err="1">
                <a:solidFill>
                  <a:schemeClr val="accent1">
                    <a:lumMod val="50000"/>
                  </a:schemeClr>
                </a:solidFill>
                <a:latin typeface="Libre Franklin Thin"/>
              </a:rPr>
              <a:t>Contro</a:t>
            </a:r>
            <a:r>
              <a:rPr lang="en-US" sz="2200" i="1" dirty="0">
                <a:solidFill>
                  <a:schemeClr val="accent1">
                    <a:lumMod val="50000"/>
                  </a:schemeClr>
                </a:solidFill>
                <a:latin typeface="Libre Franklin Thin"/>
              </a:rPr>
              <a:t> le </a:t>
            </a:r>
            <a:r>
              <a:rPr lang="en-US" sz="2200" i="1" dirty="0" err="1">
                <a:solidFill>
                  <a:schemeClr val="accent1">
                    <a:lumMod val="50000"/>
                  </a:schemeClr>
                </a:solidFill>
                <a:latin typeface="Libre Franklin Thin"/>
              </a:rPr>
              <a:t>Verifiche</a:t>
            </a:r>
            <a:r>
              <a:rPr lang="en-US" sz="2200" i="1" dirty="0">
                <a:solidFill>
                  <a:schemeClr val="accent1">
                    <a:lumMod val="50000"/>
                  </a:schemeClr>
                </a:solidFill>
                <a:latin typeface="Libre Franklin Thin"/>
              </a:rPr>
              <a:t> </a:t>
            </a:r>
            <a:r>
              <a:rPr lang="en-US" sz="2200" i="1" dirty="0" err="1">
                <a:solidFill>
                  <a:schemeClr val="accent1">
                    <a:lumMod val="50000"/>
                  </a:schemeClr>
                </a:solidFill>
                <a:latin typeface="Libre Franklin Thin"/>
              </a:rPr>
              <a:t>Congiunte</a:t>
            </a:r>
            <a:r>
              <a:rPr lang="en-US" sz="2200" i="1" dirty="0">
                <a:solidFill>
                  <a:schemeClr val="accent1">
                    <a:lumMod val="50000"/>
                  </a:schemeClr>
                </a:solidFill>
                <a:latin typeface="Libre Franklin Thin"/>
              </a:rPr>
              <a:t> </a:t>
            </a:r>
            <a:r>
              <a:rPr lang="en-US" sz="2200" i="1" dirty="0" err="1">
                <a:solidFill>
                  <a:schemeClr val="accent1">
                    <a:lumMod val="50000"/>
                  </a:schemeClr>
                </a:solidFill>
                <a:latin typeface="Libre Franklin Thin"/>
              </a:rPr>
              <a:t>Indesiderate</a:t>
            </a:r>
            <a:r>
              <a:rPr lang="en-US" sz="2200" i="1" dirty="0">
                <a:solidFill>
                  <a:schemeClr val="accent1">
                    <a:lumMod val="50000"/>
                  </a:schemeClr>
                </a:solidFill>
                <a:latin typeface="Libre Franklin Thin"/>
              </a:rPr>
              <a:t>;</a:t>
            </a:r>
          </a:p>
          <a:p>
            <a:pPr marL="534987" lvl="1" indent="0" defTabSz="1219170">
              <a:buClr>
                <a:srgbClr val="002060"/>
              </a:buClr>
              <a:buSzPct val="86000"/>
              <a:buNone/>
            </a:pPr>
            <a:r>
              <a:rPr lang="en-US" sz="2200" i="1" dirty="0">
                <a:solidFill>
                  <a:schemeClr val="accent1">
                    <a:lumMod val="50000"/>
                  </a:schemeClr>
                </a:solidFill>
                <a:latin typeface="Libre Franklin Thin"/>
              </a:rPr>
              <a:t>3.2 </a:t>
            </a:r>
            <a:r>
              <a:rPr lang="en-US" sz="2200" i="1" dirty="0" err="1">
                <a:solidFill>
                  <a:schemeClr val="accent1">
                    <a:lumMod val="50000"/>
                  </a:schemeClr>
                </a:solidFill>
                <a:latin typeface="Libre Franklin Thin"/>
              </a:rPr>
              <a:t>Riservatezza</a:t>
            </a:r>
            <a:r>
              <a:rPr lang="en-US" sz="2200" i="1" dirty="0">
                <a:solidFill>
                  <a:schemeClr val="accent1">
                    <a:lumMod val="50000"/>
                  </a:schemeClr>
                </a:solidFill>
                <a:latin typeface="Libre Franklin Thin"/>
              </a:rPr>
              <a:t> </a:t>
            </a:r>
            <a:r>
              <a:rPr lang="en-US" sz="2200" i="1" dirty="0" err="1">
                <a:solidFill>
                  <a:schemeClr val="accent1">
                    <a:lumMod val="50000"/>
                  </a:schemeClr>
                </a:solidFill>
                <a:latin typeface="Libre Franklin Thin"/>
              </a:rPr>
              <a:t>delle</a:t>
            </a:r>
            <a:r>
              <a:rPr lang="en-US" sz="2200" i="1" dirty="0">
                <a:solidFill>
                  <a:schemeClr val="accent1">
                    <a:lumMod val="50000"/>
                  </a:schemeClr>
                </a:solidFill>
                <a:latin typeface="Libre Franklin Thin"/>
              </a:rPr>
              <a:t> </a:t>
            </a:r>
            <a:r>
              <a:rPr lang="en-US" sz="2200" i="1" dirty="0" err="1">
                <a:solidFill>
                  <a:schemeClr val="accent1">
                    <a:lumMod val="50000"/>
                  </a:schemeClr>
                </a:solidFill>
                <a:latin typeface="Libre Franklin Thin"/>
              </a:rPr>
              <a:t>informazioni</a:t>
            </a:r>
            <a:r>
              <a:rPr lang="en-US" sz="2200" i="1" dirty="0">
                <a:solidFill>
                  <a:schemeClr val="accent1">
                    <a:lumMod val="50000"/>
                  </a:schemeClr>
                </a:solidFill>
                <a:latin typeface="Libre Franklin Thin"/>
              </a:rPr>
              <a:t> </a:t>
            </a:r>
            <a:r>
              <a:rPr lang="en-US" sz="2200" i="1" dirty="0" err="1">
                <a:solidFill>
                  <a:schemeClr val="accent1">
                    <a:lumMod val="50000"/>
                  </a:schemeClr>
                </a:solidFill>
                <a:latin typeface="Libre Franklin Thin"/>
              </a:rPr>
              <a:t>fiscale</a:t>
            </a:r>
            <a:r>
              <a:rPr lang="en-US" sz="2200" i="1" dirty="0">
                <a:solidFill>
                  <a:schemeClr val="accent1">
                    <a:lumMod val="50000"/>
                  </a:schemeClr>
                </a:solidFill>
                <a:latin typeface="Libre Franklin Thin"/>
              </a:rPr>
              <a:t> e Standard di </a:t>
            </a:r>
            <a:r>
              <a:rPr lang="en-US" sz="2200" i="1" dirty="0" err="1">
                <a:solidFill>
                  <a:schemeClr val="accent1">
                    <a:lumMod val="50000"/>
                  </a:schemeClr>
                </a:solidFill>
                <a:latin typeface="Libre Franklin Thin"/>
              </a:rPr>
              <a:t>Protezione</a:t>
            </a:r>
            <a:r>
              <a:rPr lang="en-US" sz="2200" i="1" dirty="0">
                <a:solidFill>
                  <a:schemeClr val="accent1">
                    <a:lumMod val="50000"/>
                  </a:schemeClr>
                </a:solidFill>
                <a:latin typeface="Libre Franklin Thin"/>
              </a:rPr>
              <a:t> </a:t>
            </a:r>
            <a:r>
              <a:rPr lang="en-US" sz="2200" i="1" dirty="0" err="1">
                <a:solidFill>
                  <a:schemeClr val="accent1">
                    <a:lumMod val="50000"/>
                  </a:schemeClr>
                </a:solidFill>
                <a:latin typeface="Libre Franklin Thin"/>
              </a:rPr>
              <a:t>dei</a:t>
            </a:r>
            <a:r>
              <a:rPr lang="en-US" sz="2200" i="1" dirty="0">
                <a:solidFill>
                  <a:schemeClr val="accent1">
                    <a:lumMod val="50000"/>
                  </a:schemeClr>
                </a:solidFill>
                <a:latin typeface="Libre Franklin Thin"/>
              </a:rPr>
              <a:t> </a:t>
            </a:r>
            <a:r>
              <a:rPr lang="en-US" sz="2200" i="1" dirty="0" err="1">
                <a:solidFill>
                  <a:schemeClr val="accent1">
                    <a:lumMod val="50000"/>
                  </a:schemeClr>
                </a:solidFill>
                <a:latin typeface="Libre Franklin Thin"/>
              </a:rPr>
              <a:t>Dati</a:t>
            </a:r>
            <a:r>
              <a:rPr lang="en-US" sz="2200" i="1" dirty="0">
                <a:solidFill>
                  <a:schemeClr val="accent1">
                    <a:lumMod val="50000"/>
                  </a:schemeClr>
                </a:solidFill>
                <a:latin typeface="Libre Franklin Thin"/>
              </a:rPr>
              <a:t>;</a:t>
            </a:r>
          </a:p>
          <a:p>
            <a:pPr marL="534987" lvl="1" indent="0" defTabSz="1219170">
              <a:buClr>
                <a:srgbClr val="002060"/>
              </a:buClr>
              <a:buSzPct val="86000"/>
              <a:buNone/>
            </a:pPr>
            <a:r>
              <a:rPr lang="en-US" sz="2200" i="1" dirty="0">
                <a:solidFill>
                  <a:schemeClr val="accent1">
                    <a:lumMod val="50000"/>
                  </a:schemeClr>
                </a:solidFill>
                <a:latin typeface="Libre Franklin Thin"/>
              </a:rPr>
              <a:t>3.3 </a:t>
            </a:r>
            <a:r>
              <a:rPr lang="en-US" sz="2200" i="1" dirty="0" err="1">
                <a:solidFill>
                  <a:schemeClr val="accent1">
                    <a:lumMod val="50000"/>
                  </a:schemeClr>
                </a:solidFill>
                <a:latin typeface="Libre Franklin Thin"/>
              </a:rPr>
              <a:t>Utilizzo</a:t>
            </a:r>
            <a:r>
              <a:rPr lang="en-US" sz="2200" i="1" dirty="0">
                <a:solidFill>
                  <a:schemeClr val="accent1">
                    <a:lumMod val="50000"/>
                  </a:schemeClr>
                </a:solidFill>
                <a:latin typeface="Libre Franklin Thin"/>
              </a:rPr>
              <a:t> e </a:t>
            </a:r>
            <a:r>
              <a:rPr lang="en-US" sz="2200" i="1" dirty="0" err="1">
                <a:solidFill>
                  <a:schemeClr val="accent1">
                    <a:lumMod val="50000"/>
                  </a:schemeClr>
                </a:solidFill>
                <a:latin typeface="Libre Franklin Thin"/>
              </a:rPr>
              <a:t>contestazione</a:t>
            </a:r>
            <a:r>
              <a:rPr lang="en-US" sz="2200" i="1" dirty="0">
                <a:solidFill>
                  <a:schemeClr val="accent1">
                    <a:lumMod val="50000"/>
                  </a:schemeClr>
                </a:solidFill>
                <a:latin typeface="Libre Franklin Thin"/>
              </a:rPr>
              <a:t> </a:t>
            </a:r>
            <a:r>
              <a:rPr lang="en-US" sz="2200" i="1" dirty="0" err="1">
                <a:solidFill>
                  <a:schemeClr val="accent1">
                    <a:lumMod val="50000"/>
                  </a:schemeClr>
                </a:solidFill>
                <a:latin typeface="Libre Franklin Thin"/>
              </a:rPr>
              <a:t>delle</a:t>
            </a:r>
            <a:r>
              <a:rPr lang="en-US" sz="2200" i="1" dirty="0">
                <a:solidFill>
                  <a:schemeClr val="accent1">
                    <a:lumMod val="50000"/>
                  </a:schemeClr>
                </a:solidFill>
                <a:latin typeface="Libre Franklin Thin"/>
              </a:rPr>
              <a:t> prove;</a:t>
            </a:r>
          </a:p>
          <a:p>
            <a:pPr marL="534987" lvl="1" indent="0" defTabSz="1219170">
              <a:buClr>
                <a:srgbClr val="002060"/>
              </a:buClr>
              <a:buSzPct val="86000"/>
              <a:buNone/>
            </a:pPr>
            <a:r>
              <a:rPr lang="en-US" sz="2200" i="1" dirty="0">
                <a:solidFill>
                  <a:schemeClr val="accent1">
                    <a:lumMod val="50000"/>
                  </a:schemeClr>
                </a:solidFill>
                <a:latin typeface="Libre Franklin Thin"/>
              </a:rPr>
              <a:t>3.4 </a:t>
            </a:r>
            <a:r>
              <a:rPr lang="en-US" sz="2200" i="1" dirty="0" err="1">
                <a:solidFill>
                  <a:schemeClr val="accent1">
                    <a:lumMod val="50000"/>
                  </a:schemeClr>
                </a:solidFill>
                <a:latin typeface="Libre Franklin Thin"/>
              </a:rPr>
              <a:t>Rapporto</a:t>
            </a:r>
            <a:r>
              <a:rPr lang="en-US" sz="2200" i="1" dirty="0">
                <a:solidFill>
                  <a:schemeClr val="accent1">
                    <a:lumMod val="50000"/>
                  </a:schemeClr>
                </a:solidFill>
                <a:latin typeface="Libre Franklin Thin"/>
              </a:rPr>
              <a:t> Finale</a:t>
            </a:r>
          </a:p>
          <a:p>
            <a:pPr marL="533400" lvl="1" indent="-523875" defTabSz="1219170">
              <a:buClr>
                <a:srgbClr val="002060"/>
              </a:buClr>
              <a:buSzPct val="86000"/>
              <a:buNone/>
            </a:pPr>
            <a:r>
              <a:rPr lang="en-US" sz="2200" dirty="0">
                <a:solidFill>
                  <a:schemeClr val="accent1">
                    <a:lumMod val="50000"/>
                  </a:schemeClr>
                </a:solidFill>
                <a:latin typeface="Libre Franklin Thin"/>
              </a:rPr>
              <a:t>4. DAC 7 e la </a:t>
            </a:r>
            <a:r>
              <a:rPr lang="en-US" sz="2200" dirty="0" err="1">
                <a:solidFill>
                  <a:schemeClr val="accent1">
                    <a:lumMod val="50000"/>
                  </a:schemeClr>
                </a:solidFill>
                <a:latin typeface="Libre Franklin Thin"/>
              </a:rPr>
              <a:t>Delega</a:t>
            </a:r>
            <a:r>
              <a:rPr lang="en-US" sz="2200" dirty="0">
                <a:solidFill>
                  <a:schemeClr val="accent1">
                    <a:lumMod val="50000"/>
                  </a:schemeClr>
                </a:solidFill>
                <a:latin typeface="Libre Franklin Thin"/>
              </a:rPr>
              <a:t> per la </a:t>
            </a:r>
            <a:r>
              <a:rPr lang="en-US" sz="2200" dirty="0" err="1">
                <a:solidFill>
                  <a:schemeClr val="accent1">
                    <a:lumMod val="50000"/>
                  </a:schemeClr>
                </a:solidFill>
                <a:latin typeface="Libre Franklin Thin"/>
              </a:rPr>
              <a:t>Riforma</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Tributaria</a:t>
            </a:r>
            <a:r>
              <a:rPr lang="en-US" sz="2200" dirty="0">
                <a:solidFill>
                  <a:schemeClr val="accent1">
                    <a:lumMod val="50000"/>
                  </a:schemeClr>
                </a:solidFill>
                <a:latin typeface="Libre Franklin Thin"/>
              </a:rPr>
              <a:t>;</a:t>
            </a:r>
          </a:p>
          <a:p>
            <a:pPr marL="533400" lvl="1" indent="-523875" defTabSz="1219170">
              <a:buClr>
                <a:srgbClr val="002060"/>
              </a:buClr>
              <a:buSzPct val="86000"/>
              <a:buNone/>
            </a:pPr>
            <a:r>
              <a:rPr lang="en-US" sz="2200" dirty="0">
                <a:solidFill>
                  <a:schemeClr val="accent1">
                    <a:lumMod val="50000"/>
                  </a:schemeClr>
                </a:solidFill>
                <a:latin typeface="Libre Franklin Thin"/>
              </a:rPr>
              <a:t>5. DAC 7 e la </a:t>
            </a:r>
            <a:r>
              <a:rPr lang="en-US" sz="2200" dirty="0" err="1">
                <a:solidFill>
                  <a:schemeClr val="accent1">
                    <a:lumMod val="50000"/>
                  </a:schemeClr>
                </a:solidFill>
                <a:latin typeface="Libre Franklin Thin"/>
              </a:rPr>
              <a:t>Comunicazione</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Automatica</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Obbligatoria</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tramite</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EoI</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riportata</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dagli</a:t>
            </a:r>
            <a:r>
              <a:rPr lang="en-US" sz="2200" dirty="0">
                <a:solidFill>
                  <a:schemeClr val="accent1">
                    <a:lumMod val="50000"/>
                  </a:schemeClr>
                </a:solidFill>
                <a:latin typeface="Libre Franklin Thin"/>
              </a:rPr>
              <a:t> </a:t>
            </a:r>
            <a:r>
              <a:rPr lang="en-US" sz="2200" dirty="0" err="1">
                <a:solidFill>
                  <a:schemeClr val="accent1">
                    <a:lumMod val="50000"/>
                  </a:schemeClr>
                </a:solidFill>
                <a:latin typeface="Libre Franklin Thin"/>
              </a:rPr>
              <a:t>Operatori</a:t>
            </a:r>
            <a:r>
              <a:rPr lang="en-US" sz="2200" dirty="0">
                <a:solidFill>
                  <a:schemeClr val="accent1">
                    <a:lumMod val="50000"/>
                  </a:schemeClr>
                </a:solidFill>
                <a:latin typeface="Libre Franklin Thin"/>
              </a:rPr>
              <a:t> di </a:t>
            </a:r>
            <a:r>
              <a:rPr lang="en-US" sz="2200" dirty="0" err="1">
                <a:solidFill>
                  <a:schemeClr val="accent1">
                    <a:lumMod val="50000"/>
                  </a:schemeClr>
                </a:solidFill>
                <a:latin typeface="Libre Franklin Thin"/>
              </a:rPr>
              <a:t>Piattaforme</a:t>
            </a:r>
            <a:r>
              <a:rPr lang="en-US" sz="2200" dirty="0">
                <a:solidFill>
                  <a:schemeClr val="accent1">
                    <a:lumMod val="50000"/>
                  </a:schemeClr>
                </a:solidFill>
                <a:latin typeface="Libre Franklin Thin"/>
              </a:rPr>
              <a:t> di e-commerce</a:t>
            </a:r>
          </a:p>
          <a:p>
            <a:pPr marL="533400" lvl="1" indent="-523875" defTabSz="1219170">
              <a:buClr>
                <a:srgbClr val="002060"/>
              </a:buClr>
              <a:buSzPct val="86000"/>
              <a:buNone/>
            </a:pPr>
            <a:endParaRPr lang="en-US" sz="2200" dirty="0">
              <a:solidFill>
                <a:schemeClr val="accent1">
                  <a:lumMod val="50000"/>
                </a:schemeClr>
              </a:solidFill>
              <a:latin typeface="Libre Franklin Thin"/>
            </a:endParaRPr>
          </a:p>
          <a:p>
            <a:pPr marL="533400" lvl="1" indent="-523875" defTabSz="1219170">
              <a:buClr>
                <a:srgbClr val="002060"/>
              </a:buClr>
              <a:buSzPct val="86000"/>
              <a:buNone/>
            </a:pPr>
            <a:endParaRPr lang="en-US" sz="2200" dirty="0">
              <a:solidFill>
                <a:schemeClr val="accent1">
                  <a:lumMod val="50000"/>
                </a:schemeClr>
              </a:solidFill>
              <a:latin typeface="Libre Franklin Thin"/>
            </a:endParaRPr>
          </a:p>
          <a:p>
            <a:pPr marL="534987" lvl="1" indent="0" defTabSz="1219170">
              <a:buClr>
                <a:srgbClr val="002060"/>
              </a:buClr>
              <a:buSzPct val="86000"/>
              <a:buNone/>
            </a:pPr>
            <a:endParaRPr lang="en-US" sz="2200" dirty="0">
              <a:solidFill>
                <a:schemeClr val="accent1">
                  <a:lumMod val="50000"/>
                </a:schemeClr>
              </a:solidFill>
              <a:latin typeface="Libre Franklin Thin"/>
            </a:endParaRPr>
          </a:p>
          <a:p>
            <a:pPr marL="534987" lvl="1" indent="0" defTabSz="1219170">
              <a:buClr>
                <a:srgbClr val="002060"/>
              </a:buClr>
              <a:buSzPct val="86000"/>
              <a:buNone/>
            </a:pPr>
            <a:endParaRPr lang="en-US" sz="2200" dirty="0">
              <a:solidFill>
                <a:schemeClr val="accent1">
                  <a:lumMod val="50000"/>
                </a:schemeClr>
              </a:solidFill>
              <a:latin typeface="Libre Franklin Thin"/>
            </a:endParaRPr>
          </a:p>
          <a:p>
            <a:pPr marL="534987" lvl="1" indent="0" defTabSz="1219170">
              <a:buClr>
                <a:srgbClr val="002060"/>
              </a:buClr>
              <a:buSzPct val="86000"/>
              <a:buNone/>
            </a:pPr>
            <a:endParaRPr lang="en-US" sz="2200" dirty="0">
              <a:solidFill>
                <a:schemeClr val="accent1">
                  <a:lumMod val="50000"/>
                </a:schemeClr>
              </a:solidFill>
              <a:latin typeface="Libre Franklin Thin"/>
            </a:endParaRPr>
          </a:p>
          <a:p>
            <a:pPr marL="534987" lvl="1" indent="0" defTabSz="1219170">
              <a:buClr>
                <a:srgbClr val="002060"/>
              </a:buClr>
              <a:buSzPct val="86000"/>
              <a:buNone/>
            </a:pPr>
            <a:endParaRPr lang="en-US" sz="2200" dirty="0">
              <a:solidFill>
                <a:schemeClr val="accent1">
                  <a:lumMod val="50000"/>
                </a:schemeClr>
              </a:solidFill>
              <a:latin typeface="Libre Franklin Thin"/>
            </a:endParaRPr>
          </a:p>
          <a:p>
            <a:pPr marL="534987" lvl="1" indent="0" defTabSz="1219170">
              <a:buClr>
                <a:srgbClr val="002060"/>
              </a:buClr>
              <a:buSzPct val="86000"/>
              <a:buNone/>
            </a:pPr>
            <a:endParaRPr lang="en-US" sz="2200" dirty="0">
              <a:solidFill>
                <a:schemeClr val="accent1">
                  <a:lumMod val="50000"/>
                </a:schemeClr>
              </a:solidFill>
              <a:latin typeface="Libre Franklin Thin"/>
            </a:endParaRPr>
          </a:p>
          <a:p>
            <a:pPr marL="534987" lvl="1" indent="0" defTabSz="1219170">
              <a:buClr>
                <a:srgbClr val="002060"/>
              </a:buClr>
              <a:buSzPct val="86000"/>
              <a:buNone/>
            </a:pPr>
            <a:endParaRPr lang="en-US" sz="2200" dirty="0">
              <a:solidFill>
                <a:schemeClr val="accent1">
                  <a:lumMod val="50000"/>
                </a:schemeClr>
              </a:solidFill>
              <a:latin typeface="Libre Franklin Thin"/>
            </a:endParaRPr>
          </a:p>
          <a:p>
            <a:pPr marL="1049337" lvl="1" indent="-514350" defTabSz="1219170">
              <a:buClr>
                <a:srgbClr val="002060"/>
              </a:buClr>
              <a:buSzPct val="86000"/>
              <a:buFont typeface="+mj-lt"/>
              <a:buAutoNum type="arabicPeriod"/>
            </a:pPr>
            <a:endParaRPr lang="en-US" sz="2200" dirty="0">
              <a:solidFill>
                <a:schemeClr val="accent1">
                  <a:lumMod val="50000"/>
                </a:schemeClr>
              </a:solidFill>
              <a:latin typeface="Libre Franklin Thin"/>
            </a:endParaRPr>
          </a:p>
          <a:p>
            <a:pPr marL="1049337" lvl="1" indent="-514350" defTabSz="1219170">
              <a:buClr>
                <a:srgbClr val="002060"/>
              </a:buClr>
              <a:buSzPct val="86000"/>
              <a:buFont typeface="+mj-lt"/>
              <a:buAutoNum type="arabicPeriod"/>
            </a:pPr>
            <a:endParaRPr lang="en-US" sz="2200" dirty="0">
              <a:solidFill>
                <a:schemeClr val="accent1">
                  <a:lumMod val="50000"/>
                </a:schemeClr>
              </a:solidFill>
              <a:latin typeface="Libre Franklin Thin"/>
            </a:endParaRPr>
          </a:p>
          <a:p>
            <a:pPr marL="514350" indent="-514350" defTabSz="1219170">
              <a:buClr>
                <a:srgbClr val="002060"/>
              </a:buClr>
              <a:buSzPct val="86000"/>
              <a:buFont typeface="+mj-lt"/>
              <a:buAutoNum type="arabicPeriod"/>
            </a:pPr>
            <a:r>
              <a:rPr lang="en-US" sz="2200" dirty="0">
                <a:solidFill>
                  <a:schemeClr val="accent1">
                    <a:lumMod val="50000"/>
                  </a:schemeClr>
                </a:solidFill>
                <a:latin typeface="Libre Franklin Thin"/>
              </a:rPr>
              <a:t>SCAMBIO D’INFORMAZIONI: CARF – DAC 8QUALIFICAZIONI CONTABILI</a:t>
            </a:r>
          </a:p>
        </p:txBody>
      </p:sp>
    </p:spTree>
    <p:extLst>
      <p:ext uri="{BB962C8B-B14F-4D97-AF65-F5344CB8AC3E}">
        <p14:creationId xmlns:p14="http://schemas.microsoft.com/office/powerpoint/2010/main" val="28436214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20</a:t>
            </a:fld>
            <a:endParaRPr lang="it-IT" sz="1200">
              <a:solidFill>
                <a:srgbClr val="0070C0"/>
              </a:solidFill>
            </a:endParaRP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20174"/>
            <a:ext cx="11480799" cy="4796185"/>
          </a:xfrm>
          <a:prstGeom prst="rect">
            <a:avLst/>
          </a:prstGeom>
          <a:noFill/>
          <a:ln>
            <a:noFill/>
          </a:ln>
        </p:spPr>
        <p:txBody>
          <a:bodyPr spcFirstLastPara="1" wrap="square" lIns="0" tIns="0" rIns="0" bIns="0" anchor="t" anchorCtr="0">
            <a:spAutoFit/>
          </a:bodyPr>
          <a:lstStyle/>
          <a:p>
            <a:pPr lvl="0">
              <a:lnSpc>
                <a:spcPts val="2160"/>
              </a:lnSpc>
              <a:buSzPts val="2099"/>
            </a:pPr>
            <a:r>
              <a:rPr lang="it-IT" sz="1700" dirty="0">
                <a:solidFill>
                  <a:srgbClr val="002364"/>
                </a:solidFill>
                <a:latin typeface="Libre Franklin Thin"/>
                <a:ea typeface="Libre Franklin Thin"/>
                <a:cs typeface="Libre Franklin Thin"/>
                <a:sym typeface="Libre Franklin Thin"/>
              </a:rPr>
              <a:t>In Italia, DAC 7 è stato recepita con il Decreto Legislativo 1 marzo 2023, n. 32, nell'ambito delle regole che disciplinano la valutazione e le verifiche come un'aggiunta alle disposizioni esistenti riguardanti lo scambio di informazioni.</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Per quanto riguarda i diritti di difesa, nel 2023, il Parlamento italiano ha approvato una legge con cui è stata delegata al Governo la riforma del sistema fiscale italiano. Questa delega comprende l'applicazione generale del principio </a:t>
            </a:r>
            <a:r>
              <a:rPr lang="it-IT" sz="1700" i="1" dirty="0">
                <a:solidFill>
                  <a:srgbClr val="002364"/>
                </a:solidFill>
                <a:latin typeface="Libre Franklin Thin"/>
                <a:ea typeface="Libre Franklin Thin"/>
                <a:cs typeface="Libre Franklin Thin"/>
                <a:sym typeface="Libre Franklin Thin"/>
              </a:rPr>
              <a:t>contraddittorio intra-procedurale</a:t>
            </a:r>
            <a:r>
              <a:rPr lang="it-IT" sz="1700" dirty="0">
                <a:solidFill>
                  <a:srgbClr val="002364"/>
                </a:solidFill>
                <a:latin typeface="Libre Franklin Thin"/>
                <a:ea typeface="Libre Franklin Thin"/>
                <a:cs typeface="Libre Franklin Thin"/>
                <a:sym typeface="Libre Franklin Thin"/>
              </a:rPr>
              <a:t>, sotto pena di nullità. La Corte Costituzionale italiana (</a:t>
            </a:r>
            <a:r>
              <a:rPr lang="it-IT" sz="1700" i="1" dirty="0">
                <a:solidFill>
                  <a:srgbClr val="002364"/>
                </a:solidFill>
                <a:latin typeface="Libre Franklin Thin"/>
                <a:ea typeface="Libre Franklin Thin"/>
                <a:cs typeface="Libre Franklin Thin"/>
                <a:sym typeface="Libre Franklin Thin"/>
              </a:rPr>
              <a:t>Corte Costituzionale, </a:t>
            </a:r>
            <a:r>
              <a:rPr lang="it-IT" sz="1700" i="1" dirty="0" err="1">
                <a:solidFill>
                  <a:srgbClr val="002364"/>
                </a:solidFill>
                <a:latin typeface="Libre Franklin Thin"/>
                <a:ea typeface="Libre Franklin Thin"/>
                <a:cs typeface="Libre Franklin Thin"/>
                <a:sym typeface="Libre Franklin Thin"/>
              </a:rPr>
              <a:t>Judgment</a:t>
            </a:r>
            <a:r>
              <a:rPr lang="it-IT" sz="1700" i="1" dirty="0">
                <a:solidFill>
                  <a:srgbClr val="002364"/>
                </a:solidFill>
                <a:latin typeface="Libre Franklin Thin"/>
                <a:ea typeface="Libre Franklin Thin"/>
                <a:cs typeface="Libre Franklin Thin"/>
                <a:sym typeface="Libre Franklin Thin"/>
              </a:rPr>
              <a:t> no. 47/2023</a:t>
            </a:r>
            <a:r>
              <a:rPr lang="it-IT" sz="1700" dirty="0">
                <a:solidFill>
                  <a:srgbClr val="002364"/>
                </a:solidFill>
                <a:latin typeface="Libre Franklin Thin"/>
                <a:ea typeface="Libre Franklin Thin"/>
                <a:cs typeface="Libre Franklin Thin"/>
                <a:sym typeface="Libre Franklin Thin"/>
              </a:rPr>
              <a:t>) aveva già sottolineato che l'attuale sistema fiscale italiano manca di un quadro positivo che generalizzi l'obbligo da parte dell'amministrazione fiscale di avviare procedimenti contraddittori intra-procedurali con il contribuente, al di là di scenari legali specifici in cui ciò è espressamente previsto, come l'articolo 10-bis del Testo Unico delle Imposte sui Redditi riguardante l'abuso di diritto. </a:t>
            </a: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Nel nostro sistema fiscale, l'obbligo di procedimenti contraddittori preliminari è infatti imposto solo quando la valutazione riguarda le "</a:t>
            </a:r>
            <a:r>
              <a:rPr lang="it-IT" sz="1700" i="1" dirty="0">
                <a:solidFill>
                  <a:srgbClr val="002364"/>
                </a:solidFill>
                <a:latin typeface="Libre Franklin Thin"/>
                <a:ea typeface="Libre Franklin Thin"/>
                <a:cs typeface="Libre Franklin Thin"/>
                <a:sym typeface="Libre Franklin Thin"/>
              </a:rPr>
              <a:t>imposte armonizzate</a:t>
            </a:r>
            <a:r>
              <a:rPr lang="it-IT" sz="1700" dirty="0">
                <a:solidFill>
                  <a:srgbClr val="002364"/>
                </a:solidFill>
                <a:latin typeface="Libre Franklin Thin"/>
                <a:ea typeface="Libre Franklin Thin"/>
                <a:cs typeface="Libre Franklin Thin"/>
                <a:sym typeface="Libre Franklin Thin"/>
              </a:rPr>
              <a:t>" (ad esempio l'IVA), a causa dell'applicazione diretta del diritto dell'Unione europea. A tal proposito, la Corte Costituzionale ha osservato che l'assenza di un processo contraddittorio preliminare generalizzato con il contribuente, limitato a situazioni specifiche e ben definite, appare ora discordante con l'evoluzione del sistema fiscale, come manifestato sia nello sviluppo legislativo che giurisprudenziale.</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p:txBody>
      </p:sp>
      <p:sp>
        <p:nvSpPr>
          <p:cNvPr id="2" name="Title 1">
            <a:extLst>
              <a:ext uri="{FF2B5EF4-FFF2-40B4-BE49-F238E27FC236}">
                <a16:creationId xmlns:a16="http://schemas.microsoft.com/office/drawing/2014/main" id="{FA190F8C-20EA-4414-35C8-B6CB35881AC5}"/>
              </a:ext>
            </a:extLst>
          </p:cNvPr>
          <p:cNvSpPr txBox="1">
            <a:spLocks/>
          </p:cNvSpPr>
          <p:nvPr/>
        </p:nvSpPr>
        <p:spPr bwMode="auto">
          <a:xfrm>
            <a:off x="250739" y="261865"/>
            <a:ext cx="7578741"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4. DAC 7 e la Delega per la Riforma Tributaria</a:t>
            </a:r>
          </a:p>
        </p:txBody>
      </p:sp>
    </p:spTree>
    <p:extLst>
      <p:ext uri="{BB962C8B-B14F-4D97-AF65-F5344CB8AC3E}">
        <p14:creationId xmlns:p14="http://schemas.microsoft.com/office/powerpoint/2010/main" val="17344322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21</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47416"/>
            <a:ext cx="12039873" cy="94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5. DAC 7 e la Comunicazione Automatica Obbligatoria tramite </a:t>
            </a:r>
            <a:r>
              <a:rPr lang="it-IT" sz="2667" b="1" dirty="0" err="1">
                <a:solidFill>
                  <a:srgbClr val="0070C0"/>
                </a:solidFill>
                <a:latin typeface="Arial" panose="020B0604020202020204" pitchFamily="34" charset="0"/>
                <a:cs typeface="Arial" panose="020B0604020202020204" pitchFamily="34" charset="0"/>
              </a:rPr>
              <a:t>EoI</a:t>
            </a:r>
            <a:r>
              <a:rPr lang="it-IT" sz="2667" b="1" dirty="0">
                <a:solidFill>
                  <a:srgbClr val="0070C0"/>
                </a:solidFill>
                <a:latin typeface="Arial" panose="020B0604020202020204" pitchFamily="34" charset="0"/>
                <a:cs typeface="Arial" panose="020B0604020202020204" pitchFamily="34" charset="0"/>
              </a:rPr>
              <a:t> riportata dagli Operatori di Piattaforme di e-commerce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87409"/>
            <a:ext cx="11480799" cy="5360442"/>
          </a:xfrm>
          <a:prstGeom prst="rect">
            <a:avLst/>
          </a:prstGeom>
          <a:noFill/>
          <a:ln>
            <a:noFill/>
          </a:ln>
        </p:spPr>
        <p:txBody>
          <a:bodyPr spcFirstLastPara="1" wrap="square" lIns="0" tIns="0" rIns="0" bIns="0" anchor="t" anchorCtr="0">
            <a:spAutoFit/>
          </a:bodyPr>
          <a:lstStyle/>
          <a:p>
            <a:pPr lvl="0">
              <a:lnSpc>
                <a:spcPts val="2160"/>
              </a:lnSpc>
              <a:buSzPts val="2099"/>
            </a:pPr>
            <a:r>
              <a:rPr lang="it-IT" sz="1700" dirty="0">
                <a:solidFill>
                  <a:srgbClr val="002364"/>
                </a:solidFill>
                <a:latin typeface="Libre Franklin Thin"/>
                <a:ea typeface="Libre Franklin Thin"/>
                <a:cs typeface="Libre Franklin Thin"/>
                <a:sym typeface="Libre Franklin Thin"/>
              </a:rPr>
              <a:t>La digitalizzazione dell'economia è cresciuta rapidamente negli ultimi anni. Ciò ha aumentato il numero di situazioni complesse legate a frodi fiscali, evasione fiscale ed elusione fiscale. La dimensione transfrontaliera dei servizi offerti tramite operatori di piattaforme ha creato un ambiente complesso in cui può essere difficile far rispettare le norme fiscali ed assicurare la conformità fiscale. In tale ambito, DAC 7 ha esteso il campo dell'</a:t>
            </a:r>
            <a:r>
              <a:rPr lang="it-IT" sz="1700" dirty="0" err="1">
                <a:solidFill>
                  <a:srgbClr val="002364"/>
                </a:solidFill>
                <a:latin typeface="Libre Franklin Thin"/>
                <a:ea typeface="Libre Franklin Thin"/>
                <a:cs typeface="Libre Franklin Thin"/>
                <a:sym typeface="Libre Franklin Thin"/>
              </a:rPr>
              <a:t>EoI</a:t>
            </a:r>
            <a:r>
              <a:rPr lang="it-IT" sz="1700" dirty="0">
                <a:solidFill>
                  <a:srgbClr val="002364"/>
                </a:solidFill>
                <a:latin typeface="Libre Franklin Thin"/>
                <a:ea typeface="Libre Franklin Thin"/>
                <a:cs typeface="Libre Franklin Thin"/>
                <a:sym typeface="Libre Franklin Thin"/>
              </a:rPr>
              <a:t> alle transazioni effettuate su piattaforme digitali. </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Ai fini DAC 7, una "piattaforma" si riferisce a qualsiasi software o sito web, o parti di essi, e le rispettive applicazioni accessibili agli utenti, che consentono ai "venditori di connettersi con altri utenti allo scopo di condurre, direttamente o indirettamente, un'attività rilevante per tali utenti". Pertanto, le piattaforme digitali che forniscono beni o servizi a proprio nome e per conto proprio devono essere considerate al di fuori del campo di applicazione degli obblighi di comunicazione del DAC7.</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A tal proposito, sin dal 2020, l'OCSE ha adottato le "</a:t>
            </a:r>
            <a:r>
              <a:rPr lang="it-IT" sz="1700" i="1" dirty="0">
                <a:solidFill>
                  <a:srgbClr val="002364"/>
                </a:solidFill>
                <a:latin typeface="Libre Franklin Thin"/>
                <a:ea typeface="Libre Franklin Thin"/>
                <a:cs typeface="Libre Franklin Thin"/>
                <a:sym typeface="Libre Franklin Thin"/>
              </a:rPr>
              <a:t>Model Rules for Reporting by Platform </a:t>
            </a:r>
            <a:r>
              <a:rPr lang="it-IT" sz="1700" i="1" dirty="0" err="1">
                <a:solidFill>
                  <a:srgbClr val="002364"/>
                </a:solidFill>
                <a:latin typeface="Libre Franklin Thin"/>
                <a:ea typeface="Libre Franklin Thin"/>
                <a:cs typeface="Libre Franklin Thin"/>
                <a:sym typeface="Libre Franklin Thin"/>
              </a:rPr>
              <a:t>Operators</a:t>
            </a:r>
            <a:r>
              <a:rPr lang="it-IT" sz="1700" i="1" dirty="0">
                <a:solidFill>
                  <a:srgbClr val="002364"/>
                </a:solidFill>
                <a:latin typeface="Libre Franklin Thin"/>
                <a:ea typeface="Libre Franklin Thin"/>
                <a:cs typeface="Libre Franklin Thin"/>
                <a:sym typeface="Libre Franklin Thin"/>
              </a:rPr>
              <a:t> with </a:t>
            </a:r>
            <a:r>
              <a:rPr lang="it-IT" sz="1700" i="1" dirty="0" err="1">
                <a:solidFill>
                  <a:srgbClr val="002364"/>
                </a:solidFill>
                <a:latin typeface="Libre Franklin Thin"/>
                <a:ea typeface="Libre Franklin Thin"/>
                <a:cs typeface="Libre Franklin Thin"/>
                <a:sym typeface="Libre Franklin Thin"/>
              </a:rPr>
              <a:t>respect</a:t>
            </a:r>
            <a:r>
              <a:rPr lang="it-IT" sz="1700" i="1" dirty="0">
                <a:solidFill>
                  <a:srgbClr val="002364"/>
                </a:solidFill>
                <a:latin typeface="Libre Franklin Thin"/>
                <a:ea typeface="Libre Franklin Thin"/>
                <a:cs typeface="Libre Franklin Thin"/>
                <a:sym typeface="Libre Franklin Thin"/>
              </a:rPr>
              <a:t> to Sellers in the Sharing and Gig Economy</a:t>
            </a:r>
            <a:r>
              <a:rPr lang="it-IT" sz="1700" dirty="0">
                <a:solidFill>
                  <a:srgbClr val="002364"/>
                </a:solidFill>
                <a:latin typeface="Libre Franklin Thin"/>
                <a:ea typeface="Libre Franklin Thin"/>
                <a:cs typeface="Libre Franklin Thin"/>
                <a:sym typeface="Libre Franklin Thin"/>
              </a:rPr>
              <a:t>" e nel 2021 ha ampliato il suo campo di applicazione per includere la vendita di beni e il noleggio di veicoli di trasporto con il "</a:t>
            </a:r>
            <a:r>
              <a:rPr lang="it-IT" sz="1700" i="1" dirty="0">
                <a:solidFill>
                  <a:srgbClr val="002364"/>
                </a:solidFill>
                <a:latin typeface="Libre Franklin Thin"/>
                <a:ea typeface="Libre Franklin Thin"/>
                <a:cs typeface="Libre Franklin Thin"/>
                <a:sym typeface="Libre Franklin Thin"/>
              </a:rPr>
              <a:t>Model Reporting Rules for Digital </a:t>
            </a:r>
            <a:r>
              <a:rPr lang="it-IT" sz="1700" i="1" dirty="0" err="1">
                <a:solidFill>
                  <a:srgbClr val="002364"/>
                </a:solidFill>
                <a:latin typeface="Libre Franklin Thin"/>
                <a:ea typeface="Libre Franklin Thin"/>
                <a:cs typeface="Libre Franklin Thin"/>
                <a:sym typeface="Libre Franklin Thin"/>
              </a:rPr>
              <a:t>Platforms</a:t>
            </a:r>
            <a:r>
              <a:rPr lang="it-IT" sz="1700" i="1" dirty="0">
                <a:solidFill>
                  <a:srgbClr val="002364"/>
                </a:solidFill>
                <a:latin typeface="Libre Franklin Thin"/>
                <a:ea typeface="Libre Franklin Thin"/>
                <a:cs typeface="Libre Franklin Thin"/>
                <a:sym typeface="Libre Franklin Thin"/>
              </a:rPr>
              <a:t> - International Exchange Framework and Optional Module For Sale of Goods</a:t>
            </a:r>
            <a:r>
              <a:rPr lang="it-IT" sz="1700" dirty="0">
                <a:solidFill>
                  <a:srgbClr val="002364"/>
                </a:solidFill>
                <a:latin typeface="Libre Franklin Thin"/>
                <a:ea typeface="Libre Franklin Thin"/>
                <a:cs typeface="Libre Franklin Thin"/>
                <a:sym typeface="Libre Franklin Thin"/>
              </a:rPr>
              <a:t>".</a:t>
            </a:r>
          </a:p>
          <a:p>
            <a:pPr lvl="0">
              <a:lnSpc>
                <a:spcPts val="2160"/>
              </a:lnSpc>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buSzPts val="2099"/>
            </a:pPr>
            <a:r>
              <a:rPr lang="it-IT" sz="1700" dirty="0">
                <a:solidFill>
                  <a:srgbClr val="002364"/>
                </a:solidFill>
                <a:latin typeface="Libre Franklin Thin"/>
                <a:ea typeface="Libre Franklin Thin"/>
                <a:cs typeface="Libre Franklin Thin"/>
                <a:sym typeface="Libre Franklin Thin"/>
              </a:rPr>
              <a:t>Il DAC 7 introduce un obbligo di comunicazione a carico dell'"</a:t>
            </a:r>
            <a:r>
              <a:rPr lang="it-IT" sz="1700" i="1" dirty="0">
                <a:solidFill>
                  <a:srgbClr val="002364"/>
                </a:solidFill>
                <a:latin typeface="Libre Franklin Thin"/>
                <a:ea typeface="Libre Franklin Thin"/>
                <a:cs typeface="Libre Franklin Thin"/>
                <a:sym typeface="Libre Franklin Thin"/>
              </a:rPr>
              <a:t>Operatore di Piattaforma</a:t>
            </a:r>
            <a:r>
              <a:rPr lang="it-IT" sz="1700" dirty="0">
                <a:solidFill>
                  <a:srgbClr val="002364"/>
                </a:solidFill>
                <a:latin typeface="Libre Franklin Thin"/>
                <a:ea typeface="Libre Franklin Thin"/>
                <a:cs typeface="Libre Franklin Thin"/>
                <a:sym typeface="Libre Franklin Thin"/>
              </a:rPr>
              <a:t>", ossia l'"</a:t>
            </a:r>
            <a:r>
              <a:rPr lang="it-IT" sz="1700" i="1" dirty="0">
                <a:solidFill>
                  <a:srgbClr val="002364"/>
                </a:solidFill>
                <a:latin typeface="Libre Franklin Thin"/>
                <a:ea typeface="Libre Franklin Thin"/>
                <a:cs typeface="Libre Franklin Thin"/>
                <a:sym typeface="Libre Franklin Thin"/>
              </a:rPr>
              <a:t>entità che stipula contratti con i venditori per mettere a disposizione tutta o parte di una piattaforma digitale</a:t>
            </a:r>
            <a:r>
              <a:rPr lang="it-IT" sz="1700" dirty="0">
                <a:solidFill>
                  <a:srgbClr val="002364"/>
                </a:solidFill>
                <a:latin typeface="Libre Franklin Thin"/>
                <a:ea typeface="Libre Franklin Thin"/>
                <a:cs typeface="Libre Franklin Thin"/>
                <a:sym typeface="Libre Franklin Thin"/>
              </a:rPr>
              <a:t>".</a:t>
            </a:r>
          </a:p>
        </p:txBody>
      </p:sp>
    </p:spTree>
    <p:extLst>
      <p:ext uri="{BB962C8B-B14F-4D97-AF65-F5344CB8AC3E}">
        <p14:creationId xmlns:p14="http://schemas.microsoft.com/office/powerpoint/2010/main" val="11487594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22</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47416"/>
            <a:ext cx="12039873" cy="94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5. DAC 7 e la Comunicazione Automatica Obbligatoria tramite </a:t>
            </a:r>
            <a:r>
              <a:rPr lang="it-IT" sz="2667" b="1" dirty="0" err="1">
                <a:solidFill>
                  <a:srgbClr val="0070C0"/>
                </a:solidFill>
                <a:latin typeface="Arial" panose="020B0604020202020204" pitchFamily="34" charset="0"/>
                <a:cs typeface="Arial" panose="020B0604020202020204" pitchFamily="34" charset="0"/>
              </a:rPr>
              <a:t>EoI</a:t>
            </a:r>
            <a:r>
              <a:rPr lang="it-IT" sz="2667" b="1" dirty="0">
                <a:solidFill>
                  <a:srgbClr val="0070C0"/>
                </a:solidFill>
                <a:latin typeface="Arial" panose="020B0604020202020204" pitchFamily="34" charset="0"/>
                <a:cs typeface="Arial" panose="020B0604020202020204" pitchFamily="34" charset="0"/>
              </a:rPr>
              <a:t> riportata dagli Operatori di Piattaforme di e-commerce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87409"/>
            <a:ext cx="11815096" cy="5873403"/>
          </a:xfrm>
          <a:prstGeom prst="rect">
            <a:avLst/>
          </a:prstGeom>
          <a:noFill/>
          <a:ln>
            <a:noFill/>
          </a:ln>
        </p:spPr>
        <p:txBody>
          <a:bodyPr spcFirstLastPara="1" wrap="square" lIns="0" tIns="0" rIns="0" bIns="0" anchor="t" anchorCtr="0">
            <a:spAutoFit/>
          </a:bodyPr>
          <a:lstStyle/>
          <a:p>
            <a:pPr lvl="0">
              <a:lnSpc>
                <a:spcPts val="2160"/>
              </a:lnSpc>
              <a:spcAft>
                <a:spcPts val="600"/>
              </a:spcAft>
              <a:buSzPts val="2099"/>
            </a:pPr>
            <a:r>
              <a:rPr lang="it-IT" sz="1700" dirty="0">
                <a:solidFill>
                  <a:srgbClr val="002364"/>
                </a:solidFill>
                <a:latin typeface="Libre Franklin Thin"/>
                <a:ea typeface="Libre Franklin Thin"/>
                <a:cs typeface="Libre Franklin Thin"/>
                <a:sym typeface="Libre Franklin Thin"/>
              </a:rPr>
              <a:t>Questo nuovo obbligo di comunicazione comprende un insieme estremamente dettagliato di informazioni, comprese dati sensibili, come:</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Se disponibili, dati identificativi dell'operatore di piattaforma e del "</a:t>
            </a:r>
            <a:r>
              <a:rPr lang="it-IT" sz="1700" i="1" dirty="0">
                <a:solidFill>
                  <a:srgbClr val="002364"/>
                </a:solidFill>
                <a:latin typeface="Libre Franklin Thin"/>
                <a:ea typeface="Libre Franklin Thin"/>
                <a:cs typeface="Libre Franklin Thin"/>
                <a:sym typeface="Libre Franklin Thin"/>
              </a:rPr>
              <a:t>venditore</a:t>
            </a:r>
            <a:r>
              <a:rPr lang="it-IT" sz="1700" dirty="0">
                <a:solidFill>
                  <a:srgbClr val="002364"/>
                </a:solidFill>
                <a:latin typeface="Libre Franklin Thin"/>
                <a:ea typeface="Libre Franklin Thin"/>
                <a:cs typeface="Libre Franklin Thin"/>
                <a:sym typeface="Libre Franklin Thin"/>
              </a:rPr>
              <a:t>", compreso il numero di partita IVA. A tal fine, il venditore è definito come "</a:t>
            </a:r>
            <a:r>
              <a:rPr lang="it-IT" sz="1700" i="1" dirty="0">
                <a:solidFill>
                  <a:srgbClr val="002364"/>
                </a:solidFill>
                <a:latin typeface="Libre Franklin Thin"/>
                <a:ea typeface="Libre Franklin Thin"/>
                <a:cs typeface="Libre Franklin Thin"/>
                <a:sym typeface="Libre Franklin Thin"/>
              </a:rPr>
              <a:t>utente della piattaforma, sia una persona fisica che un'entità, che è registrato in qualsiasi momento durante il Periodo Riferito sulla Piattaforma e svolge un'Attività Rilevante</a:t>
            </a:r>
            <a:r>
              <a:rPr lang="it-IT" sz="1700" dirty="0">
                <a:solidFill>
                  <a:srgbClr val="002364"/>
                </a:solidFill>
                <a:latin typeface="Libre Franklin Thin"/>
                <a:ea typeface="Libre Franklin Thin"/>
                <a:cs typeface="Libre Franklin Thin"/>
                <a:sym typeface="Libre Franklin Thin"/>
              </a:rPr>
              <a:t>";</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Nella misura in cui l'operatore di piattaforma ne sia a conoscenza, "</a:t>
            </a:r>
            <a:r>
              <a:rPr lang="it-IT" sz="1700" i="1" dirty="0">
                <a:solidFill>
                  <a:srgbClr val="002364"/>
                </a:solidFill>
                <a:latin typeface="Libre Franklin Thin"/>
                <a:ea typeface="Libre Franklin Thin"/>
                <a:cs typeface="Libre Franklin Thin"/>
                <a:sym typeface="Libre Franklin Thin"/>
              </a:rPr>
              <a:t>identificazione del conto finanziario a cui viene pagata o accreditata la considerazione</a:t>
            </a:r>
            <a:r>
              <a:rPr lang="it-IT" sz="1700" dirty="0">
                <a:solidFill>
                  <a:srgbClr val="002364"/>
                </a:solidFill>
                <a:latin typeface="Libre Franklin Thin"/>
                <a:ea typeface="Libre Franklin Thin"/>
                <a:cs typeface="Libre Franklin Thin"/>
                <a:sym typeface="Libre Franklin Thin"/>
              </a:rPr>
              <a:t>";</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Ciascuno Stato membro in cui il venditore è stato segnalato come residente secondo l'allegato della proposta;</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L'ammontare totale pagato o accreditato durante ciascun trimestre del periodo di comunicazione.</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Eventuali diritti, tariffe o imposte trattenuti o addebitati dall'operatore di piattaforma per ciascun trimestre del periodo di comunicazione.</a:t>
            </a:r>
          </a:p>
          <a:p>
            <a:pPr marL="285750" lvl="0" indent="-285750">
              <a:lnSpc>
                <a:spcPts val="2160"/>
              </a:lnSpc>
              <a:buSzPts val="2099"/>
              <a:buFont typeface="Arial" panose="020B0604020202020204" pitchFamily="34" charset="0"/>
              <a:buChar char="•"/>
            </a:pPr>
            <a:r>
              <a:rPr lang="it-IT" sz="1700" dirty="0">
                <a:solidFill>
                  <a:srgbClr val="002364"/>
                </a:solidFill>
                <a:latin typeface="Libre Franklin Thin"/>
                <a:ea typeface="Libre Franklin Thin"/>
                <a:cs typeface="Libre Franklin Thin"/>
                <a:sym typeface="Libre Franklin Thin"/>
              </a:rPr>
              <a:t>Nel caso dei contratti di locazione immobiliare, l'indirizzo di ciascun immobile e il numero di registrazione catastale, se disponibile, così come, similmente, se disponibile, il numero di giorni per cui ciascun immobile è stato affittato durante il periodo di comunicazione.</a:t>
            </a:r>
          </a:p>
          <a:p>
            <a:pPr lvl="0">
              <a:lnSpc>
                <a:spcPts val="2160"/>
              </a:lnSpc>
              <a:spcAft>
                <a:spcPts val="600"/>
              </a:spcAft>
              <a:buSzPts val="2099"/>
            </a:pPr>
            <a:r>
              <a:rPr lang="it-IT" sz="1700" dirty="0">
                <a:solidFill>
                  <a:srgbClr val="002364"/>
                </a:solidFill>
                <a:latin typeface="Libre Franklin Thin"/>
                <a:ea typeface="Libre Franklin Thin"/>
                <a:cs typeface="Libre Franklin Thin"/>
                <a:sym typeface="Libre Franklin Thin"/>
              </a:rPr>
              <a:t>In breve, l'operatore della piattaforma digitale in cui si svolgono queste transazioni commerciali, a condizione che risieda in uno Stato membro, sia stabilito ai sensi della legislazione di uno Stato membro dell'UE o abbia una stabile organizzazione in uno Stato membro, deve notificare all'autorità fiscale dello Stato membro in cui l'utente è residente le informazioni richieste relative a tali attività.</a:t>
            </a:r>
          </a:p>
          <a:p>
            <a:pPr lvl="0">
              <a:lnSpc>
                <a:spcPts val="2160"/>
              </a:lnSpc>
              <a:spcAft>
                <a:spcPts val="600"/>
              </a:spcAft>
              <a:buSzPts val="2099"/>
            </a:pPr>
            <a:r>
              <a:rPr lang="it-IT" sz="1700" dirty="0">
                <a:solidFill>
                  <a:srgbClr val="002364"/>
                </a:solidFill>
                <a:latin typeface="Libre Franklin Thin"/>
                <a:ea typeface="Libre Franklin Thin"/>
                <a:cs typeface="Libre Franklin Thin"/>
                <a:sym typeface="Libre Franklin Thin"/>
              </a:rPr>
              <a:t>Inoltre, deve verificare se "le informazioni raccolte ... sono affidabili, utilizzando le informazioni e i documenti disponibili nell'archivio elettronico consultabile dall'Operatore di Piattaforma Segnalante» (</a:t>
            </a:r>
            <a:r>
              <a:rPr lang="it-IT" sz="1700" i="1" dirty="0">
                <a:solidFill>
                  <a:srgbClr val="002364"/>
                </a:solidFill>
                <a:latin typeface="Libre Franklin Thin"/>
                <a:ea typeface="Libre Franklin Thin"/>
                <a:cs typeface="Libre Franklin Thin"/>
                <a:sym typeface="Libre Franklin Thin"/>
              </a:rPr>
              <a:t>adeguata verifica</a:t>
            </a:r>
            <a:r>
              <a:rPr lang="it-IT" sz="1700" dirty="0">
                <a:solidFill>
                  <a:srgbClr val="002364"/>
                </a:solidFill>
                <a:latin typeface="Libre Franklin Thin"/>
                <a:ea typeface="Libre Franklin Thin"/>
                <a:cs typeface="Libre Franklin Thin"/>
                <a:sym typeface="Libre Franklin Thin"/>
              </a:rPr>
              <a:t>).</a:t>
            </a:r>
          </a:p>
        </p:txBody>
      </p:sp>
    </p:spTree>
    <p:extLst>
      <p:ext uri="{BB962C8B-B14F-4D97-AF65-F5344CB8AC3E}">
        <p14:creationId xmlns:p14="http://schemas.microsoft.com/office/powerpoint/2010/main" val="734293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23</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47416"/>
            <a:ext cx="12039873" cy="94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5. DAC 7 e la Comunicazione Automatica Obbligatoria tramite </a:t>
            </a:r>
            <a:r>
              <a:rPr lang="it-IT" sz="2667" b="1" dirty="0" err="1">
                <a:solidFill>
                  <a:srgbClr val="0070C0"/>
                </a:solidFill>
                <a:latin typeface="Arial" panose="020B0604020202020204" pitchFamily="34" charset="0"/>
                <a:cs typeface="Arial" panose="020B0604020202020204" pitchFamily="34" charset="0"/>
              </a:rPr>
              <a:t>EoI</a:t>
            </a:r>
            <a:r>
              <a:rPr lang="it-IT" sz="2667" b="1" dirty="0">
                <a:solidFill>
                  <a:srgbClr val="0070C0"/>
                </a:solidFill>
                <a:latin typeface="Arial" panose="020B0604020202020204" pitchFamily="34" charset="0"/>
                <a:cs typeface="Arial" panose="020B0604020202020204" pitchFamily="34" charset="0"/>
              </a:rPr>
              <a:t> riportata dagli Operatori di Piattaforme di e-commerce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87409"/>
            <a:ext cx="11815096" cy="4616648"/>
          </a:xfrm>
          <a:prstGeom prst="rect">
            <a:avLst/>
          </a:prstGeom>
          <a:noFill/>
          <a:ln>
            <a:noFill/>
          </a:ln>
        </p:spPr>
        <p:txBody>
          <a:bodyPr spcFirstLastPara="1" wrap="square" lIns="0" tIns="0" rIns="0" bIns="0" anchor="t" anchorCtr="0">
            <a:spAutoFit/>
          </a:bodyPr>
          <a:lstStyle/>
          <a:p>
            <a:pPr lvl="0">
              <a:lnSpc>
                <a:spcPts val="2160"/>
              </a:lnSpc>
              <a:spcAft>
                <a:spcPts val="600"/>
              </a:spcAft>
              <a:buSzPts val="2099"/>
            </a:pPr>
            <a:r>
              <a:rPr lang="it-IT" sz="1700" dirty="0">
                <a:solidFill>
                  <a:srgbClr val="002364"/>
                </a:solidFill>
                <a:latin typeface="Libre Franklin Thin"/>
                <a:ea typeface="Libre Franklin Thin"/>
                <a:cs typeface="Libre Franklin Thin"/>
                <a:sym typeface="Libre Franklin Thin"/>
              </a:rPr>
              <a:t>Un altro aspetto degno di nota è che il DAC 7 ritiene opportuno stabilire misure per ridurre gli oneri amministrativi per gli operatori di piattaforme straniere (non dell'UE). Ciò è ottenuto garantendo, attraverso accordi specifici tra i rispettivi paesi di residenza e gli Stati membri, che lo scambio di informazioni relative alle attività coperte dal DAC 7 sia equivalente alle informazioni richieste dal DAC 7.</a:t>
            </a:r>
          </a:p>
          <a:p>
            <a:pPr lvl="0">
              <a:lnSpc>
                <a:spcPts val="2160"/>
              </a:lnSpc>
              <a:spcAft>
                <a:spcPts val="600"/>
              </a:spcAft>
              <a:buSzPts val="2099"/>
            </a:pPr>
            <a:r>
              <a:rPr lang="it-IT" sz="1700" dirty="0">
                <a:solidFill>
                  <a:srgbClr val="002364"/>
                </a:solidFill>
                <a:latin typeface="Libre Franklin Thin"/>
                <a:ea typeface="Libre Franklin Thin"/>
                <a:cs typeface="Libre Franklin Thin"/>
                <a:sym typeface="Libre Franklin Thin"/>
              </a:rPr>
              <a:t>Infine, per garantire la corretta applicazione delle norme sulle piattaforme digitali in merito alle sanzioni, il DAC 7 stabilisce che gli Stati membri devono stabilire le regole applicabili, specificando che dovrebbero essere "efficaci, proporzionate e dissuasive".</a:t>
            </a:r>
          </a:p>
          <a:p>
            <a:pPr lvl="0">
              <a:lnSpc>
                <a:spcPts val="2160"/>
              </a:lnSpc>
              <a:spcAft>
                <a:spcPts val="600"/>
              </a:spcAft>
              <a:buSzPts val="2099"/>
            </a:pPr>
            <a:r>
              <a:rPr lang="it-IT" sz="1700" dirty="0">
                <a:solidFill>
                  <a:srgbClr val="002364"/>
                </a:solidFill>
                <a:latin typeface="Libre Franklin Thin"/>
                <a:ea typeface="Libre Franklin Thin"/>
                <a:cs typeface="Libre Franklin Thin"/>
                <a:sym typeface="Libre Franklin Thin"/>
              </a:rPr>
              <a:t>È importante notare anche la stretta connessione tra i criteri relativi all'importo del reddito da segnalare dagli operatori di piattaforma (ossia l'intero corrispettivo pagato dal cliente rispetto solo alla commissione o alla tariffa) e l'obiettivo di prevenire l'elusione fiscale, che è centrale nel DAC7. In generale, gli operatori di piattaforma che agiscono come agenti rivelati o intermediari (dal punto di vista tecnico) tendono a segnalare la commissione o la tariffa addebitata alle parti come loro reddito tassabile, poiché il loro ruolo principale è quello di facilitare le transazioni tra le parti. Pertanto, gli obblighi di comunicazione del DAC7 si applicano di solito a tali operatori di piattaforma.</a:t>
            </a:r>
          </a:p>
          <a:p>
            <a:pPr lvl="0">
              <a:lnSpc>
                <a:spcPts val="2160"/>
              </a:lnSpc>
              <a:spcAft>
                <a:spcPts val="600"/>
              </a:spcAft>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spcAft>
                <a:spcPts val="600"/>
              </a:spcAft>
              <a:buSzPts val="2099"/>
            </a:pPr>
            <a:endParaRPr lang="it-IT" sz="17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4210468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24</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47416"/>
            <a:ext cx="12039873" cy="94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5. DAC 7 e la Comunicazione Automatica Obbligatoria tramite </a:t>
            </a:r>
            <a:r>
              <a:rPr lang="it-IT" sz="2667" b="1" dirty="0" err="1">
                <a:solidFill>
                  <a:srgbClr val="0070C0"/>
                </a:solidFill>
                <a:latin typeface="Arial" panose="020B0604020202020204" pitchFamily="34" charset="0"/>
                <a:cs typeface="Arial" panose="020B0604020202020204" pitchFamily="34" charset="0"/>
              </a:rPr>
              <a:t>EoI</a:t>
            </a:r>
            <a:r>
              <a:rPr lang="it-IT" sz="2667" b="1" dirty="0">
                <a:solidFill>
                  <a:srgbClr val="0070C0"/>
                </a:solidFill>
                <a:latin typeface="Arial" panose="020B0604020202020204" pitchFamily="34" charset="0"/>
                <a:cs typeface="Arial" panose="020B0604020202020204" pitchFamily="34" charset="0"/>
              </a:rPr>
              <a:t> riportata dagli Operatori di Piattaforme di e-commerce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887409"/>
            <a:ext cx="11815096" cy="4334520"/>
          </a:xfrm>
          <a:prstGeom prst="rect">
            <a:avLst/>
          </a:prstGeom>
          <a:noFill/>
          <a:ln>
            <a:noFill/>
          </a:ln>
        </p:spPr>
        <p:txBody>
          <a:bodyPr spcFirstLastPara="1" wrap="square" lIns="0" tIns="0" rIns="0" bIns="0" anchor="t" anchorCtr="0">
            <a:spAutoFit/>
          </a:bodyPr>
          <a:lstStyle/>
          <a:p>
            <a:pPr lvl="0">
              <a:lnSpc>
                <a:spcPts val="2160"/>
              </a:lnSpc>
              <a:spcAft>
                <a:spcPts val="600"/>
              </a:spcAft>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spcAft>
                <a:spcPts val="600"/>
              </a:spcAft>
              <a:buSzPts val="2099"/>
            </a:pPr>
            <a:r>
              <a:rPr lang="it-IT" sz="1700" dirty="0">
                <a:solidFill>
                  <a:srgbClr val="002364"/>
                </a:solidFill>
                <a:latin typeface="Libre Franklin Thin"/>
                <a:ea typeface="Libre Franklin Thin"/>
                <a:cs typeface="Libre Franklin Thin"/>
                <a:sym typeface="Libre Franklin Thin"/>
              </a:rPr>
              <a:t>Un modo per ottenere chiarezza su questo argomento è fare riferimento ai Principi contabili Internazionali (IFRS), in particolare all'IFRS 15, che tratta la rendicontazione dei ricavi.  In particolare, secondo il paragrafo B35, un'entità è considerata un principale quando controlla i beni o servizi promessi prima di trasferirli al cliente, indipendentemente dal momento in cui acquisisce il titolo giuridico. In tali casi, l'entità deve rendicontare l'intero corrispettivo ricevuto in cambio dei beni o servizi. Al contrario, se il ruolo dell'entità è limitato a organizzare la fornitura di beni o servizi da parte di un'altra parte (ossia agire come agente), il paragrafo B36 stabilisce che l'entità dovrebbe riconoscere il reddito solo sotto forma di eventuali commissioni o tariffe che si aspetta di ricevere per l'organizzazione della transazione. Ciò significa che il reddito segnalato in tali casi è limitato alla commissione o alla tariffa addebitata per il servizio dell'agente.</a:t>
            </a:r>
          </a:p>
          <a:p>
            <a:pPr lvl="0">
              <a:lnSpc>
                <a:spcPts val="2160"/>
              </a:lnSpc>
              <a:spcAft>
                <a:spcPts val="600"/>
              </a:spcAft>
              <a:buSzPts val="2099"/>
            </a:pPr>
            <a:endParaRPr lang="it-IT" sz="1700" dirty="0">
              <a:solidFill>
                <a:srgbClr val="002364"/>
              </a:solidFill>
              <a:latin typeface="Libre Franklin Thin"/>
              <a:ea typeface="Libre Franklin Thin"/>
              <a:cs typeface="Libre Franklin Thin"/>
              <a:sym typeface="Libre Franklin Thin"/>
            </a:endParaRPr>
          </a:p>
          <a:p>
            <a:pPr lvl="0">
              <a:lnSpc>
                <a:spcPts val="2160"/>
              </a:lnSpc>
              <a:spcAft>
                <a:spcPts val="600"/>
              </a:spcAft>
              <a:buSzPts val="2099"/>
            </a:pPr>
            <a:r>
              <a:rPr lang="it-IT" sz="1700" dirty="0">
                <a:solidFill>
                  <a:srgbClr val="002364"/>
                </a:solidFill>
                <a:latin typeface="Libre Franklin Thin"/>
                <a:ea typeface="Libre Franklin Thin"/>
                <a:cs typeface="Libre Franklin Thin"/>
                <a:sym typeface="Libre Franklin Thin"/>
              </a:rPr>
              <a:t>Il paragrafo B37 elenca ulteriori indicatori che un'entità agisce come agente, tra cui la responsabilità primaria dell'altra parte per l'adempimento del contratto, l'assenza di rischio di inventario, la mancanza di discrezione sui prezzi e il ricevimento della considerazione sotto forma di commissione.</a:t>
            </a:r>
          </a:p>
          <a:p>
            <a:pPr lvl="0">
              <a:lnSpc>
                <a:spcPts val="2160"/>
              </a:lnSpc>
              <a:spcAft>
                <a:spcPts val="600"/>
              </a:spcAft>
              <a:buSzPts val="2099"/>
            </a:pPr>
            <a:endParaRPr lang="it-IT" sz="17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33714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3</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1865254"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i="1" dirty="0">
                <a:solidFill>
                  <a:srgbClr val="0070C0"/>
                </a:solidFill>
                <a:latin typeface="Arial" panose="020B0604020202020204" pitchFamily="34" charset="0"/>
                <a:cs typeface="Arial" panose="020B0604020202020204" pitchFamily="34" charset="0"/>
              </a:rPr>
              <a:t>Premessa</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908310"/>
            <a:ext cx="11480799" cy="5816977"/>
          </a:xfrm>
          <a:prstGeom prst="rect">
            <a:avLst/>
          </a:prstGeom>
          <a:noFill/>
          <a:ln>
            <a:noFill/>
          </a:ln>
        </p:spPr>
        <p:txBody>
          <a:bodyPr spcFirstLastPara="1" wrap="square" lIns="0" tIns="0" rIns="0" bIns="0" anchor="t" anchorCtr="0">
            <a:spAutoFit/>
          </a:bodyPr>
          <a:lstStyle/>
          <a:p>
            <a:pPr lvl="0">
              <a:buSzPts val="2099"/>
            </a:pPr>
            <a:r>
              <a:rPr lang="it-IT" sz="1800" dirty="0">
                <a:solidFill>
                  <a:srgbClr val="002060"/>
                </a:solidFill>
                <a:latin typeface="Avenir Next" panose="020B0503020202020204" pitchFamily="34" charset="0"/>
                <a:ea typeface="Libre Franklin Thin"/>
                <a:cs typeface="Damascus Medium" pitchFamily="2" charset="-78"/>
                <a:sym typeface="Libre Franklin Thin"/>
              </a:rPr>
              <a:t>Nell'era della globalizzazione, fattori come la mobilità dei contribuenti, le transazioni transfrontaliere e strumenti finanziari complessi si sono evoluti significativamente. In questo contesto, affidarsi esclusivamente al principio di territorialità nazionale per valutare la capacità contributiva di un contribuente ha determinato le inefficienze della doppia imposizione, in cui più autorità fiscali rivendicano il diritto di tassare lo stesso reddito imponibile. Ciò ha creato distorsioni nelle scelte economiche, ostacolando la crescita e la competitività del mercato. Per affrontare queste inefficienze, la cooperazione internazionale è diventata uno strumento cruciale per conciliare i limiti del principio di territorialità.</a:t>
            </a:r>
          </a:p>
          <a:p>
            <a:pPr lvl="0">
              <a:buSzPts val="2099"/>
            </a:pPr>
            <a:endParaRPr lang="it-IT" sz="1800" dirty="0">
              <a:solidFill>
                <a:srgbClr val="002060"/>
              </a:solidFill>
              <a:latin typeface="Avenir Next" panose="020B0503020202020204" pitchFamily="34" charset="0"/>
              <a:ea typeface="Libre Franklin Thin"/>
              <a:cs typeface="Damascus Medium" pitchFamily="2" charset="-78"/>
              <a:sym typeface="Libre Franklin Thin"/>
            </a:endParaRPr>
          </a:p>
          <a:p>
            <a:pPr lvl="0">
              <a:buSzPts val="2099"/>
            </a:pPr>
            <a:r>
              <a:rPr lang="it-IT" sz="1800" dirty="0">
                <a:solidFill>
                  <a:srgbClr val="002060"/>
                </a:solidFill>
                <a:latin typeface="Avenir Next" panose="020B0503020202020204" pitchFamily="34" charset="0"/>
                <a:ea typeface="Libre Franklin Thin"/>
                <a:cs typeface="Damascus Medium" pitchFamily="2" charset="-78"/>
                <a:sym typeface="Libre Franklin Thin"/>
              </a:rPr>
              <a:t>Successivamente, la crescita esponenziale delle strategie di pianificazione fiscale ha anche facilitato il </a:t>
            </a:r>
            <a:r>
              <a:rPr lang="it-IT" dirty="0">
                <a:solidFill>
                  <a:srgbClr val="002060"/>
                </a:solidFill>
                <a:latin typeface="Avenir Next" panose="020B0503020202020204" pitchFamily="34" charset="0"/>
                <a:ea typeface="Libre Franklin Thin"/>
                <a:cs typeface="Damascus Medium" pitchFamily="2" charset="-78"/>
                <a:sym typeface="Libre Franklin Thin"/>
              </a:rPr>
              <a:t>«</a:t>
            </a:r>
            <a:r>
              <a:rPr lang="it-IT" sz="1800" i="1" dirty="0">
                <a:solidFill>
                  <a:srgbClr val="002060"/>
                </a:solidFill>
                <a:latin typeface="Avenir Next" panose="020B0503020202020204" pitchFamily="34" charset="0"/>
                <a:ea typeface="Libre Franklin Thin"/>
                <a:cs typeface="Damascus Medium" pitchFamily="2" charset="-78"/>
                <a:sym typeface="Libre Franklin Thin"/>
              </a:rPr>
              <a:t>profit </a:t>
            </a:r>
            <a:r>
              <a:rPr lang="it-IT" sz="1800" i="1" dirty="0" err="1">
                <a:solidFill>
                  <a:srgbClr val="002060"/>
                </a:solidFill>
                <a:latin typeface="Avenir Next" panose="020B0503020202020204" pitchFamily="34" charset="0"/>
                <a:ea typeface="Libre Franklin Thin"/>
                <a:cs typeface="Damascus Medium" pitchFamily="2" charset="-78"/>
                <a:sym typeface="Libre Franklin Thin"/>
              </a:rPr>
              <a:t>shifting</a:t>
            </a:r>
            <a:r>
              <a:rPr lang="it-IT" sz="1800" dirty="0">
                <a:solidFill>
                  <a:srgbClr val="002060"/>
                </a:solidFill>
                <a:latin typeface="Avenir Next" panose="020B0503020202020204" pitchFamily="34" charset="0"/>
                <a:ea typeface="Libre Franklin Thin"/>
                <a:cs typeface="Damascus Medium" pitchFamily="2" charset="-78"/>
                <a:sym typeface="Libre Franklin Thin"/>
              </a:rPr>
              <a:t>». In questo contesto, la cooperazione fiscale internazionale è diventato lo strumento per combattere l'evasione fiscale, l'elusione e l'erosione fiscale. Lo scambio di informazioni ha acquisito importanza come mezzo vitale per raggiungere questi obiettivi.</a:t>
            </a:r>
          </a:p>
          <a:p>
            <a:pPr lvl="0">
              <a:buSzPts val="2099"/>
            </a:pPr>
            <a:endParaRPr lang="it-IT" sz="1800" dirty="0">
              <a:solidFill>
                <a:srgbClr val="002060"/>
              </a:solidFill>
              <a:latin typeface="Avenir Next" panose="020B0503020202020204" pitchFamily="34" charset="0"/>
              <a:ea typeface="Libre Franklin Thin"/>
              <a:cs typeface="Damascus Medium" pitchFamily="2" charset="-78"/>
              <a:sym typeface="Libre Franklin Thin"/>
            </a:endParaRPr>
          </a:p>
          <a:p>
            <a:pPr lvl="0">
              <a:buSzPts val="2099"/>
            </a:pPr>
            <a:r>
              <a:rPr lang="it-IT" sz="1800" dirty="0">
                <a:solidFill>
                  <a:srgbClr val="002060"/>
                </a:solidFill>
                <a:latin typeface="Avenir Next" panose="020B0503020202020204" pitchFamily="34" charset="0"/>
                <a:ea typeface="Libre Franklin Thin"/>
                <a:cs typeface="Damascus Medium" pitchFamily="2" charset="-78"/>
                <a:sym typeface="Libre Franklin Thin"/>
              </a:rPr>
              <a:t>All'interno del mercato unico dell'Unione Europea, la doppia imposizione introduce una duplice distorsione: da un lato, ostacola gli operatori economici individuali nell'esercizio libero delle loro attività, un aspetto fondamentale del mercato unico; dall'altro, introduce un elemento distonico nelle scelte sulla localizzazione degli investimenti, violando le libertà fondamentali di circolazione di beni, persone, servizi e movimento di capitali, nonché il principio della buona cooperazione. Di fatto, eliminare la doppia imposizione è un obiettivo intrinseco del quadro giuridico dell'UE, garantendo che la capacità effettiva dei contribuenti di contribuire sia protetta e che la tassazione rimanga progressiva all'interno dei sistemi giuridici nazionali.</a:t>
            </a:r>
          </a:p>
          <a:p>
            <a:pPr lvl="0">
              <a:buSzPts val="2099"/>
            </a:pPr>
            <a:endParaRPr lang="it-IT" sz="1800" dirty="0">
              <a:solidFill>
                <a:srgbClr val="002060"/>
              </a:solidFill>
              <a:latin typeface="Avenir Next" panose="020B0503020202020204" pitchFamily="34" charset="0"/>
              <a:ea typeface="Libre Franklin Thin"/>
              <a:cs typeface="Damascus Medium" pitchFamily="2" charset="-78"/>
              <a:sym typeface="Libre Franklin Thin"/>
            </a:endParaRPr>
          </a:p>
        </p:txBody>
      </p:sp>
    </p:spTree>
    <p:extLst>
      <p:ext uri="{BB962C8B-B14F-4D97-AF65-F5344CB8AC3E}">
        <p14:creationId xmlns:p14="http://schemas.microsoft.com/office/powerpoint/2010/main" val="1952026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4</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1865254"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i="1" dirty="0">
                <a:solidFill>
                  <a:srgbClr val="0070C0"/>
                </a:solidFill>
                <a:latin typeface="Arial" panose="020B0604020202020204" pitchFamily="34" charset="0"/>
                <a:cs typeface="Arial" panose="020B0604020202020204" pitchFamily="34" charset="0"/>
              </a:rPr>
              <a:t>Premessa</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908310"/>
            <a:ext cx="11480799" cy="6370975"/>
          </a:xfrm>
          <a:prstGeom prst="rect">
            <a:avLst/>
          </a:prstGeom>
          <a:noFill/>
          <a:ln>
            <a:noFill/>
          </a:ln>
        </p:spPr>
        <p:txBody>
          <a:bodyPr spcFirstLastPara="1" wrap="square" lIns="0" tIns="0" rIns="0" bIns="0" anchor="t" anchorCtr="0">
            <a:spAutoFit/>
          </a:bodyPr>
          <a:lstStyle/>
          <a:p>
            <a:pPr lvl="0">
              <a:buSzPts val="2099"/>
            </a:pPr>
            <a:r>
              <a:rPr lang="it-IT" sz="1800" dirty="0">
                <a:solidFill>
                  <a:srgbClr val="002060"/>
                </a:solidFill>
                <a:latin typeface="Avenir Next" panose="020B0503020202020204" pitchFamily="34" charset="0"/>
                <a:ea typeface="Libre Franklin Thin"/>
                <a:cs typeface="Damascus Medium" pitchFamily="2" charset="-78"/>
                <a:sym typeface="Libre Franklin Thin"/>
              </a:rPr>
              <a:t>L'UE possiede principalmente una competenza "</a:t>
            </a:r>
            <a:r>
              <a:rPr lang="it-IT" sz="1800" i="1" dirty="0">
                <a:solidFill>
                  <a:srgbClr val="002060"/>
                </a:solidFill>
                <a:latin typeface="Avenir Next" panose="020B0503020202020204" pitchFamily="34" charset="0"/>
                <a:ea typeface="Libre Franklin Thin"/>
                <a:cs typeface="Damascus Medium" pitchFamily="2" charset="-78"/>
                <a:sym typeface="Libre Franklin Thin"/>
              </a:rPr>
              <a:t>negativa</a:t>
            </a:r>
            <a:r>
              <a:rPr lang="it-IT" sz="1800" dirty="0">
                <a:solidFill>
                  <a:srgbClr val="002060"/>
                </a:solidFill>
                <a:latin typeface="Avenir Next" panose="020B0503020202020204" pitchFamily="34" charset="0"/>
                <a:ea typeface="Libre Franklin Thin"/>
                <a:cs typeface="Damascus Medium" pitchFamily="2" charset="-78"/>
                <a:sym typeface="Libre Franklin Thin"/>
              </a:rPr>
              <a:t>" in materia fiscale, mirata a prevenire misure che ostacolino le quattro libertà fondamentali di circolazione dell'UE. La Corte di Giustizia ha affrontato le carenze giuridiche e soft </a:t>
            </a:r>
            <a:r>
              <a:rPr lang="it-IT" sz="1800" dirty="0" err="1">
                <a:solidFill>
                  <a:srgbClr val="002060"/>
                </a:solidFill>
                <a:latin typeface="Avenir Next" panose="020B0503020202020204" pitchFamily="34" charset="0"/>
                <a:ea typeface="Libre Franklin Thin"/>
                <a:cs typeface="Damascus Medium" pitchFamily="2" charset="-78"/>
                <a:sym typeface="Libre Franklin Thin"/>
              </a:rPr>
              <a:t>law</a:t>
            </a:r>
            <a:r>
              <a:rPr lang="it-IT" sz="1800" dirty="0">
                <a:solidFill>
                  <a:srgbClr val="002060"/>
                </a:solidFill>
                <a:latin typeface="Avenir Next" panose="020B0503020202020204" pitchFamily="34" charset="0"/>
                <a:ea typeface="Libre Franklin Thin"/>
                <a:cs typeface="Damascus Medium" pitchFamily="2" charset="-78"/>
                <a:sym typeface="Libre Franklin Thin"/>
              </a:rPr>
              <a:t> attraverso sforzi di armonizzazione. Nel 1977, la Direttiva n. 77/799/CEE ha introdotto la Cooperazione Amministrativa Direttiva (DAC), consentendo lo scambio di informazioni tra le autorità fiscali degli Stati membri per determinare correttamente le imposte sul reddito e sul patrimonio.</a:t>
            </a:r>
          </a:p>
          <a:p>
            <a:pPr lvl="0">
              <a:buSzPts val="2099"/>
            </a:pPr>
            <a:endParaRPr lang="it-IT" sz="1800" dirty="0">
              <a:solidFill>
                <a:srgbClr val="002060"/>
              </a:solidFill>
              <a:latin typeface="Avenir Next" panose="020B0503020202020204" pitchFamily="34" charset="0"/>
              <a:ea typeface="Libre Franklin Thin"/>
              <a:cs typeface="Damascus Medium" pitchFamily="2" charset="-78"/>
              <a:sym typeface="Libre Franklin Thin"/>
            </a:endParaRPr>
          </a:p>
          <a:p>
            <a:pPr lvl="0">
              <a:buSzPts val="2099"/>
            </a:pPr>
            <a:r>
              <a:rPr lang="it-IT" sz="1800" dirty="0">
                <a:solidFill>
                  <a:srgbClr val="002060"/>
                </a:solidFill>
                <a:latin typeface="Avenir Next" panose="020B0503020202020204" pitchFamily="34" charset="0"/>
                <a:ea typeface="Libre Franklin Thin"/>
                <a:cs typeface="Damascus Medium" pitchFamily="2" charset="-78"/>
                <a:sym typeface="Libre Franklin Thin"/>
              </a:rPr>
              <a:t>Nel tempo, il campo di azione della direttiva si è ampliato per adattarsi alla complessità del mercato e alle nuove tecnologie. In questo quadro, il legislatore comunitario, con l’intento di perseguire l’obiettivo della trasparenza ha modifica l’originaria Direttiva 2011/16/UE tramite:</a:t>
            </a:r>
          </a:p>
          <a:p>
            <a:pPr marL="285750" lvl="0" indent="-285750">
              <a:buSzPts val="2099"/>
              <a:buFont typeface="Arial" panose="020B0604020202020204" pitchFamily="34" charset="0"/>
              <a:buChar char="•"/>
            </a:pPr>
            <a:r>
              <a:rPr lang="it-IT" dirty="0">
                <a:solidFill>
                  <a:srgbClr val="002060"/>
                </a:solidFill>
                <a:latin typeface="Avenir Next" panose="020B0503020202020204" pitchFamily="34" charset="0"/>
                <a:ea typeface="Libre Franklin Thin"/>
                <a:cs typeface="Damascus Medium" pitchFamily="2" charset="-78"/>
                <a:sym typeface="Libre Franklin Thin"/>
              </a:rPr>
              <a:t>La Direttiva DAC 6, sulla base </a:t>
            </a:r>
            <a:r>
              <a:rPr lang="it-IT" sz="1800" dirty="0">
                <a:solidFill>
                  <a:srgbClr val="002060"/>
                </a:solidFill>
                <a:latin typeface="Avenir Next" panose="020B0503020202020204" pitchFamily="34" charset="0"/>
                <a:ea typeface="Libre Franklin Thin"/>
                <a:cs typeface="Damascus Medium" pitchFamily="2" charset="-78"/>
                <a:sym typeface="Libre Franklin Thin"/>
              </a:rPr>
              <a:t>delle c.d. </a:t>
            </a:r>
            <a:r>
              <a:rPr lang="it-IT" sz="1800" dirty="0" err="1">
                <a:solidFill>
                  <a:srgbClr val="002060"/>
                </a:solidFill>
                <a:latin typeface="Avenir Next" panose="020B0503020202020204" pitchFamily="34" charset="0"/>
                <a:ea typeface="Libre Franklin Thin"/>
                <a:cs typeface="Damascus Medium" pitchFamily="2" charset="-78"/>
                <a:sym typeface="Libre Franklin Thin"/>
              </a:rPr>
              <a:t>Mandatory</a:t>
            </a:r>
            <a:r>
              <a:rPr lang="it-IT" sz="1800" dirty="0">
                <a:solidFill>
                  <a:srgbClr val="002060"/>
                </a:solidFill>
                <a:latin typeface="Avenir Next" panose="020B0503020202020204" pitchFamily="34" charset="0"/>
                <a:ea typeface="Libre Franklin Thin"/>
                <a:cs typeface="Damascus Medium" pitchFamily="2" charset="-78"/>
                <a:sym typeface="Libre Franklin Thin"/>
              </a:rPr>
              <a:t> Disclosure Rules del piano d’azione dell’OCSE sull’erosione della base imponibile e sul trasferimento degli utili (“BEPS”). Tale direttiva mira ad arricchire il quadro delle informazioni a disposizione delle amministrazioni fiscali con elementi di carattere previsionale fondati sulla nuova nozione di “meccanismo transfrontaliero” e sui conseguenti obblighi di comunicazione posti a carico degli intermediari e dei contribuenti che, al riguardo, assumono un ruolo di ausiliari del fisco;</a:t>
            </a:r>
          </a:p>
          <a:p>
            <a:pPr marL="285750" lvl="0" indent="-285750">
              <a:buSzPts val="2099"/>
              <a:buFont typeface="Arial" panose="020B0604020202020204" pitchFamily="34" charset="0"/>
              <a:buChar char="•"/>
            </a:pPr>
            <a:r>
              <a:rPr lang="it-IT" sz="1800" dirty="0">
                <a:solidFill>
                  <a:srgbClr val="002060"/>
                </a:solidFill>
                <a:latin typeface="Avenir Next" panose="020B0503020202020204" pitchFamily="34" charset="0"/>
                <a:ea typeface="Libre Franklin Thin"/>
                <a:cs typeface="Damascus Medium" pitchFamily="2" charset="-78"/>
                <a:sym typeface="Libre Franklin Thin"/>
              </a:rPr>
              <a:t>La  Direttiva DAC 7, con cui sono state introdotte modifiche che codificano il principio della rilevanza prevedibile delle informazioni, delineano un quadro giuridico chiaro per le richieste riguardanti un gruppo indistinto di contribuenti (richieste di gruppo) espandono lo scambio automatico obbligatorio di informazioni su diritti d'autore, ampliano il campo delle informazioni da condividere e regolamentano l'esecuzione di verifiche congiunte. Inoltre, ha introdotto nuovi requisiti di segnalazione per gli operatori di piattaforme al fine di combattere l'evasione fiscale e l'elusione agevolate dalla digitalizzazione dell'economia.</a:t>
            </a:r>
          </a:p>
          <a:p>
            <a:pPr lvl="0">
              <a:buSzPts val="2099"/>
            </a:pPr>
            <a:endParaRPr lang="it-IT" sz="1800" dirty="0">
              <a:solidFill>
                <a:srgbClr val="002060"/>
              </a:solidFill>
              <a:latin typeface="Avenir Next" panose="020B0503020202020204" pitchFamily="34" charset="0"/>
              <a:ea typeface="Libre Franklin Thin"/>
              <a:cs typeface="Damascus Medium" pitchFamily="2" charset="-78"/>
              <a:sym typeface="Libre Franklin Thin"/>
            </a:endParaRPr>
          </a:p>
          <a:p>
            <a:pPr lvl="0">
              <a:buSzPts val="2099"/>
            </a:pPr>
            <a:endParaRPr lang="it-IT" sz="1800" dirty="0">
              <a:solidFill>
                <a:srgbClr val="002060"/>
              </a:solidFill>
              <a:latin typeface="Avenir Next" panose="020B0503020202020204" pitchFamily="34" charset="0"/>
              <a:ea typeface="Libre Franklin Thin"/>
              <a:cs typeface="Damascus Medium" pitchFamily="2" charset="-78"/>
              <a:sym typeface="Libre Franklin Thin"/>
            </a:endParaRPr>
          </a:p>
        </p:txBody>
      </p:sp>
    </p:spTree>
    <p:extLst>
      <p:ext uri="{BB962C8B-B14F-4D97-AF65-F5344CB8AC3E}">
        <p14:creationId xmlns:p14="http://schemas.microsoft.com/office/powerpoint/2010/main" val="769978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5</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10638490"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1. La "</a:t>
            </a:r>
            <a:r>
              <a:rPr lang="it-IT" sz="2667" b="1" i="1" dirty="0">
                <a:solidFill>
                  <a:srgbClr val="0070C0"/>
                </a:solidFill>
                <a:latin typeface="Arial" panose="020B0604020202020204" pitchFamily="34" charset="0"/>
                <a:cs typeface="Arial" panose="020B0604020202020204" pitchFamily="34" charset="0"/>
              </a:rPr>
              <a:t>Prevedibile della Rilevanza</a:t>
            </a:r>
            <a:r>
              <a:rPr lang="it-IT" sz="2667" b="1" dirty="0">
                <a:solidFill>
                  <a:srgbClr val="0070C0"/>
                </a:solidFill>
                <a:latin typeface="Arial" panose="020B0604020202020204" pitchFamily="34" charset="0"/>
                <a:cs typeface="Arial" panose="020B0604020202020204" pitchFamily="34" charset="0"/>
              </a:rPr>
              <a:t>" delle Informazioni Richieste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908310"/>
            <a:ext cx="11480799" cy="4462760"/>
          </a:xfrm>
          <a:prstGeom prst="rect">
            <a:avLst/>
          </a:prstGeom>
          <a:noFill/>
          <a:ln>
            <a:noFill/>
          </a:ln>
        </p:spPr>
        <p:txBody>
          <a:bodyPr spcFirstLastPara="1" wrap="square" lIns="0" tIns="0" rIns="0" bIns="0" anchor="t" anchorCtr="0">
            <a:spAutoFit/>
          </a:bodyPr>
          <a:lstStyle/>
          <a:p>
            <a:pPr>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DAC 7 include una nuova regola all'interno della disciplina dell'EOI dell'UE, secondo cui le informazioni richieste dovrebbero essere di prevedibile rilevanza («</a:t>
            </a:r>
            <a:r>
              <a:rPr lang="it-IT" sz="1800" i="1" dirty="0" err="1">
                <a:solidFill>
                  <a:srgbClr val="002364"/>
                </a:solidFill>
                <a:latin typeface="Libre Franklin Thin"/>
                <a:ea typeface="Libre Franklin Thin"/>
                <a:cs typeface="Libre Franklin Thin"/>
                <a:sym typeface="Libre Franklin Thin"/>
              </a:rPr>
              <a:t>Foreseeable</a:t>
            </a:r>
            <a:r>
              <a:rPr lang="it-IT" sz="1800" i="1" dirty="0">
                <a:solidFill>
                  <a:srgbClr val="002364"/>
                </a:solidFill>
                <a:latin typeface="Libre Franklin Thin"/>
                <a:ea typeface="Libre Franklin Thin"/>
                <a:cs typeface="Libre Franklin Thin"/>
                <a:sym typeface="Libre Franklin Thin"/>
              </a:rPr>
              <a:t> </a:t>
            </a:r>
            <a:r>
              <a:rPr lang="it-IT" sz="1800" i="1" dirty="0" err="1">
                <a:solidFill>
                  <a:srgbClr val="002364"/>
                </a:solidFill>
                <a:latin typeface="Libre Franklin Thin"/>
                <a:ea typeface="Libre Franklin Thin"/>
                <a:cs typeface="Libre Franklin Thin"/>
                <a:sym typeface="Libre Franklin Thin"/>
              </a:rPr>
              <a:t>Relevance</a:t>
            </a:r>
            <a:r>
              <a:rPr lang="it-IT" sz="1800" dirty="0">
                <a:solidFill>
                  <a:srgbClr val="002364"/>
                </a:solidFill>
                <a:latin typeface="Libre Franklin Thin"/>
                <a:ea typeface="Libre Franklin Thin"/>
                <a:cs typeface="Libre Franklin Thin"/>
                <a:sym typeface="Libre Franklin Thin"/>
              </a:rPr>
              <a:t>»). A questo scopo, DAC 7 richiede all'autorità fiscale richiedente di fornire adeguate informazioni di supporto all'autorità fiscale richiesta: "</a:t>
            </a:r>
            <a:r>
              <a:rPr lang="it-IT" sz="1800" i="1" dirty="0">
                <a:solidFill>
                  <a:srgbClr val="002364"/>
                </a:solidFill>
                <a:latin typeface="Libre Franklin Thin"/>
                <a:ea typeface="Libre Franklin Thin"/>
                <a:cs typeface="Libre Franklin Thin"/>
                <a:sym typeface="Libre Franklin Thin"/>
              </a:rPr>
              <a:t>per garantire l'efficacia dello scambio di informazioni e prevenire rifiuti ingiustificati delle richieste, nonché fornire chiarezza e certezza giuridica sia per le amministrazioni fiscali che per i contribuenti</a:t>
            </a:r>
            <a:r>
              <a:rPr lang="it-IT" sz="1800" dirty="0">
                <a:solidFill>
                  <a:srgbClr val="002364"/>
                </a:solidFill>
                <a:latin typeface="Libre Franklin Thin"/>
                <a:ea typeface="Libre Franklin Thin"/>
                <a:cs typeface="Libre Franklin Thin"/>
                <a:sym typeface="Libre Franklin Thin"/>
              </a:rPr>
              <a:t>".</a:t>
            </a:r>
          </a:p>
          <a:p>
            <a:pPr>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Per definire chiaramente lo standard di prevedibile rilevanza, si dovrebbe fare riferimento alla disciplina dell'EOI della Convenzione OCSE sul Modello di Convenzione fiscale concernente il reddito e il patrimonio e al suo Commento. Secondo questa disciplina: "</a:t>
            </a:r>
            <a:r>
              <a:rPr lang="it-IT" sz="1800" i="1" dirty="0">
                <a:solidFill>
                  <a:srgbClr val="002364"/>
                </a:solidFill>
                <a:latin typeface="Libre Franklin Thin"/>
                <a:ea typeface="Libre Franklin Thin"/>
                <a:cs typeface="Libre Franklin Thin"/>
                <a:sym typeface="Libre Franklin Thin"/>
              </a:rPr>
              <a:t>Lo standard di "prevedibile rilevanza" è inteso a consentire lo scambio di informazioni in materia fiscale nella più ampia misura possibile e, al contempo, a chiarire che gli Stati contraenti non hanno la facoltà di intraprendere</a:t>
            </a:r>
            <a:r>
              <a:rPr lang="it-IT" sz="1800" dirty="0">
                <a:solidFill>
                  <a:srgbClr val="002364"/>
                </a:solidFill>
                <a:latin typeface="Libre Franklin Thin"/>
                <a:ea typeface="Libre Franklin Thin"/>
                <a:cs typeface="Libre Franklin Thin"/>
                <a:sym typeface="Libre Franklin Thin"/>
              </a:rPr>
              <a:t> ‘</a:t>
            </a:r>
            <a:r>
              <a:rPr lang="it-IT" i="1" dirty="0">
                <a:solidFill>
                  <a:srgbClr val="002364"/>
                </a:solidFill>
                <a:latin typeface="Libre Franklin Thin"/>
                <a:sym typeface="Libre Franklin Thin"/>
              </a:rPr>
              <a:t>fishing </a:t>
            </a:r>
            <a:r>
              <a:rPr lang="it-IT" i="1" dirty="0" err="1">
                <a:solidFill>
                  <a:srgbClr val="002364"/>
                </a:solidFill>
                <a:latin typeface="Libre Franklin Thin"/>
                <a:sym typeface="Libre Franklin Thin"/>
              </a:rPr>
              <a:t>expeditions</a:t>
            </a:r>
            <a:r>
              <a:rPr lang="it-IT" i="1" dirty="0">
                <a:solidFill>
                  <a:srgbClr val="002364"/>
                </a:solidFill>
                <a:latin typeface="Libre Franklin Thin"/>
                <a:sym typeface="Libre Franklin Thin"/>
              </a:rPr>
              <a:t>’ </a:t>
            </a:r>
            <a:r>
              <a:rPr lang="it-IT" sz="1800" i="1" dirty="0">
                <a:solidFill>
                  <a:srgbClr val="002364"/>
                </a:solidFill>
                <a:latin typeface="Libre Franklin Thin"/>
                <a:ea typeface="Libre Franklin Thin"/>
                <a:cs typeface="Libre Franklin Thin"/>
                <a:sym typeface="Libre Franklin Thin"/>
              </a:rPr>
              <a:t>o di richiedere informazioni che non sono rilevanti per le questioni fiscali di un determinato contribuente</a:t>
            </a:r>
            <a:r>
              <a:rPr lang="it-IT" sz="1800" dirty="0">
                <a:solidFill>
                  <a:srgbClr val="002364"/>
                </a:solidFill>
                <a:latin typeface="Libre Franklin Thin"/>
                <a:ea typeface="Libre Franklin Thin"/>
                <a:cs typeface="Libre Franklin Thin"/>
                <a:sym typeface="Libre Franklin Thin"/>
              </a:rPr>
              <a:t>. Nel contesto dello scambio di informazioni su richiesta, questo standard dispone che al momento in cui viene fatta una richiesta ci sia una ragionevole possibilità che le informazioni richieste saranno rilevanti; se le informazioni, una volta fornite, si rivelano effettivamente rilevanti non è determinante".</a:t>
            </a:r>
          </a:p>
          <a:p>
            <a:pPr lvl="0">
              <a:lnSpc>
                <a:spcPts val="2160"/>
              </a:lnSpc>
              <a:spcAft>
                <a:spcPts val="600"/>
              </a:spcAft>
              <a:buSzPts val="2099"/>
            </a:pPr>
            <a:endParaRPr lang="it-IT" sz="1800" dirty="0">
              <a:solidFill>
                <a:srgbClr val="002364"/>
              </a:solidFill>
              <a:latin typeface="Libre Franklin Thin"/>
              <a:ea typeface="Libre Franklin Thin"/>
              <a:cs typeface="Libre Franklin Thin"/>
              <a:sym typeface="Libre Franklin Thin"/>
            </a:endParaRPr>
          </a:p>
        </p:txBody>
      </p:sp>
    </p:spTree>
    <p:extLst>
      <p:ext uri="{BB962C8B-B14F-4D97-AF65-F5344CB8AC3E}">
        <p14:creationId xmlns:p14="http://schemas.microsoft.com/office/powerpoint/2010/main" val="2794404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6</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10638490"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1. La "</a:t>
            </a:r>
            <a:r>
              <a:rPr lang="it-IT" sz="2667" b="1" i="1" dirty="0">
                <a:solidFill>
                  <a:srgbClr val="0070C0"/>
                </a:solidFill>
                <a:latin typeface="Arial" panose="020B0604020202020204" pitchFamily="34" charset="0"/>
                <a:cs typeface="Arial" panose="020B0604020202020204" pitchFamily="34" charset="0"/>
              </a:rPr>
              <a:t>Prevedibile della Rilevanza</a:t>
            </a:r>
            <a:r>
              <a:rPr lang="it-IT" sz="2667" b="1" dirty="0">
                <a:solidFill>
                  <a:srgbClr val="0070C0"/>
                </a:solidFill>
                <a:latin typeface="Arial" panose="020B0604020202020204" pitchFamily="34" charset="0"/>
                <a:cs typeface="Arial" panose="020B0604020202020204" pitchFamily="34" charset="0"/>
              </a:rPr>
              <a:t>" delle Informazioni Richieste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908310"/>
            <a:ext cx="11480799" cy="5514330"/>
          </a:xfrm>
          <a:prstGeom prst="rect">
            <a:avLst/>
          </a:prstGeom>
          <a:noFill/>
          <a:ln>
            <a:noFill/>
          </a:ln>
        </p:spPr>
        <p:txBody>
          <a:bodyPr spcFirstLastPara="1" wrap="square" lIns="0" tIns="0" rIns="0" bIns="0" anchor="t" anchorCtr="0">
            <a:spAutoFit/>
          </a:bodyPr>
          <a:lstStyle/>
          <a:p>
            <a:pPr>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Il tema della prevedibile rilevanza, è stato oggetto di diverse sentenze giuridiche da parte di varie corti europee. Ad esempio, nel 2015, la Corte federale della Confederazione svizzera ha affrontato due richieste dell'Amministrazione fiscale francese. La prima richiesta riguardava la posizione fiscale in Svizzera dei due coniugi. Il secondo caso riguardava l’intestazione di determinati conti bancari e movimenti correlati. Alla fine della decisione, la Corte federale svizzera (</a:t>
            </a:r>
            <a:r>
              <a:rPr lang="it-IT" sz="1800" i="1" dirty="0">
                <a:solidFill>
                  <a:srgbClr val="002364"/>
                </a:solidFill>
                <a:latin typeface="Libre Franklin Thin"/>
                <a:ea typeface="Libre Franklin Thin"/>
                <a:cs typeface="Libre Franklin Thin"/>
                <a:sym typeface="Libre Franklin Thin"/>
              </a:rPr>
              <a:t>Federal Court, </a:t>
            </a:r>
            <a:r>
              <a:rPr lang="it-IT" sz="1800" i="1" dirty="0" err="1">
                <a:solidFill>
                  <a:srgbClr val="002364"/>
                </a:solidFill>
                <a:latin typeface="Libre Franklin Thin"/>
                <a:ea typeface="Libre Franklin Thin"/>
                <a:cs typeface="Libre Franklin Thin"/>
                <a:sym typeface="Libre Franklin Thin"/>
              </a:rPr>
              <a:t>judgment</a:t>
            </a:r>
            <a:r>
              <a:rPr lang="it-IT" sz="1800" i="1" dirty="0">
                <a:solidFill>
                  <a:srgbClr val="002364"/>
                </a:solidFill>
                <a:latin typeface="Libre Franklin Thin"/>
                <a:ea typeface="Libre Franklin Thin"/>
                <a:cs typeface="Libre Franklin Thin"/>
                <a:sym typeface="Libre Franklin Thin"/>
              </a:rPr>
              <a:t> of </a:t>
            </a:r>
            <a:r>
              <a:rPr lang="it-IT" sz="1800" i="1" dirty="0" err="1">
                <a:solidFill>
                  <a:srgbClr val="002364"/>
                </a:solidFill>
                <a:latin typeface="Libre Franklin Thin"/>
                <a:ea typeface="Libre Franklin Thin"/>
                <a:cs typeface="Libre Franklin Thin"/>
                <a:sym typeface="Libre Franklin Thin"/>
              </a:rPr>
              <a:t>September</a:t>
            </a:r>
            <a:r>
              <a:rPr lang="it-IT" sz="1800" i="1" dirty="0">
                <a:solidFill>
                  <a:srgbClr val="002364"/>
                </a:solidFill>
                <a:latin typeface="Libre Franklin Thin"/>
                <a:ea typeface="Libre Franklin Thin"/>
                <a:cs typeface="Libre Franklin Thin"/>
                <a:sym typeface="Libre Franklin Thin"/>
              </a:rPr>
              <a:t> 24, 2015, case 2C_1174/2014</a:t>
            </a:r>
            <a:r>
              <a:rPr lang="it-IT" sz="1800" dirty="0">
                <a:solidFill>
                  <a:srgbClr val="002364"/>
                </a:solidFill>
                <a:latin typeface="Libre Franklin Thin"/>
                <a:ea typeface="Libre Franklin Thin"/>
                <a:cs typeface="Libre Franklin Thin"/>
                <a:sym typeface="Libre Franklin Thin"/>
              </a:rPr>
              <a:t>) ha confermato la legittimità della richiesta di informazioni. Nel suo argomentare, la Corte federale svizzera ha affermato che il ruolo dello Stato richiesto è piuttosto limitato e si limita a verificare la plausibilità della richiesta. Inoltre, la Corte federale ha chiarito </a:t>
            </a:r>
            <a:r>
              <a:rPr lang="it-IT" sz="1800" u="sng" dirty="0">
                <a:solidFill>
                  <a:srgbClr val="002364"/>
                </a:solidFill>
                <a:latin typeface="Libre Franklin Thin"/>
                <a:ea typeface="Libre Franklin Thin"/>
                <a:cs typeface="Libre Franklin Thin"/>
                <a:sym typeface="Libre Franklin Thin"/>
              </a:rPr>
              <a:t>che richiedere allo Stato richiedente di presentare una richiesta priva di carenze e contraddizio</a:t>
            </a:r>
            <a:r>
              <a:rPr lang="it-IT" sz="1800" dirty="0">
                <a:solidFill>
                  <a:srgbClr val="002364"/>
                </a:solidFill>
                <a:latin typeface="Libre Franklin Thin"/>
                <a:ea typeface="Libre Franklin Thin"/>
                <a:cs typeface="Libre Franklin Thin"/>
                <a:sym typeface="Libre Franklin Thin"/>
              </a:rPr>
              <a:t>ni </a:t>
            </a:r>
            <a:r>
              <a:rPr lang="it-IT" sz="1800" u="sng" dirty="0">
                <a:solidFill>
                  <a:srgbClr val="002364"/>
                </a:solidFill>
                <a:latin typeface="Libre Franklin Thin"/>
                <a:ea typeface="Libre Franklin Thin"/>
                <a:cs typeface="Libre Franklin Thin"/>
                <a:sym typeface="Libre Franklin Thin"/>
              </a:rPr>
              <a:t>distorce il significato e lo scopo dell'assistenza amministrativa perché la richiesta di assistenza implica inerentemente l'esistenza di qualche aspetto poco chiaro della posizione fiscale del contribuente che le informazioni dello Stato richiesto devono chiarire</a:t>
            </a:r>
            <a:r>
              <a:rPr lang="it-IT" sz="1800" dirty="0">
                <a:solidFill>
                  <a:srgbClr val="002364"/>
                </a:solidFill>
                <a:latin typeface="Libre Franklin Thin"/>
                <a:ea typeface="Libre Franklin Thin"/>
                <a:cs typeface="Libre Franklin Thin"/>
                <a:sym typeface="Libre Franklin Thin"/>
              </a:rPr>
              <a:t>.</a:t>
            </a:r>
          </a:p>
          <a:p>
            <a:pPr>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A livello dell'UE, vale la pena ricordare la sentenza del 2017 della Corte di giustizia dell'Unione europea nel caso "</a:t>
            </a:r>
            <a:r>
              <a:rPr lang="it-IT" sz="1800" i="1" dirty="0">
                <a:solidFill>
                  <a:srgbClr val="002364"/>
                </a:solidFill>
                <a:latin typeface="Libre Franklin Thin"/>
                <a:ea typeface="Libre Franklin Thin"/>
                <a:cs typeface="Libre Franklin Thin"/>
                <a:sym typeface="Libre Franklin Thin"/>
              </a:rPr>
              <a:t>Berlioz</a:t>
            </a:r>
            <a:r>
              <a:rPr lang="it-IT" sz="1800" dirty="0">
                <a:solidFill>
                  <a:srgbClr val="002364"/>
                </a:solidFill>
                <a:latin typeface="Libre Franklin Thin"/>
                <a:ea typeface="Libre Franklin Thin"/>
                <a:cs typeface="Libre Franklin Thin"/>
                <a:sym typeface="Libre Franklin Thin"/>
              </a:rPr>
              <a:t>". Il caso è scaturito da una disputa tra una società lussemburghese che aveva ricevuto dividendi dalla sua controllata in base alla legge francese e l'Amministrazione fiscale lussemburghese che ha inflitto una sanzione a tale società per aver rifiutato di rispondere a una richiesta di informazioni nel contesto di un </a:t>
            </a:r>
            <a:r>
              <a:rPr lang="it-IT" sz="1800" dirty="0" err="1">
                <a:solidFill>
                  <a:srgbClr val="002364"/>
                </a:solidFill>
                <a:latin typeface="Libre Franklin Thin"/>
                <a:ea typeface="Libre Franklin Thin"/>
                <a:cs typeface="Libre Franklin Thin"/>
                <a:sym typeface="Libre Franklin Thin"/>
              </a:rPr>
              <a:t>EoI</a:t>
            </a:r>
            <a:r>
              <a:rPr lang="it-IT" sz="1800" dirty="0">
                <a:solidFill>
                  <a:srgbClr val="002364"/>
                </a:solidFill>
                <a:latin typeface="Libre Franklin Thin"/>
                <a:ea typeface="Libre Franklin Thin"/>
                <a:cs typeface="Libre Franklin Thin"/>
                <a:sym typeface="Libre Franklin Thin"/>
              </a:rPr>
              <a:t> con le autorità fiscali francesi. In questa sentenza, la Corte ha osservato che la </a:t>
            </a:r>
            <a:r>
              <a:rPr lang="it-IT" sz="1800" i="1" dirty="0">
                <a:solidFill>
                  <a:srgbClr val="002364"/>
                </a:solidFill>
                <a:latin typeface="Libre Franklin Thin"/>
                <a:ea typeface="Libre Franklin Thin"/>
                <a:cs typeface="Libre Franklin Thin"/>
                <a:sym typeface="Libre Franklin Thin"/>
              </a:rPr>
              <a:t>ratio</a:t>
            </a:r>
            <a:r>
              <a:rPr lang="it-IT" sz="1800" dirty="0">
                <a:solidFill>
                  <a:srgbClr val="002364"/>
                </a:solidFill>
                <a:latin typeface="Libre Franklin Thin"/>
                <a:ea typeface="Libre Franklin Thin"/>
                <a:cs typeface="Libre Franklin Thin"/>
                <a:sym typeface="Libre Franklin Thin"/>
              </a:rPr>
              <a:t> della nozione di "prevedibile rilevanza" è consentire all'autorità richiedente di ottenere tutte le informazioni ritenute appropriate per la sua indagine senza, tuttavia, autorizzarla a superare palesemente i limiti di tale indagine o a imporre un onere eccessivo all'autorità richiesta. </a:t>
            </a:r>
          </a:p>
        </p:txBody>
      </p:sp>
    </p:spTree>
    <p:extLst>
      <p:ext uri="{BB962C8B-B14F-4D97-AF65-F5344CB8AC3E}">
        <p14:creationId xmlns:p14="http://schemas.microsoft.com/office/powerpoint/2010/main" val="1082693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7</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10638490"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1. La "</a:t>
            </a:r>
            <a:r>
              <a:rPr lang="it-IT" sz="2667" b="1" i="1" dirty="0">
                <a:solidFill>
                  <a:srgbClr val="0070C0"/>
                </a:solidFill>
                <a:latin typeface="Arial" panose="020B0604020202020204" pitchFamily="34" charset="0"/>
                <a:cs typeface="Arial" panose="020B0604020202020204" pitchFamily="34" charset="0"/>
              </a:rPr>
              <a:t>Prevedibile della Rilevanza</a:t>
            </a:r>
            <a:r>
              <a:rPr lang="it-IT" sz="2667" b="1" dirty="0">
                <a:solidFill>
                  <a:srgbClr val="0070C0"/>
                </a:solidFill>
                <a:latin typeface="Arial" panose="020B0604020202020204" pitchFamily="34" charset="0"/>
                <a:cs typeface="Arial" panose="020B0604020202020204" pitchFamily="34" charset="0"/>
              </a:rPr>
              <a:t>" delle Informazioni Richieste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908310"/>
            <a:ext cx="11480799" cy="3821559"/>
          </a:xfrm>
          <a:prstGeom prst="rect">
            <a:avLst/>
          </a:prstGeom>
          <a:noFill/>
          <a:ln>
            <a:noFill/>
          </a:ln>
        </p:spPr>
        <p:txBody>
          <a:bodyPr spcFirstLastPara="1" wrap="square" lIns="0" tIns="0" rIns="0" bIns="0" anchor="t" anchorCtr="0">
            <a:spAutoFit/>
          </a:bodyPr>
          <a:lstStyle/>
          <a:p>
            <a:pPr>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Pertanto, spetterà all'autorità richiedente, in base alle circostanze del caso, valutare la "prevedibile rilevanza" delle informazioni richieste per l'indagine a causa dello sviluppo dell'indagine stessa e dell'esaurimento delle fonti interne "usuali" di informazioni che essa può impiegare. La Corte ha anche indicato i limiti imposti all'autorità richiedente che non può, in ogni caso, richiedere informazioni che non abbiano alcuna rilevanza per l'indagine in corso, perché una richiesta di questo tipo non sarebbe conforme allo standard fissato dalla Direttiva sull'assistenza reciproca dell'UE (2011/16).</a:t>
            </a:r>
          </a:p>
          <a:p>
            <a:pPr>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In questo contesto, DAC 7 mira a superare i casi sopra citati a beneficio della semplificazione procedurale delle incertezze interpretative emerse dai casi menzionati. Al riguardo, DAC 7 introduce la regola in base alla quale la responsabilità per la rilevanza delle informazioni richieste è attribuita allo Stato richiedente che, pertanto, la deve dimostrare nella sua richiesta. A tal fine, è espressamente richiesto che l'autorità richiedente fornisca "almeno" all'autorità richiesta informazioni specifiche sullo scopo fiscale delle informazioni cercate, senza gravarla di attività amministrative di nessun interesse concreto che potrebbero violare anche altri significativi valori giuridici del suo sistema legale, in primis il diritto alla privacy.</a:t>
            </a:r>
          </a:p>
        </p:txBody>
      </p:sp>
    </p:spTree>
    <p:extLst>
      <p:ext uri="{BB962C8B-B14F-4D97-AF65-F5344CB8AC3E}">
        <p14:creationId xmlns:p14="http://schemas.microsoft.com/office/powerpoint/2010/main" val="4160184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8</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10638490"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1. La "</a:t>
            </a:r>
            <a:r>
              <a:rPr lang="it-IT" sz="2667" b="1" i="1" dirty="0">
                <a:solidFill>
                  <a:srgbClr val="0070C0"/>
                </a:solidFill>
                <a:latin typeface="Arial" panose="020B0604020202020204" pitchFamily="34" charset="0"/>
                <a:cs typeface="Arial" panose="020B0604020202020204" pitchFamily="34" charset="0"/>
              </a:rPr>
              <a:t>Prevedibile della Rilevanza</a:t>
            </a:r>
            <a:r>
              <a:rPr lang="it-IT" sz="2667" b="1" dirty="0">
                <a:solidFill>
                  <a:srgbClr val="0070C0"/>
                </a:solidFill>
                <a:latin typeface="Arial" panose="020B0604020202020204" pitchFamily="34" charset="0"/>
                <a:cs typeface="Arial" panose="020B0604020202020204" pitchFamily="34" charset="0"/>
              </a:rPr>
              <a:t>" delle Informazioni Richieste</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908310"/>
            <a:ext cx="11480799" cy="4052391"/>
          </a:xfrm>
          <a:prstGeom prst="rect">
            <a:avLst/>
          </a:prstGeom>
          <a:noFill/>
          <a:ln>
            <a:noFill/>
          </a:ln>
        </p:spPr>
        <p:txBody>
          <a:bodyPr spcFirstLastPara="1" wrap="square" lIns="0" tIns="0" rIns="0" bIns="0" anchor="t" anchorCtr="0">
            <a:spAutoFit/>
          </a:bodyPr>
          <a:lstStyle/>
          <a:p>
            <a:pPr>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In questo quadro, l'articolo 16, comma 2 del Decreto Legislativo 1° marzo 2023, n. 32 ha trasposto DAC 7 nell’ordinamento modificando il Decreto Legislativo n. 29 del 2014, che a sua volta recepiva la Direttiva 2011/16/UE in materia di cooperazione amministrativa nel campo della fiscalità. In sintesi:</a:t>
            </a:r>
          </a:p>
          <a:p>
            <a:pPr marL="285750" indent="-285750">
              <a:lnSpc>
                <a:spcPts val="2160"/>
              </a:lnSpc>
              <a:spcAft>
                <a:spcPts val="600"/>
              </a:spcAft>
              <a:buSzPts val="2099"/>
              <a:buFont typeface="Arial" panose="020B0604020202020204" pitchFamily="34" charset="0"/>
              <a:buChar char="•"/>
            </a:pPr>
            <a:r>
              <a:rPr lang="it-IT" sz="1800" dirty="0">
                <a:solidFill>
                  <a:srgbClr val="002364"/>
                </a:solidFill>
                <a:latin typeface="Libre Franklin Thin"/>
                <a:ea typeface="Libre Franklin Thin"/>
                <a:cs typeface="Libre Franklin Thin"/>
                <a:sym typeface="Libre Franklin Thin"/>
              </a:rPr>
              <a:t>L'articolo 1, comma 1, è stato modificato per chiarire che le informazioni soggette a procedure di scambio tra le autorità degli Stati membri sono definite "prevedibilmente pertinenti" anziché "prevedibilmente rilevanti.»</a:t>
            </a:r>
          </a:p>
          <a:p>
            <a:pPr marL="285750" indent="-285750">
              <a:lnSpc>
                <a:spcPts val="2160"/>
              </a:lnSpc>
              <a:spcAft>
                <a:spcPts val="600"/>
              </a:spcAft>
              <a:buSzPts val="2099"/>
              <a:buFont typeface="Arial" panose="020B0604020202020204" pitchFamily="34" charset="0"/>
              <a:buChar char="•"/>
            </a:pPr>
            <a:r>
              <a:rPr lang="it-IT" sz="1800" dirty="0">
                <a:solidFill>
                  <a:srgbClr val="002364"/>
                </a:solidFill>
                <a:latin typeface="Libre Franklin Thin"/>
                <a:ea typeface="Libre Franklin Thin"/>
                <a:cs typeface="Libre Franklin Thin"/>
                <a:sym typeface="Libre Franklin Thin"/>
              </a:rPr>
              <a:t>L'articolo 4, che riguarda lo scambio di informazioni su richiesta, è stato modificato per includere i commi da 3-bis a 3-quater. In particolare, il nuovo comma 3-bis si riferisce alle informazioni che possono essere considerate "ragionevolmente pertinenti" per verificare la posizione fiscale dei contribuenti specificamente identificati in base alla legge interna dell'autorità richiedente. Il comma 3-ter, per dimostrare la "prevedibile pertinenza" delle informazioni richieste all'autorità richiesta, richiede:</a:t>
            </a:r>
          </a:p>
          <a:p>
            <a:pPr marL="800100" lvl="1" indent="-342900">
              <a:lnSpc>
                <a:spcPts val="2160"/>
              </a:lnSpc>
              <a:spcAft>
                <a:spcPts val="600"/>
              </a:spcAft>
              <a:buSzPts val="2099"/>
              <a:buAutoNum type="alphaLcParenR"/>
            </a:pPr>
            <a:r>
              <a:rPr lang="it-IT" dirty="0">
                <a:solidFill>
                  <a:srgbClr val="002364"/>
                </a:solidFill>
                <a:latin typeface="Libre Franklin Thin"/>
                <a:ea typeface="Libre Franklin Thin"/>
                <a:cs typeface="Libre Franklin Thin"/>
                <a:sym typeface="Libre Franklin Thin"/>
              </a:rPr>
              <a:t>Le ragioni fiscali per cui le informazioni vengono richieste;</a:t>
            </a:r>
          </a:p>
          <a:p>
            <a:pPr marL="800100" lvl="1" indent="-342900">
              <a:lnSpc>
                <a:spcPts val="2160"/>
              </a:lnSpc>
              <a:spcAft>
                <a:spcPts val="600"/>
              </a:spcAft>
              <a:buSzPts val="2099"/>
              <a:buAutoNum type="alphaLcParenR"/>
            </a:pPr>
            <a:r>
              <a:rPr lang="it-IT" sz="1800" dirty="0">
                <a:solidFill>
                  <a:srgbClr val="002364"/>
                </a:solidFill>
                <a:latin typeface="Libre Franklin Thin"/>
                <a:ea typeface="Libre Franklin Thin"/>
                <a:cs typeface="Libre Franklin Thin"/>
                <a:sym typeface="Libre Franklin Thin"/>
              </a:rPr>
              <a:t>La specifica delle informazioni necessarie per l'amministrazione o l'applicazione della legge nazionale.</a:t>
            </a:r>
          </a:p>
        </p:txBody>
      </p:sp>
    </p:spTree>
    <p:extLst>
      <p:ext uri="{BB962C8B-B14F-4D97-AF65-F5344CB8AC3E}">
        <p14:creationId xmlns:p14="http://schemas.microsoft.com/office/powerpoint/2010/main" val="1195893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Connettore diritto 6">
            <a:extLst>
              <a:ext uri="{FF2B5EF4-FFF2-40B4-BE49-F238E27FC236}">
                <a16:creationId xmlns:a16="http://schemas.microsoft.com/office/drawing/2014/main" id="{C0A403C5-3306-45EB-87F7-CAC55E7EC925}"/>
              </a:ext>
            </a:extLst>
          </p:cNvPr>
          <p:cNvCxnSpPr>
            <a:cxnSpLocks/>
          </p:cNvCxnSpPr>
          <p:nvPr/>
        </p:nvCxnSpPr>
        <p:spPr>
          <a:xfrm>
            <a:off x="376904" y="795409"/>
            <a:ext cx="11480800" cy="0"/>
          </a:xfrm>
          <a:prstGeom prst="line">
            <a:avLst/>
          </a:prstGeom>
          <a:ln w="19050">
            <a:solidFill>
              <a:srgbClr val="2396C9"/>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vert="horz" anchor="ctr" anchorCtr="0">
            <a:noAutofit/>
          </a:bodyPr>
          <a:lstStyle/>
          <a:p>
            <a:pPr algn="r"/>
            <a:fld id="{8F82E0A0-C266-4798-8C8F-B9F91E9DA37E}" type="slidenum">
              <a:rPr lang="it-IT" sz="1200">
                <a:solidFill>
                  <a:srgbClr val="0070C0"/>
                </a:solidFill>
              </a:rPr>
              <a:pPr algn="r"/>
              <a:t>9</a:t>
            </a:fld>
            <a:endParaRPr lang="it-IT" sz="1200">
              <a:solidFill>
                <a:srgbClr val="0070C0"/>
              </a:solidFill>
            </a:endParaRPr>
          </a:p>
        </p:txBody>
      </p:sp>
      <p:sp>
        <p:nvSpPr>
          <p:cNvPr id="7" name="Title 1">
            <a:extLst>
              <a:ext uri="{FF2B5EF4-FFF2-40B4-BE49-F238E27FC236}">
                <a16:creationId xmlns:a16="http://schemas.microsoft.com/office/drawing/2014/main" id="{85E37F35-6AA8-CAF5-2130-A5BF997E8F7C}"/>
              </a:ext>
            </a:extLst>
          </p:cNvPr>
          <p:cNvSpPr txBox="1">
            <a:spLocks/>
          </p:cNvSpPr>
          <p:nvPr/>
        </p:nvSpPr>
        <p:spPr bwMode="auto">
          <a:xfrm>
            <a:off x="250739" y="261865"/>
            <a:ext cx="4252126" cy="533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t" anchorCtr="0" compatLnSpc="1">
            <a:prstTxWarp prst="textNoShape">
              <a:avLst/>
            </a:prstTxWarp>
            <a:spAutoFit/>
          </a:bodyPr>
          <a:lstStyle>
            <a:lvl1pPr algn="l" rtl="0" eaLnBrk="1" fontAlgn="base" hangingPunct="1">
              <a:spcBef>
                <a:spcPct val="0"/>
              </a:spcBef>
              <a:spcAft>
                <a:spcPct val="0"/>
              </a:spcAft>
              <a:defRPr sz="2400">
                <a:solidFill>
                  <a:srgbClr val="4D4D4D"/>
                </a:solidFill>
                <a:latin typeface="+mj-lt"/>
                <a:ea typeface="+mj-ea"/>
                <a:cs typeface="+mj-cs"/>
              </a:defRPr>
            </a:lvl1pPr>
            <a:lvl2pPr algn="l" rtl="0" eaLnBrk="1" fontAlgn="base" hangingPunct="1">
              <a:spcBef>
                <a:spcPct val="0"/>
              </a:spcBef>
              <a:spcAft>
                <a:spcPct val="0"/>
              </a:spcAft>
              <a:defRPr sz="2400">
                <a:solidFill>
                  <a:srgbClr val="4D4D4D"/>
                </a:solidFill>
                <a:latin typeface="Century Gothic" pitchFamily="34" charset="0"/>
              </a:defRPr>
            </a:lvl2pPr>
            <a:lvl3pPr algn="l" rtl="0" eaLnBrk="1" fontAlgn="base" hangingPunct="1">
              <a:spcBef>
                <a:spcPct val="0"/>
              </a:spcBef>
              <a:spcAft>
                <a:spcPct val="0"/>
              </a:spcAft>
              <a:defRPr sz="2400">
                <a:solidFill>
                  <a:srgbClr val="4D4D4D"/>
                </a:solidFill>
                <a:latin typeface="Century Gothic" pitchFamily="34" charset="0"/>
              </a:defRPr>
            </a:lvl3pPr>
            <a:lvl4pPr algn="l" rtl="0" eaLnBrk="1" fontAlgn="base" hangingPunct="1">
              <a:spcBef>
                <a:spcPct val="0"/>
              </a:spcBef>
              <a:spcAft>
                <a:spcPct val="0"/>
              </a:spcAft>
              <a:defRPr sz="2400">
                <a:solidFill>
                  <a:srgbClr val="4D4D4D"/>
                </a:solidFill>
                <a:latin typeface="Century Gothic" pitchFamily="34" charset="0"/>
              </a:defRPr>
            </a:lvl4pPr>
            <a:lvl5pPr algn="l" rtl="0" eaLnBrk="1" fontAlgn="base" hangingPunct="1">
              <a:spcBef>
                <a:spcPct val="0"/>
              </a:spcBef>
              <a:spcAft>
                <a:spcPct val="0"/>
              </a:spcAft>
              <a:defRPr sz="2400">
                <a:solidFill>
                  <a:srgbClr val="4D4D4D"/>
                </a:solidFill>
                <a:latin typeface="Century Gothic" pitchFamily="34" charset="0"/>
              </a:defRPr>
            </a:lvl5pPr>
            <a:lvl6pPr marL="457200" algn="l" rtl="0" eaLnBrk="1" fontAlgn="base" hangingPunct="1">
              <a:spcBef>
                <a:spcPct val="0"/>
              </a:spcBef>
              <a:spcAft>
                <a:spcPct val="0"/>
              </a:spcAft>
              <a:defRPr sz="2400">
                <a:solidFill>
                  <a:srgbClr val="4D4D4D"/>
                </a:solidFill>
                <a:latin typeface="Century Gothic" pitchFamily="34" charset="0"/>
              </a:defRPr>
            </a:lvl6pPr>
            <a:lvl7pPr marL="914400" algn="l" rtl="0" eaLnBrk="1" fontAlgn="base" hangingPunct="1">
              <a:spcBef>
                <a:spcPct val="0"/>
              </a:spcBef>
              <a:spcAft>
                <a:spcPct val="0"/>
              </a:spcAft>
              <a:defRPr sz="2400">
                <a:solidFill>
                  <a:srgbClr val="4D4D4D"/>
                </a:solidFill>
                <a:latin typeface="Century Gothic" pitchFamily="34" charset="0"/>
              </a:defRPr>
            </a:lvl7pPr>
            <a:lvl8pPr marL="1371600" algn="l" rtl="0" eaLnBrk="1" fontAlgn="base" hangingPunct="1">
              <a:spcBef>
                <a:spcPct val="0"/>
              </a:spcBef>
              <a:spcAft>
                <a:spcPct val="0"/>
              </a:spcAft>
              <a:defRPr sz="2400">
                <a:solidFill>
                  <a:srgbClr val="4D4D4D"/>
                </a:solidFill>
                <a:latin typeface="Century Gothic" pitchFamily="34" charset="0"/>
              </a:defRPr>
            </a:lvl8pPr>
            <a:lvl9pPr marL="1828800" algn="l" rtl="0" eaLnBrk="1" fontAlgn="base" hangingPunct="1">
              <a:spcBef>
                <a:spcPct val="0"/>
              </a:spcBef>
              <a:spcAft>
                <a:spcPct val="0"/>
              </a:spcAft>
              <a:defRPr sz="2400">
                <a:solidFill>
                  <a:srgbClr val="4D4D4D"/>
                </a:solidFill>
                <a:latin typeface="Century Gothic" pitchFamily="34" charset="0"/>
              </a:defRPr>
            </a:lvl9pPr>
          </a:lstStyle>
          <a:p>
            <a:pPr defTabSz="1219170"/>
            <a:r>
              <a:rPr lang="it-IT" sz="2667" b="1" dirty="0">
                <a:solidFill>
                  <a:srgbClr val="0070C0"/>
                </a:solidFill>
                <a:latin typeface="Arial" panose="020B0604020202020204" pitchFamily="34" charset="0"/>
                <a:cs typeface="Arial" panose="020B0604020202020204" pitchFamily="34" charset="0"/>
              </a:rPr>
              <a:t>2. Le richieste di Gruppo</a:t>
            </a:r>
          </a:p>
        </p:txBody>
      </p:sp>
      <p:sp>
        <p:nvSpPr>
          <p:cNvPr id="6" name="Google Shape;144;p5">
            <a:extLst>
              <a:ext uri="{FF2B5EF4-FFF2-40B4-BE49-F238E27FC236}">
                <a16:creationId xmlns:a16="http://schemas.microsoft.com/office/drawing/2014/main" id="{3886C05A-1F62-2B48-D159-46044BCA3692}"/>
              </a:ext>
            </a:extLst>
          </p:cNvPr>
          <p:cNvSpPr txBox="1"/>
          <p:nvPr/>
        </p:nvSpPr>
        <p:spPr>
          <a:xfrm>
            <a:off x="376904" y="908310"/>
            <a:ext cx="11480799" cy="5668218"/>
          </a:xfrm>
          <a:prstGeom prst="rect">
            <a:avLst/>
          </a:prstGeom>
          <a:noFill/>
          <a:ln>
            <a:noFill/>
          </a:ln>
        </p:spPr>
        <p:txBody>
          <a:bodyPr spcFirstLastPara="1" wrap="square" lIns="0" tIns="0" rIns="0" bIns="0" anchor="t" anchorCtr="0">
            <a:spAutoFit/>
          </a:bodyPr>
          <a:lstStyle/>
          <a:p>
            <a:pPr algn="just">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DAC 7 consente una richiesta di informazioni che riguarda un gruppo di contribuenti che non possono essere identificati individualmente, o che presentano caratteristiche particolarmente eterogenee "</a:t>
            </a:r>
            <a:r>
              <a:rPr lang="it-IT" sz="1800" i="1" dirty="0">
                <a:solidFill>
                  <a:srgbClr val="002364"/>
                </a:solidFill>
                <a:latin typeface="Libre Franklin Thin"/>
                <a:ea typeface="Libre Franklin Thin"/>
                <a:cs typeface="Libre Franklin Thin"/>
                <a:sym typeface="Libre Franklin Thin"/>
              </a:rPr>
              <a:t>...e la prevedibile rilevanza delle informazioni richieste può essere descritta solo sulla base di un insieme comune di caratteristiche</a:t>
            </a:r>
            <a:r>
              <a:rPr lang="it-IT" sz="1800" dirty="0">
                <a:solidFill>
                  <a:srgbClr val="002364"/>
                </a:solidFill>
                <a:latin typeface="Libre Franklin Thin"/>
                <a:ea typeface="Libre Franklin Thin"/>
                <a:cs typeface="Libre Franklin Thin"/>
                <a:sym typeface="Libre Franklin Thin"/>
              </a:rPr>
              <a:t>» (Considerando </a:t>
            </a:r>
            <a:r>
              <a:rPr lang="it-IT" sz="1800" dirty="0" err="1">
                <a:solidFill>
                  <a:srgbClr val="002364"/>
                </a:solidFill>
                <a:latin typeface="Libre Franklin Thin"/>
                <a:ea typeface="Libre Franklin Thin"/>
                <a:cs typeface="Libre Franklin Thin"/>
                <a:sym typeface="Libre Franklin Thin"/>
              </a:rPr>
              <a:t>num</a:t>
            </a:r>
            <a:r>
              <a:rPr lang="it-IT" sz="1800" dirty="0">
                <a:solidFill>
                  <a:srgbClr val="002364"/>
                </a:solidFill>
                <a:latin typeface="Libre Franklin Thin"/>
                <a:ea typeface="Libre Franklin Thin"/>
                <a:cs typeface="Libre Franklin Thin"/>
                <a:sym typeface="Libre Franklin Thin"/>
              </a:rPr>
              <a:t>. 4, DAC 7).</a:t>
            </a:r>
          </a:p>
          <a:p>
            <a:pPr algn="just">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L'espansione dell'ambito soggettivo rispetto a quanto consentito ora rende necessario che l'autorità fiscale richiedente fornisca almeno una "</a:t>
            </a:r>
            <a:r>
              <a:rPr lang="it-IT" sz="1800" i="1" dirty="0">
                <a:solidFill>
                  <a:srgbClr val="002364"/>
                </a:solidFill>
                <a:latin typeface="Libre Franklin Thin"/>
                <a:ea typeface="Libre Franklin Thin"/>
                <a:cs typeface="Libre Franklin Thin"/>
                <a:sym typeface="Libre Franklin Thin"/>
              </a:rPr>
              <a:t>descrizione dettagliata del gruppo</a:t>
            </a:r>
            <a:r>
              <a:rPr lang="it-IT" sz="1800" dirty="0">
                <a:solidFill>
                  <a:srgbClr val="002364"/>
                </a:solidFill>
                <a:latin typeface="Libre Franklin Thin"/>
                <a:ea typeface="Libre Franklin Thin"/>
                <a:cs typeface="Libre Franklin Thin"/>
                <a:sym typeface="Libre Franklin Thin"/>
              </a:rPr>
              <a:t>" e le ragioni giuridiche e fattuali a supporto dell'attribuzione di responsabilità a loro o a terzi per violazioni fiscali specifiche, per le quali devono essere forniti elementi informativi.</a:t>
            </a:r>
          </a:p>
          <a:p>
            <a:pPr algn="just">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Un'estensione del campo di applicazione originale dello </a:t>
            </a:r>
            <a:r>
              <a:rPr lang="it-IT" dirty="0" err="1">
                <a:solidFill>
                  <a:srgbClr val="002364"/>
                </a:solidFill>
                <a:latin typeface="Libre Franklin Thin"/>
                <a:ea typeface="Libre Franklin Thin"/>
                <a:cs typeface="Libre Franklin Thin"/>
                <a:sym typeface="Libre Franklin Thin"/>
              </a:rPr>
              <a:t>EoI</a:t>
            </a:r>
            <a:r>
              <a:rPr lang="it-IT" dirty="0">
                <a:solidFill>
                  <a:srgbClr val="002364"/>
                </a:solidFill>
                <a:latin typeface="Libre Franklin Thin"/>
                <a:ea typeface="Libre Franklin Thin"/>
                <a:cs typeface="Libre Franklin Thin"/>
                <a:sym typeface="Libre Franklin Thin"/>
              </a:rPr>
              <a:t> </a:t>
            </a:r>
            <a:r>
              <a:rPr lang="it-IT" sz="1800" dirty="0">
                <a:solidFill>
                  <a:srgbClr val="002364"/>
                </a:solidFill>
                <a:latin typeface="Libre Franklin Thin"/>
                <a:ea typeface="Libre Franklin Thin"/>
                <a:cs typeface="Libre Franklin Thin"/>
                <a:sym typeface="Libre Franklin Thin"/>
              </a:rPr>
              <a:t>riflette una pratica emersa a causa della comparsa di numerose "</a:t>
            </a:r>
            <a:r>
              <a:rPr lang="it-IT" sz="1800" i="1" dirty="0">
                <a:solidFill>
                  <a:srgbClr val="002364"/>
                </a:solidFill>
                <a:latin typeface="Libre Franklin Thin"/>
                <a:ea typeface="Libre Franklin Thin"/>
                <a:cs typeface="Libre Franklin Thin"/>
                <a:sym typeface="Libre Franklin Thin"/>
              </a:rPr>
              <a:t>liste</a:t>
            </a:r>
            <a:r>
              <a:rPr lang="it-IT" sz="1800" dirty="0">
                <a:solidFill>
                  <a:srgbClr val="002364"/>
                </a:solidFill>
                <a:latin typeface="Libre Franklin Thin"/>
                <a:ea typeface="Libre Franklin Thin"/>
                <a:cs typeface="Libre Franklin Thin"/>
                <a:sym typeface="Libre Franklin Thin"/>
              </a:rPr>
              <a:t>" di contribuenti, la cui origine e utilizzo hanno sollevato dubbi sulla loro legittimità.</a:t>
            </a:r>
          </a:p>
          <a:p>
            <a:pPr algn="just">
              <a:lnSpc>
                <a:spcPts val="2160"/>
              </a:lnSpc>
              <a:spcAft>
                <a:spcPts val="600"/>
              </a:spcAft>
              <a:buSzPts val="2099"/>
            </a:pPr>
            <a:r>
              <a:rPr lang="it-IT" sz="1800" dirty="0">
                <a:solidFill>
                  <a:srgbClr val="002364"/>
                </a:solidFill>
                <a:latin typeface="Libre Franklin Thin"/>
                <a:ea typeface="Libre Franklin Thin"/>
                <a:cs typeface="Libre Franklin Thin"/>
                <a:sym typeface="Libre Franklin Thin"/>
              </a:rPr>
              <a:t>Per quanto riguarda in particolare la pratica italiana, è degno di nota l’ "</a:t>
            </a:r>
            <a:r>
              <a:rPr lang="it-IT" sz="1800" i="1" dirty="0">
                <a:solidFill>
                  <a:srgbClr val="002364"/>
                </a:solidFill>
                <a:latin typeface="Libre Franklin Thin"/>
                <a:ea typeface="Libre Franklin Thin"/>
                <a:cs typeface="Libre Franklin Thin"/>
                <a:sym typeface="Libre Franklin Thin"/>
              </a:rPr>
              <a:t>ambiguità</a:t>
            </a:r>
            <a:r>
              <a:rPr lang="it-IT" sz="1800" dirty="0">
                <a:solidFill>
                  <a:srgbClr val="002364"/>
                </a:solidFill>
                <a:latin typeface="Libre Franklin Thin"/>
                <a:ea typeface="Libre Franklin Thin"/>
                <a:cs typeface="Libre Franklin Thin"/>
                <a:sym typeface="Libre Franklin Thin"/>
              </a:rPr>
              <a:t>" nelle relazioni con la Svizzera che è stata risolta mediante la conclusione di un accordo specifico sull'interscambio di informazioni tramite richieste di gruppo in situazioni particolari. Questo accordo consentirebbe all'Italia di effettuare richieste di gruppo, sebbene limitate ai "</a:t>
            </a:r>
            <a:r>
              <a:rPr lang="it-IT" sz="1800" i="1" dirty="0">
                <a:solidFill>
                  <a:srgbClr val="002364"/>
                </a:solidFill>
                <a:latin typeface="Libre Franklin Thin"/>
                <a:ea typeface="Libre Franklin Thin"/>
                <a:cs typeface="Libre Franklin Thin"/>
                <a:sym typeface="Libre Franklin Thin"/>
              </a:rPr>
              <a:t>titolari di conti recalcitranti</a:t>
            </a:r>
            <a:r>
              <a:rPr lang="it-IT" sz="1800" dirty="0">
                <a:solidFill>
                  <a:srgbClr val="002364"/>
                </a:solidFill>
                <a:latin typeface="Libre Franklin Thin"/>
                <a:ea typeface="Libre Franklin Thin"/>
                <a:cs typeface="Libre Franklin Thin"/>
                <a:sym typeface="Libre Franklin Thin"/>
              </a:rPr>
              <a:t>" definiti come individui la cui identità era sconosciuta all'autorità fiscale italiana, che tra il 23 febbraio 2015 e il 31 dicembre 2016 detenevano uno o più conti in Svizzera, avevano una residenza o un domicilio in Italia in base alla documentazione detenuta dalla banca straniera, avevano ricevuto una lettera dalla banca invitandoli a regolarizzare le proprie attività minacciando la chiusura del conto e non lo avevano fatto né tramite una dichiarazione volontaria né attraverso altre forme di regolarizzazione".</a:t>
            </a:r>
          </a:p>
        </p:txBody>
      </p:sp>
    </p:spTree>
    <p:extLst>
      <p:ext uri="{BB962C8B-B14F-4D97-AF65-F5344CB8AC3E}">
        <p14:creationId xmlns:p14="http://schemas.microsoft.com/office/powerpoint/2010/main" val="8295803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esentazione widescree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2.xml><?xml version="1.0" encoding="utf-8"?>
<a:theme xmlns:a="http://schemas.openxmlformats.org/drawingml/2006/main" name="Separator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5573</TotalTime>
  <Words>5702</Words>
  <Application>Microsoft Macintosh PowerPoint</Application>
  <PresentationFormat>Widescreen</PresentationFormat>
  <Paragraphs>190</Paragraphs>
  <Slides>24</Slides>
  <Notes>23</Notes>
  <HiddenSlides>0</HiddenSlides>
  <MMClips>0</MMClips>
  <ScaleCrop>false</ScaleCrop>
  <HeadingPairs>
    <vt:vector size="6" baseType="variant">
      <vt:variant>
        <vt:lpstr>Caratteri utilizzati</vt:lpstr>
      </vt:variant>
      <vt:variant>
        <vt:i4>9</vt:i4>
      </vt:variant>
      <vt:variant>
        <vt:lpstr>Tema</vt:lpstr>
      </vt:variant>
      <vt:variant>
        <vt:i4>2</vt:i4>
      </vt:variant>
      <vt:variant>
        <vt:lpstr>Titoli diapositive</vt:lpstr>
      </vt:variant>
      <vt:variant>
        <vt:i4>24</vt:i4>
      </vt:variant>
    </vt:vector>
  </HeadingPairs>
  <TitlesOfParts>
    <vt:vector size="35" baseType="lpstr">
      <vt:lpstr>Arial</vt:lpstr>
      <vt:lpstr>Avenir Next</vt:lpstr>
      <vt:lpstr>Calibri</vt:lpstr>
      <vt:lpstr>Georgia</vt:lpstr>
      <vt:lpstr>Libre Franklin Thin</vt:lpstr>
      <vt:lpstr>Sitka Banner</vt:lpstr>
      <vt:lpstr>Webdings</vt:lpstr>
      <vt:lpstr>Wingdings</vt:lpstr>
      <vt:lpstr>Wingdings 2</vt:lpstr>
      <vt:lpstr>Presentazione widescreen</vt:lpstr>
      <vt:lpstr>Separatore</vt:lpstr>
      <vt:lpstr>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VELTRI Fabio INTE</dc:creator>
  <cp:lastModifiedBy>Daniele Majorana</cp:lastModifiedBy>
  <cp:revision>2014</cp:revision>
  <cp:lastPrinted>2019-07-26T12:32:12Z</cp:lastPrinted>
  <dcterms:created xsi:type="dcterms:W3CDTF">2019-07-23T16:48:12Z</dcterms:created>
  <dcterms:modified xsi:type="dcterms:W3CDTF">2023-10-18T12:31:45Z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c0d12b38-5184-4b95-a641-5ea84e644b3f</vt:lpwstr>
  </property>
  <property fmtid="{D5CDD505-2E9C-101B-9397-08002B2CF9AE}" pid="3" name="FerreroClassification">
    <vt:lpwstr>INTERNAL</vt:lpwstr>
  </property>
  <property fmtid="{D5CDD505-2E9C-101B-9397-08002B2CF9AE}" pid="4" name="MSIP_Label_115e1d80-5df9-45cf-93c6-b3dca2463c0a_Enabled">
    <vt:lpwstr>true</vt:lpwstr>
  </property>
  <property fmtid="{D5CDD505-2E9C-101B-9397-08002B2CF9AE}" pid="5" name="MSIP_Label_115e1d80-5df9-45cf-93c6-b3dca2463c0a_SetDate">
    <vt:lpwstr>2020-07-12T14:51:56Z</vt:lpwstr>
  </property>
  <property fmtid="{D5CDD505-2E9C-101B-9397-08002B2CF9AE}" pid="6" name="MSIP_Label_115e1d80-5df9-45cf-93c6-b3dca2463c0a_Method">
    <vt:lpwstr>Standard</vt:lpwstr>
  </property>
  <property fmtid="{D5CDD505-2E9C-101B-9397-08002B2CF9AE}" pid="7" name="MSIP_Label_115e1d80-5df9-45cf-93c6-b3dca2463c0a_Name">
    <vt:lpwstr>115e1d80-5df9-45cf-93c6-b3dca2463c0a</vt:lpwstr>
  </property>
  <property fmtid="{D5CDD505-2E9C-101B-9397-08002B2CF9AE}" pid="8" name="MSIP_Label_115e1d80-5df9-45cf-93c6-b3dca2463c0a_SiteId">
    <vt:lpwstr>35734bde-3e33-4eb6-8dd2-0c96b30981bf</vt:lpwstr>
  </property>
  <property fmtid="{D5CDD505-2E9C-101B-9397-08002B2CF9AE}" pid="9" name="MSIP_Label_115e1d80-5df9-45cf-93c6-b3dca2463c0a_ActionId">
    <vt:lpwstr>a07d4fc5-4791-45a2-836c-c37f71985752</vt:lpwstr>
  </property>
  <property fmtid="{D5CDD505-2E9C-101B-9397-08002B2CF9AE}" pid="10" name="MSIP_Label_115e1d80-5df9-45cf-93c6-b3dca2463c0a_ContentBits">
    <vt:lpwstr>0</vt:lpwstr>
  </property>
</Properties>
</file>