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17"/>
  </p:notesMasterIdLst>
  <p:handoutMasterIdLst>
    <p:handoutMasterId r:id="rId18"/>
  </p:handoutMasterIdLst>
  <p:sldIdLst>
    <p:sldId id="279" r:id="rId5"/>
    <p:sldId id="281" r:id="rId6"/>
    <p:sldId id="282" r:id="rId7"/>
    <p:sldId id="283" r:id="rId8"/>
    <p:sldId id="291" r:id="rId9"/>
    <p:sldId id="292" r:id="rId10"/>
    <p:sldId id="289" r:id="rId11"/>
    <p:sldId id="285" r:id="rId12"/>
    <p:sldId id="286" r:id="rId13"/>
    <p:sldId id="287" r:id="rId14"/>
    <p:sldId id="288" r:id="rId15"/>
    <p:sldId id="290" r:id="rId16"/>
  </p:sldIdLst>
  <p:sldSz cx="9144000" cy="6858000" type="screen4x3"/>
  <p:notesSz cx="6724650" cy="987425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AD1"/>
    <a:srgbClr val="8AB6C6"/>
    <a:srgbClr val="0046AD"/>
    <a:srgbClr val="00B2A9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4" autoAdjust="0"/>
  </p:normalViewPr>
  <p:slideViewPr>
    <p:cSldViewPr snapToObjects="1"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090" y="-78"/>
      </p:cViewPr>
      <p:guideLst>
        <p:guide orient="horz" pos="3110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930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9728" y="0"/>
            <a:ext cx="2913321" cy="4930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1666BE-5DEF-4ED6-831B-AA90EA6FF21B}" type="datetime1">
              <a:rPr lang="it-IT"/>
              <a:pPr>
                <a:defRPr/>
              </a:pPr>
              <a:t>11/02/2014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9590"/>
            <a:ext cx="2913321" cy="493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9728" y="9379590"/>
            <a:ext cx="2913321" cy="493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35B4E5-A13D-47E1-B4E8-1C7960B9C1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396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930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728" y="0"/>
            <a:ext cx="2913321" cy="4930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599D5B-A1B8-4F03-9685-3D407633F92E}" type="datetime1">
              <a:rPr lang="it-IT"/>
              <a:pPr>
                <a:defRPr/>
              </a:pPr>
              <a:t>11/02/2014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305" y="4690585"/>
            <a:ext cx="5380040" cy="444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9590"/>
            <a:ext cx="2913321" cy="493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728" y="9379590"/>
            <a:ext cx="2913321" cy="493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11FEBD-D690-482B-8788-A2470ADA83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4666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31825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7FAAD1"/>
                </a:solidFill>
                <a:latin typeface="Arial"/>
                <a:cs typeface="Arial"/>
              </a:defRPr>
            </a:lvl1pPr>
            <a:lvl2pPr algn="l">
              <a:defRPr sz="2400">
                <a:solidFill>
                  <a:srgbClr val="7FAAD1"/>
                </a:solidFill>
                <a:latin typeface="Arial"/>
                <a:cs typeface="Arial"/>
              </a:defRPr>
            </a:lvl2pPr>
            <a:lvl3pPr algn="l">
              <a:defRPr sz="2000">
                <a:solidFill>
                  <a:srgbClr val="7FAAD1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FAAD1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FAAD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63F678-8A69-47EF-AD85-7A60C860C17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685800" y="6111875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smtClean="0">
                <a:solidFill>
                  <a:schemeClr val="bg1"/>
                </a:solidFill>
                <a:latin typeface="Arial"/>
                <a:ea typeface="ヒラギノ角ゴ Pro W3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it-IT"/>
              <a:t>Ufficio Xxxxx Yyyyy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685800" y="358775"/>
            <a:ext cx="7772400" cy="479425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7FAAD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57200" y="1600201"/>
            <a:ext cx="8305800" cy="43434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7FAAD1"/>
                </a:solidFill>
                <a:latin typeface="Arial"/>
                <a:cs typeface="Arial"/>
              </a:defRPr>
            </a:lvl1pPr>
            <a:lvl2pPr algn="l">
              <a:defRPr sz="2400">
                <a:solidFill>
                  <a:srgbClr val="7FAAD1"/>
                </a:solidFill>
                <a:latin typeface="Arial"/>
                <a:cs typeface="Arial"/>
              </a:defRPr>
            </a:lvl2pPr>
            <a:lvl3pPr algn="l">
              <a:defRPr sz="2000">
                <a:solidFill>
                  <a:srgbClr val="7FAAD1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FAAD1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FAAD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042CC1-88DD-430F-B462-2152FD6BE97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685800" y="6111875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smtClean="0">
                <a:solidFill>
                  <a:schemeClr val="bg1"/>
                </a:solidFill>
                <a:latin typeface="Arial"/>
                <a:ea typeface="ヒラギノ角ゴ Pro W3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it-IT"/>
              <a:t>Ufficio Xxxxx Yyyyy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>
              <a:defRPr/>
            </a:pPr>
            <a:fld id="{C7E158CA-39AC-4841-8FA6-9F8BDF1B4383}" type="datetimeFigureOut">
              <a:rPr lang="it-IT"/>
              <a:pPr>
                <a:defRPr/>
              </a:pPr>
              <a:t>11/02/2014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>
              <a:defRPr/>
            </a:pPr>
            <a:fld id="{16E6C4C2-EF80-4D8A-880E-C5117639F6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360363" y="360363"/>
            <a:ext cx="8458200" cy="6119812"/>
          </a:xfrm>
          <a:prstGeom prst="rect">
            <a:avLst/>
          </a:prstGeom>
          <a:solidFill>
            <a:srgbClr val="7FA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Triangolo rettangolo 7"/>
          <p:cNvSpPr>
            <a:spLocks noChangeAspect="1"/>
          </p:cNvSpPr>
          <p:nvPr userDrawn="1"/>
        </p:nvSpPr>
        <p:spPr>
          <a:xfrm>
            <a:off x="360000" y="2422800"/>
            <a:ext cx="8454493" cy="4059600"/>
          </a:xfrm>
          <a:prstGeom prst="rtTriangle">
            <a:avLst/>
          </a:prstGeom>
          <a:solidFill>
            <a:srgbClr val="0046AD"/>
          </a:solidFill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Triangolo rettangolo 8"/>
          <p:cNvSpPr/>
          <p:nvPr userDrawn="1"/>
        </p:nvSpPr>
        <p:spPr>
          <a:xfrm>
            <a:off x="360000" y="4860000"/>
            <a:ext cx="3373800" cy="1620000"/>
          </a:xfrm>
          <a:prstGeom prst="rtTriangle">
            <a:avLst/>
          </a:prstGeom>
          <a:solidFill>
            <a:srgbClr val="00B2A9"/>
          </a:solidFill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29" name="Immagine 13" descr="Senza-titolo-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5626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igura a mano libera 10"/>
          <p:cNvSpPr/>
          <p:nvPr userDrawn="1"/>
        </p:nvSpPr>
        <p:spPr>
          <a:xfrm flipH="1">
            <a:off x="6328800" y="0"/>
            <a:ext cx="2819400" cy="1803400"/>
          </a:xfrm>
          <a:custGeom>
            <a:avLst/>
            <a:gdLst>
              <a:gd name="connsiteX0" fmla="*/ 12700 w 2857500"/>
              <a:gd name="connsiteY0" fmla="*/ 0 h 1803400"/>
              <a:gd name="connsiteX1" fmla="*/ 2857500 w 2857500"/>
              <a:gd name="connsiteY1" fmla="*/ 0 h 1803400"/>
              <a:gd name="connsiteX2" fmla="*/ 2857500 w 2857500"/>
              <a:gd name="connsiteY2" fmla="*/ 1803400 h 1803400"/>
              <a:gd name="connsiteX3" fmla="*/ 0 w 2857500"/>
              <a:gd name="connsiteY3" fmla="*/ 495300 h 1803400"/>
              <a:gd name="connsiteX4" fmla="*/ 12700 w 2857500"/>
              <a:gd name="connsiteY4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803400">
                <a:moveTo>
                  <a:pt x="12700" y="0"/>
                </a:moveTo>
                <a:lnTo>
                  <a:pt x="2857500" y="0"/>
                </a:lnTo>
                <a:lnTo>
                  <a:pt x="2857500" y="1803400"/>
                </a:lnTo>
                <a:lnTo>
                  <a:pt x="0" y="495300"/>
                </a:lnTo>
                <a:lnTo>
                  <a:pt x="12700" y="0"/>
                </a:lnTo>
                <a:close/>
              </a:path>
            </a:pathLst>
          </a:custGeom>
          <a:solidFill>
            <a:srgbClr val="F0AB00"/>
          </a:solidFill>
          <a:ln>
            <a:solidFill>
              <a:srgbClr val="F0AB00"/>
            </a:solidFill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 userDrawn="1"/>
        </p:nvSpPr>
        <p:spPr>
          <a:xfrm>
            <a:off x="360363" y="6119813"/>
            <a:ext cx="8458200" cy="360362"/>
          </a:xfrm>
          <a:prstGeom prst="rect">
            <a:avLst/>
          </a:prstGeom>
          <a:solidFill>
            <a:srgbClr val="7FA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00800" y="611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fld id="{4593865F-6434-4C9E-80E3-55ACBCE6528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" name="Rettangolo 9"/>
          <p:cNvSpPr/>
          <p:nvPr userDrawn="1"/>
        </p:nvSpPr>
        <p:spPr>
          <a:xfrm>
            <a:off x="360363" y="360363"/>
            <a:ext cx="8458200" cy="1079500"/>
          </a:xfrm>
          <a:prstGeom prst="rect">
            <a:avLst/>
          </a:prstGeom>
          <a:solidFill>
            <a:srgbClr val="7FA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360363" y="360363"/>
            <a:ext cx="8458200" cy="6119812"/>
          </a:xfrm>
          <a:prstGeom prst="rect">
            <a:avLst/>
          </a:prstGeom>
          <a:noFill/>
          <a:ln>
            <a:solidFill>
              <a:srgbClr val="7FAA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Figura a mano libera 10"/>
          <p:cNvSpPr/>
          <p:nvPr userDrawn="1"/>
        </p:nvSpPr>
        <p:spPr>
          <a:xfrm flipH="1">
            <a:off x="6328800" y="0"/>
            <a:ext cx="2819400" cy="1803400"/>
          </a:xfrm>
          <a:custGeom>
            <a:avLst/>
            <a:gdLst>
              <a:gd name="connsiteX0" fmla="*/ 12700 w 2857500"/>
              <a:gd name="connsiteY0" fmla="*/ 0 h 1803400"/>
              <a:gd name="connsiteX1" fmla="*/ 2857500 w 2857500"/>
              <a:gd name="connsiteY1" fmla="*/ 0 h 1803400"/>
              <a:gd name="connsiteX2" fmla="*/ 2857500 w 2857500"/>
              <a:gd name="connsiteY2" fmla="*/ 1803400 h 1803400"/>
              <a:gd name="connsiteX3" fmla="*/ 0 w 2857500"/>
              <a:gd name="connsiteY3" fmla="*/ 495300 h 1803400"/>
              <a:gd name="connsiteX4" fmla="*/ 12700 w 2857500"/>
              <a:gd name="connsiteY4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803400">
                <a:moveTo>
                  <a:pt x="12700" y="0"/>
                </a:moveTo>
                <a:lnTo>
                  <a:pt x="2857500" y="0"/>
                </a:lnTo>
                <a:lnTo>
                  <a:pt x="2857500" y="1803400"/>
                </a:lnTo>
                <a:lnTo>
                  <a:pt x="0" y="495300"/>
                </a:lnTo>
                <a:lnTo>
                  <a:pt x="12700" y="0"/>
                </a:lnTo>
                <a:close/>
              </a:path>
            </a:pathLst>
          </a:custGeom>
          <a:solidFill>
            <a:srgbClr val="F0AB00"/>
          </a:solidFill>
          <a:ln>
            <a:solidFill>
              <a:srgbClr val="F0AB00"/>
            </a:solidFill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079" name="Immagine 16" descr="Senza-titolo-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59625" y="304800"/>
            <a:ext cx="16795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riangolo isoscele 12"/>
          <p:cNvSpPr>
            <a:spLocks noChangeAspect="1"/>
          </p:cNvSpPr>
          <p:nvPr userDrawn="1"/>
        </p:nvSpPr>
        <p:spPr>
          <a:xfrm rot="16200000">
            <a:off x="8525669" y="6255544"/>
            <a:ext cx="115887" cy="9842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Segnaposto numero diapositiva 4"/>
          <p:cNvSpPr txBox="1">
            <a:spLocks/>
          </p:cNvSpPr>
          <p:nvPr userDrawn="1"/>
        </p:nvSpPr>
        <p:spPr>
          <a:xfrm>
            <a:off x="6400800" y="6111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DC64AD-0B2B-4A23-9375-D73FB5CBD5BE}" type="slidenum">
              <a:rPr lang="it-IT" sz="900">
                <a:solidFill>
                  <a:schemeClr val="bg1"/>
                </a:solidFill>
                <a:latin typeface="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sz="900" dirty="0">
              <a:solidFill>
                <a:schemeClr val="bg1"/>
              </a:solidFill>
              <a:latin typeface="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360363" y="360363"/>
            <a:ext cx="8458200" cy="554037"/>
          </a:xfrm>
          <a:prstGeom prst="rect">
            <a:avLst/>
          </a:prstGeom>
          <a:solidFill>
            <a:srgbClr val="7FA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/>
          <p:cNvSpPr/>
          <p:nvPr userDrawn="1"/>
        </p:nvSpPr>
        <p:spPr>
          <a:xfrm>
            <a:off x="360363" y="6119813"/>
            <a:ext cx="8458200" cy="360362"/>
          </a:xfrm>
          <a:prstGeom prst="rect">
            <a:avLst/>
          </a:prstGeom>
          <a:solidFill>
            <a:srgbClr val="7FA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00800" y="611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fld id="{49C276E6-705C-441A-A3DD-36C0032B332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9" name="Figura a mano libera 8"/>
          <p:cNvSpPr/>
          <p:nvPr userDrawn="1"/>
        </p:nvSpPr>
        <p:spPr>
          <a:xfrm flipH="1">
            <a:off x="6328800" y="0"/>
            <a:ext cx="2819400" cy="1803400"/>
          </a:xfrm>
          <a:custGeom>
            <a:avLst/>
            <a:gdLst>
              <a:gd name="connsiteX0" fmla="*/ 12700 w 2857500"/>
              <a:gd name="connsiteY0" fmla="*/ 0 h 1803400"/>
              <a:gd name="connsiteX1" fmla="*/ 2857500 w 2857500"/>
              <a:gd name="connsiteY1" fmla="*/ 0 h 1803400"/>
              <a:gd name="connsiteX2" fmla="*/ 2857500 w 2857500"/>
              <a:gd name="connsiteY2" fmla="*/ 1803400 h 1803400"/>
              <a:gd name="connsiteX3" fmla="*/ 0 w 2857500"/>
              <a:gd name="connsiteY3" fmla="*/ 495300 h 1803400"/>
              <a:gd name="connsiteX4" fmla="*/ 12700 w 2857500"/>
              <a:gd name="connsiteY4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803400">
                <a:moveTo>
                  <a:pt x="12700" y="0"/>
                </a:moveTo>
                <a:lnTo>
                  <a:pt x="2857500" y="0"/>
                </a:lnTo>
                <a:lnTo>
                  <a:pt x="2857500" y="1803400"/>
                </a:lnTo>
                <a:lnTo>
                  <a:pt x="0" y="495300"/>
                </a:lnTo>
                <a:lnTo>
                  <a:pt x="12700" y="0"/>
                </a:lnTo>
                <a:close/>
              </a:path>
            </a:pathLst>
          </a:custGeom>
          <a:solidFill>
            <a:srgbClr val="F0AB00"/>
          </a:solidFill>
          <a:ln>
            <a:solidFill>
              <a:srgbClr val="F0AB00"/>
            </a:solidFill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126" name="Immagine 15" descr="Senza-titolo-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59625" y="304800"/>
            <a:ext cx="16795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riangolo isoscele 16"/>
          <p:cNvSpPr>
            <a:spLocks noChangeAspect="1"/>
          </p:cNvSpPr>
          <p:nvPr userDrawn="1"/>
        </p:nvSpPr>
        <p:spPr>
          <a:xfrm rot="16200000">
            <a:off x="8525669" y="6255544"/>
            <a:ext cx="115887" cy="9842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Sottotitolo 2"/>
          <p:cNvSpPr txBox="1">
            <a:spLocks/>
          </p:cNvSpPr>
          <p:nvPr userDrawn="1"/>
        </p:nvSpPr>
        <p:spPr>
          <a:xfrm>
            <a:off x="685800" y="914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-65" charset="0"/>
              <a:buNone/>
              <a:defRPr/>
            </a:pPr>
            <a:r>
              <a:rPr lang="it-IT" smtClean="0">
                <a:ea typeface="ヒラギノ角ゴ Pro W3" pitchFamily="-65" charset="-128"/>
              </a:rPr>
              <a:t>Fare clic per modificare lo stile del sottotitolo dello schema</a:t>
            </a:r>
            <a:endParaRPr lang="it-IT" dirty="0">
              <a:ea typeface="ヒラギノ角ゴ Pro W3" pitchFamily="-6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360363" y="360363"/>
            <a:ext cx="8458200" cy="6119812"/>
          </a:xfrm>
          <a:prstGeom prst="rect">
            <a:avLst/>
          </a:prstGeom>
          <a:noFill/>
          <a:ln>
            <a:solidFill>
              <a:srgbClr val="7FAA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Figura a mano libera 7"/>
          <p:cNvSpPr/>
          <p:nvPr userDrawn="1"/>
        </p:nvSpPr>
        <p:spPr>
          <a:xfrm flipH="1">
            <a:off x="6328800" y="0"/>
            <a:ext cx="2819400" cy="1803400"/>
          </a:xfrm>
          <a:custGeom>
            <a:avLst/>
            <a:gdLst>
              <a:gd name="connsiteX0" fmla="*/ 12700 w 2857500"/>
              <a:gd name="connsiteY0" fmla="*/ 0 h 1803400"/>
              <a:gd name="connsiteX1" fmla="*/ 2857500 w 2857500"/>
              <a:gd name="connsiteY1" fmla="*/ 0 h 1803400"/>
              <a:gd name="connsiteX2" fmla="*/ 2857500 w 2857500"/>
              <a:gd name="connsiteY2" fmla="*/ 1803400 h 1803400"/>
              <a:gd name="connsiteX3" fmla="*/ 0 w 2857500"/>
              <a:gd name="connsiteY3" fmla="*/ 495300 h 1803400"/>
              <a:gd name="connsiteX4" fmla="*/ 12700 w 2857500"/>
              <a:gd name="connsiteY4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803400">
                <a:moveTo>
                  <a:pt x="12700" y="0"/>
                </a:moveTo>
                <a:lnTo>
                  <a:pt x="2857500" y="0"/>
                </a:lnTo>
                <a:lnTo>
                  <a:pt x="2857500" y="1803400"/>
                </a:lnTo>
                <a:lnTo>
                  <a:pt x="0" y="495300"/>
                </a:lnTo>
                <a:lnTo>
                  <a:pt x="12700" y="0"/>
                </a:lnTo>
                <a:close/>
              </a:path>
            </a:pathLst>
          </a:custGeom>
          <a:solidFill>
            <a:srgbClr val="F0AB00"/>
          </a:solidFill>
          <a:ln>
            <a:solidFill>
              <a:srgbClr val="F0AB00"/>
            </a:solidFill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7172" name="Immagine 15" descr="Senza-titolo-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59625" y="304800"/>
            <a:ext cx="16795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riangolo isoscele 16"/>
          <p:cNvSpPr>
            <a:spLocks noChangeAspect="1"/>
          </p:cNvSpPr>
          <p:nvPr userDrawn="1"/>
        </p:nvSpPr>
        <p:spPr>
          <a:xfrm rot="16200000">
            <a:off x="8525669" y="6255544"/>
            <a:ext cx="115887" cy="9842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ppoequitalia.it/equitalia/opencms/it/cittadini/rateazioni/ModulisticaNew/" TargetMode="External"/><Relationship Id="rId7" Type="http://schemas.openxmlformats.org/officeDocument/2006/relationships/image" Target="../media/image5.gif"/><Relationship Id="rId2" Type="http://schemas.openxmlformats.org/officeDocument/2006/relationships/hyperlink" Target="http://www.gruppoequitalia.it/equitalia/opencms/it/cittadini/cartella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ruppoequitalia.it/equitalia/opencms/it/cittadini/ContoFiscale/RimbContoFiscale/" TargetMode="External"/><Relationship Id="rId5" Type="http://schemas.openxmlformats.org/officeDocument/2006/relationships/hyperlink" Target="http://www.gruppoequitalia.it/equitalia/export/it/focuson/" TargetMode="External"/><Relationship Id="rId4" Type="http://schemas.openxmlformats.org/officeDocument/2006/relationships/hyperlink" Target="http://www.gruppoequitalia.it/equitalia/export/.content/it.gov.equitalia.capogruppo/files/it/Pieghevole__NOVITA_2012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1"/>
          <p:cNvSpPr>
            <a:spLocks noGrp="1"/>
          </p:cNvSpPr>
          <p:nvPr>
            <p:ph type="title"/>
          </p:nvPr>
        </p:nvSpPr>
        <p:spPr bwMode="auto">
          <a:xfrm>
            <a:off x="609600" y="1368549"/>
            <a:ext cx="8229600" cy="20825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dirty="0" smtClean="0">
                <a:latin typeface="Arial" charset="0"/>
                <a:ea typeface="ヒラギノ角ゴ Pro W3"/>
                <a:cs typeface="Arial" charset="0"/>
              </a:rPr>
              <a:t>Istruzioni per l’accesso </a:t>
            </a:r>
            <a:br>
              <a:rPr lang="it-IT" sz="3600" b="1" dirty="0" smtClean="0">
                <a:latin typeface="Arial" charset="0"/>
                <a:ea typeface="ヒラギノ角ゴ Pro W3"/>
                <a:cs typeface="Arial" charset="0"/>
              </a:rPr>
            </a:br>
            <a:r>
              <a:rPr lang="it-IT" sz="3600" b="1" dirty="0" smtClean="0">
                <a:latin typeface="Arial" charset="0"/>
                <a:ea typeface="ヒラギノ角ゴ Pro W3"/>
                <a:cs typeface="Arial" charset="0"/>
              </a:rPr>
              <a:t>al form contatti: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ヒラギノ角ゴ Pro W3"/>
                <a:cs typeface="Arial" charset="0"/>
              </a:rPr>
              <a:t>www.gruppoequitalia.it</a:t>
            </a:r>
            <a:r>
              <a:rPr lang="it-IT" sz="3600" b="1" dirty="0" smtClean="0">
                <a:latin typeface="Arial" charset="0"/>
                <a:ea typeface="ヒラギノ角ゴ Pro W3"/>
                <a:cs typeface="Arial" charset="0"/>
              </a:rPr>
              <a:t> </a:t>
            </a:r>
            <a:br>
              <a:rPr lang="it-IT" sz="3600" b="1" dirty="0" smtClean="0">
                <a:latin typeface="Arial" charset="0"/>
                <a:ea typeface="ヒラギノ角ゴ Pro W3"/>
                <a:cs typeface="Arial" charset="0"/>
              </a:rPr>
            </a:br>
            <a:r>
              <a:rPr lang="it-IT" sz="3600" b="1" dirty="0" smtClean="0">
                <a:latin typeface="Arial" charset="0"/>
                <a:ea typeface="ヒラギノ角ゴ Pro W3"/>
                <a:cs typeface="Arial" charset="0"/>
              </a:rPr>
              <a:t>dedicato alle Convenzioni</a:t>
            </a:r>
            <a:br>
              <a:rPr lang="it-IT" sz="3600" b="1" dirty="0" smtClean="0">
                <a:latin typeface="Arial" charset="0"/>
                <a:ea typeface="ヒラギノ角ゴ Pro W3"/>
                <a:cs typeface="Arial" charset="0"/>
              </a:rPr>
            </a:br>
            <a:endParaRPr lang="it-IT" sz="3600" b="1" dirty="0" smtClean="0"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12290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755576" y="2409825"/>
            <a:ext cx="4997152" cy="962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>
              <a:latin typeface="Arial" charset="0"/>
              <a:ea typeface="ヒラギノ角ゴ Pro W3"/>
              <a:cs typeface="Arial" charset="0"/>
            </a:endParaRPr>
          </a:p>
          <a:p>
            <a:pPr eaLnBrk="1" hangingPunct="1"/>
            <a:endParaRPr lang="it-IT" dirty="0" smtClean="0">
              <a:latin typeface="Arial" charset="0"/>
              <a:ea typeface="ヒラギノ角ゴ Pro W3"/>
              <a:cs typeface="Arial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ヒラギノ角ゴ Pro W3"/>
                <a:cs typeface="Arial" charset="0"/>
              </a:rPr>
              <a:t>Equitalia Nord SpA</a:t>
            </a:r>
          </a:p>
        </p:txBody>
      </p:sp>
      <p:sp>
        <p:nvSpPr>
          <p:cNvPr id="12292" name="Sottotitolo 2"/>
          <p:cNvSpPr>
            <a:spLocks/>
          </p:cNvSpPr>
          <p:nvPr/>
        </p:nvSpPr>
        <p:spPr bwMode="auto">
          <a:xfrm>
            <a:off x="1835150" y="5805488"/>
            <a:ext cx="19446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febbraio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2014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5" name="AutoShape 7" descr="9k="/>
          <p:cNvSpPr>
            <a:spLocks noChangeAspect="1" noChangeArrowheads="1"/>
          </p:cNvSpPr>
          <p:nvPr/>
        </p:nvSpPr>
        <p:spPr bwMode="auto">
          <a:xfrm>
            <a:off x="63500" y="-22225"/>
            <a:ext cx="2505075" cy="1819275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2297" name="AutoShape 9" descr="9k="/>
          <p:cNvSpPr>
            <a:spLocks noChangeAspect="1" noChangeArrowheads="1"/>
          </p:cNvSpPr>
          <p:nvPr/>
        </p:nvSpPr>
        <p:spPr bwMode="auto">
          <a:xfrm>
            <a:off x="3319463" y="2519363"/>
            <a:ext cx="2505075" cy="1819275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2299" name="AutoShape 11" descr="9k="/>
          <p:cNvSpPr>
            <a:spLocks noChangeAspect="1" noChangeArrowheads="1"/>
          </p:cNvSpPr>
          <p:nvPr/>
        </p:nvSpPr>
        <p:spPr bwMode="auto">
          <a:xfrm>
            <a:off x="3319463" y="2519363"/>
            <a:ext cx="2505075" cy="1819275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2302" name="Sottotitolo 2"/>
          <p:cNvSpPr>
            <a:spLocks/>
          </p:cNvSpPr>
          <p:nvPr/>
        </p:nvSpPr>
        <p:spPr bwMode="auto">
          <a:xfrm>
            <a:off x="395536" y="2635250"/>
            <a:ext cx="769252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31751" y="3049368"/>
            <a:ext cx="52345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400" b="1" dirty="0">
                <a:solidFill>
                  <a:schemeClr val="bg1"/>
                </a:solidFill>
                <a:latin typeface="Calibri" pitchFamily="34" charset="0"/>
              </a:rPr>
              <a:t>Ordine dei Dottori Commercialisti e degli Esperti Contabili di </a:t>
            </a:r>
            <a:r>
              <a:rPr lang="it-IT" sz="1400" b="1" dirty="0" smtClean="0">
                <a:solidFill>
                  <a:schemeClr val="bg1"/>
                </a:solidFill>
                <a:latin typeface="Calibri" pitchFamily="34" charset="0"/>
              </a:rPr>
              <a:t>Milano</a:t>
            </a:r>
            <a:endParaRPr lang="it-IT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http://t1.gstatic.com/images?q=tbn:ANd9GcQr1Z8RaMf-XEYjiIf8mEXwS8yXiMK3kLYeEarBsOKCPyLIjOsaAI2npW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" y="351706"/>
            <a:ext cx="3163888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19458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684213" y="6093296"/>
            <a:ext cx="7848600" cy="4320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l" eaLnBrk="1" hangingPunct="1">
              <a:buFont typeface="Calibri" pitchFamily="34" charset="0"/>
              <a:buAutoNum type="arabicPeriod"/>
            </a:pPr>
            <a:r>
              <a:rPr lang="it-IT" sz="1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Una volta controllata l’esattezza dei dati cliccare </a:t>
            </a:r>
            <a:r>
              <a:rPr lang="it-IT" sz="1400" b="1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Conferma</a:t>
            </a:r>
          </a:p>
        </p:txBody>
      </p:sp>
      <p:pic>
        <p:nvPicPr>
          <p:cNvPr id="7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721448"/>
            <a:ext cx="6761856" cy="540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20482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971550" y="5732463"/>
            <a:ext cx="7561263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l" eaLnBrk="1" hangingPunct="1"/>
            <a:r>
              <a:rPr lang="it-IT" sz="1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Videata finale di conferma</a:t>
            </a:r>
          </a:p>
          <a:p>
            <a:pPr marL="228600" indent="-228600" algn="l" eaLnBrk="1" hangingPunct="1"/>
            <a:endParaRPr lang="it-IT" sz="1400" dirty="0" smtClean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611981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20482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971550" y="5805264"/>
            <a:ext cx="7561263" cy="8640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l" eaLnBrk="1" hangingPunct="1"/>
            <a:r>
              <a:rPr lang="it-IT" sz="1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Riceverete sulla mail da voi indicata (vedi pagina n°4) questa videata finale di conferma</a:t>
            </a:r>
          </a:p>
          <a:p>
            <a:pPr marL="228600" indent="-228600" algn="l" eaLnBrk="1" hangingPunct="1"/>
            <a:r>
              <a:rPr lang="it-IT" sz="1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Cliccare una sola volta su: </a:t>
            </a:r>
            <a:r>
              <a:rPr lang="it-IT" sz="1400" u="sng" dirty="0" smtClean="0">
                <a:solidFill>
                  <a:srgbClr val="0046AD"/>
                </a:solidFill>
                <a:ea typeface="ヒラギノ角ゴ Pro W3"/>
                <a:cs typeface="ヒラギノ角ゴ Pro W3"/>
              </a:rPr>
              <a:t>Clicca qui per confermare l’invio    </a:t>
            </a:r>
            <a:r>
              <a:rPr lang="it-IT" sz="1400" b="1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Operazione di invio conclusa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488832" cy="4680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</p:pic>
      <p:sp>
        <p:nvSpPr>
          <p:cNvPr id="2" name="Arrotonda angolo diagonale rettangolo 1"/>
          <p:cNvSpPr/>
          <p:nvPr/>
        </p:nvSpPr>
        <p:spPr>
          <a:xfrm>
            <a:off x="3457503" y="3129228"/>
            <a:ext cx="1273840" cy="7643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483768" y="5500173"/>
            <a:ext cx="840818" cy="1590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164288" y="2132856"/>
            <a:ext cx="64807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 </a:t>
            </a:r>
          </a:p>
        </p:txBody>
      </p:sp>
      <p:sp>
        <p:nvSpPr>
          <p:cNvPr id="13314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539750" y="5805488"/>
            <a:ext cx="7920038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1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Cliccare su: </a:t>
            </a:r>
            <a:r>
              <a:rPr lang="it-IT" sz="1400" b="1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Invia un’e-mail</a:t>
            </a:r>
          </a:p>
        </p:txBody>
      </p:sp>
      <p:pic>
        <p:nvPicPr>
          <p:cNvPr id="7" name="Immagin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6120130" cy="4895850"/>
          </a:xfrm>
          <a:prstGeom prst="rect">
            <a:avLst/>
          </a:prstGeom>
        </p:spPr>
      </p:pic>
      <p:cxnSp>
        <p:nvCxnSpPr>
          <p:cNvPr id="3" name="Connettore 2 2"/>
          <p:cNvCxnSpPr/>
          <p:nvPr/>
        </p:nvCxnSpPr>
        <p:spPr>
          <a:xfrm flipV="1">
            <a:off x="684213" y="3717032"/>
            <a:ext cx="4895899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00113" y="5805488"/>
            <a:ext cx="7559675" cy="431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Arial" pitchFamily="-65" charset="0"/>
              <a:buNone/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-65" charset="0"/>
              <a:buNone/>
              <a:defRPr/>
            </a:pPr>
            <a:r>
              <a:rPr lang="it-IT" sz="2900" dirty="0" smtClean="0">
                <a:solidFill>
                  <a:schemeClr val="tx1"/>
                </a:solidFill>
              </a:rPr>
              <a:t>Selezionare la Provincia cliccando sul menù a tendina o sulla regione corrispondente</a:t>
            </a:r>
            <a:r>
              <a:rPr lang="it-IT" sz="2300" dirty="0" smtClean="0">
                <a:solidFill>
                  <a:schemeClr val="tx1"/>
                </a:solidFill>
              </a:rPr>
              <a:t>.</a:t>
            </a:r>
            <a:endParaRPr lang="it-IT" sz="2300" b="1" i="1" dirty="0">
              <a:solidFill>
                <a:schemeClr val="tx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95363"/>
            <a:ext cx="69850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rot="5400000" flipH="1" flipV="1">
            <a:off x="1692275" y="4365626"/>
            <a:ext cx="2232025" cy="10795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 flipH="1" flipV="1">
            <a:off x="2627313" y="4076700"/>
            <a:ext cx="1944688" cy="194468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64287" y="1916832"/>
            <a:ext cx="1368525" cy="31624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4704"/>
            <a:ext cx="6336704" cy="506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539750" y="5949950"/>
            <a:ext cx="7993063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1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Cliccare sulla prima opzione: </a:t>
            </a:r>
            <a:r>
              <a:rPr lang="it-IT" sz="1400" b="1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Se fai parte di un Ente/Associazione/Ordine ……. </a:t>
            </a:r>
            <a:endParaRPr lang="it-IT" sz="1400" b="1" i="1" dirty="0" smtClean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164288" y="1916832"/>
            <a:ext cx="1439962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/>
              <a:t>Informazioni</a:t>
            </a:r>
          </a:p>
          <a:p>
            <a:r>
              <a:rPr lang="it-IT" sz="1050" b="1" dirty="0"/>
              <a:t>Indirizzo e-mail</a:t>
            </a:r>
          </a:p>
          <a:p>
            <a:r>
              <a:rPr lang="it-IT" sz="1050" dirty="0"/>
              <a:t>Il sistema invia una mail di conferma di tipologia "non </a:t>
            </a:r>
            <a:r>
              <a:rPr lang="it-IT" sz="1050" dirty="0" err="1"/>
              <a:t>pec</a:t>
            </a:r>
            <a:r>
              <a:rPr lang="it-IT" sz="1050" dirty="0"/>
              <a:t>", quindi si consiglia di non inserire un indirizzo di posta elettronica certificata o accertarsi che il proprio gestore non abbia parametri restrittivi di invio/ricezione solo verso/da mail </a:t>
            </a:r>
            <a:r>
              <a:rPr lang="it-IT" sz="1050" dirty="0" err="1"/>
              <a:t>pec</a:t>
            </a:r>
            <a:r>
              <a:rPr lang="it-IT" sz="1050" dirty="0"/>
              <a:t>. In tal caso, infatti, la mail potrebbe non essere recapitata correttamente 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6087566" y="2812772"/>
            <a:ext cx="1008112" cy="1146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539750" y="5517232"/>
            <a:ext cx="8208714" cy="1008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l" eaLnBrk="1" hangingPunct="1">
              <a:buAutoNum type="arabicPeriod"/>
            </a:pPr>
            <a:r>
              <a:rPr lang="it-IT" sz="12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Cliccare sul menù a tendina per individuare la tematica della richiesta : Informazioni Generiche/Cartella/Rateazioni/Fermo</a:t>
            </a:r>
          </a:p>
          <a:p>
            <a:pPr marL="228600" indent="-228600" algn="l" eaLnBrk="1" hangingPunct="1">
              <a:buAutoNum type="arabicPeriod"/>
            </a:pPr>
            <a:r>
              <a:rPr lang="it-IT" sz="12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Inserire la descrizione richiesta</a:t>
            </a:r>
          </a:p>
          <a:p>
            <a:pPr marL="228600" indent="-228600" algn="l" eaLnBrk="1" hangingPunct="1">
              <a:buAutoNum type="arabicPeriod"/>
            </a:pPr>
            <a:r>
              <a:rPr lang="it-IT" sz="12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Spuntare la casella consentendo il trattamento dei dati personali</a:t>
            </a:r>
          </a:p>
          <a:p>
            <a:pPr marL="228600" indent="-228600" algn="l" eaLnBrk="1" hangingPunct="1">
              <a:buAutoNum type="arabicPeriod"/>
            </a:pPr>
            <a:r>
              <a:rPr lang="it-IT" sz="12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Cliccare su </a:t>
            </a:r>
            <a:r>
              <a:rPr lang="it-IT" sz="1200" b="1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Avanti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82688"/>
            <a:ext cx="5890151" cy="471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692696"/>
            <a:ext cx="8424936" cy="5832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61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323528" y="980728"/>
            <a:ext cx="8820472" cy="55446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it-IT" sz="1400" b="1" dirty="0">
                <a:solidFill>
                  <a:schemeClr val="tx1"/>
                </a:solidFill>
              </a:rPr>
              <a:t>Tipologia di istanza </a:t>
            </a:r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endParaRPr lang="it-IT" sz="1200" dirty="0">
              <a:solidFill>
                <a:schemeClr val="tx1"/>
              </a:solidFill>
            </a:endParaRPr>
          </a:p>
          <a:p>
            <a:pPr algn="l"/>
            <a:r>
              <a:rPr lang="it-IT" sz="1200" b="1" dirty="0">
                <a:solidFill>
                  <a:schemeClr val="tx1"/>
                </a:solidFill>
              </a:rPr>
              <a:t>Informazioni generiche : </a:t>
            </a:r>
            <a:r>
              <a:rPr lang="it-IT" sz="1200" dirty="0">
                <a:solidFill>
                  <a:schemeClr val="tx1"/>
                </a:solidFill>
              </a:rPr>
              <a:t>Istanze non contemplate nelle tipologie . </a:t>
            </a:r>
            <a:endParaRPr lang="it-IT" sz="1200" dirty="0" smtClean="0">
              <a:solidFill>
                <a:schemeClr val="tx1"/>
              </a:solidFill>
            </a:endParaRPr>
          </a:p>
          <a:p>
            <a:pPr algn="l"/>
            <a:endParaRPr lang="it-IT" sz="1200" dirty="0">
              <a:solidFill>
                <a:schemeClr val="tx1"/>
              </a:solidFill>
            </a:endParaRPr>
          </a:p>
          <a:p>
            <a:pPr algn="l"/>
            <a:r>
              <a:rPr lang="it-IT" sz="1200" b="1" dirty="0">
                <a:solidFill>
                  <a:schemeClr val="tx1"/>
                </a:solidFill>
              </a:rPr>
              <a:t>Cartelle </a:t>
            </a:r>
            <a:r>
              <a:rPr lang="it-IT" sz="1200" dirty="0">
                <a:solidFill>
                  <a:schemeClr val="tx1"/>
                </a:solidFill>
              </a:rPr>
              <a:t>: </a:t>
            </a:r>
            <a:r>
              <a:rPr lang="it-IT" sz="1200" dirty="0">
                <a:solidFill>
                  <a:schemeClr val="tx1"/>
                </a:solidFill>
                <a:hlinkClick r:id="rId2"/>
              </a:rPr>
              <a:t>http://www.gruppoequitalia.it/equitalia/opencms/it/cittadini/cartella</a:t>
            </a:r>
            <a:r>
              <a:rPr lang="it-IT" sz="12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it-IT" sz="1200" dirty="0" smtClean="0">
                <a:solidFill>
                  <a:schemeClr val="tx1"/>
                </a:solidFill>
              </a:rPr>
              <a:t>   </a:t>
            </a:r>
          </a:p>
          <a:p>
            <a:pPr algn="l"/>
            <a:endParaRPr lang="it-IT" sz="1200" dirty="0">
              <a:solidFill>
                <a:schemeClr val="tx1"/>
              </a:solidFill>
            </a:endParaRPr>
          </a:p>
          <a:p>
            <a:pPr algn="l"/>
            <a:r>
              <a:rPr lang="it-IT" sz="1200" b="1" dirty="0">
                <a:solidFill>
                  <a:schemeClr val="tx1"/>
                </a:solidFill>
              </a:rPr>
              <a:t>Rateazione </a:t>
            </a:r>
            <a:r>
              <a:rPr lang="it-IT" sz="1200" dirty="0">
                <a:solidFill>
                  <a:schemeClr val="tx1"/>
                </a:solidFill>
              </a:rPr>
              <a:t>: </a:t>
            </a:r>
            <a:r>
              <a:rPr lang="it-IT" sz="1200" dirty="0">
                <a:solidFill>
                  <a:schemeClr val="tx1"/>
                </a:solidFill>
                <a:hlinkClick r:id="rId3"/>
              </a:rPr>
              <a:t>http://www.gruppoequitalia.it/equitalia/opencms/it/cittadini/rateazioni/ModulisticaNew</a:t>
            </a:r>
            <a:r>
              <a:rPr lang="it-IT" sz="12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it-IT" sz="12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endParaRPr lang="it-IT" sz="1200" dirty="0">
              <a:solidFill>
                <a:schemeClr val="tx1"/>
              </a:solidFill>
            </a:endParaRPr>
          </a:p>
          <a:p>
            <a:pPr algn="l"/>
            <a:r>
              <a:rPr lang="it-IT" sz="1200" b="1" dirty="0">
                <a:solidFill>
                  <a:schemeClr val="tx1"/>
                </a:solidFill>
              </a:rPr>
              <a:t>Fermo </a:t>
            </a:r>
            <a:r>
              <a:rPr lang="it-IT" sz="1200" dirty="0">
                <a:solidFill>
                  <a:schemeClr val="tx1"/>
                </a:solidFill>
              </a:rPr>
              <a:t>: </a:t>
            </a:r>
            <a:r>
              <a:rPr lang="it-IT" sz="12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it-IT" sz="1200" dirty="0">
                <a:solidFill>
                  <a:schemeClr val="tx1"/>
                </a:solidFill>
                <a:hlinkClick r:id="rId4"/>
              </a:rPr>
              <a:t>://www.gruppoequitalia.it/equitalia/export/.content/it.gov.equitalia.capogruppo/files/it/Pieghevole__</a:t>
            </a:r>
            <a:r>
              <a:rPr lang="it-IT" sz="1200" dirty="0" smtClean="0">
                <a:solidFill>
                  <a:schemeClr val="tx1"/>
                </a:solidFill>
                <a:hlinkClick r:id="rId4"/>
              </a:rPr>
              <a:t>NOVITA_2012.pdf</a:t>
            </a:r>
            <a:r>
              <a:rPr lang="it-IT" sz="12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endParaRPr lang="it-IT" sz="1200" dirty="0">
              <a:solidFill>
                <a:schemeClr val="tx1"/>
              </a:solidFill>
            </a:endParaRPr>
          </a:p>
          <a:p>
            <a:pPr algn="l"/>
            <a:r>
              <a:rPr lang="it-IT" sz="1200" b="1" dirty="0">
                <a:solidFill>
                  <a:schemeClr val="tx1"/>
                </a:solidFill>
              </a:rPr>
              <a:t>Ipoteca </a:t>
            </a:r>
            <a:r>
              <a:rPr lang="it-IT" sz="1200" dirty="0">
                <a:solidFill>
                  <a:schemeClr val="tx1"/>
                </a:solidFill>
              </a:rPr>
              <a:t>: </a:t>
            </a:r>
            <a:r>
              <a:rPr lang="it-IT" sz="1200" dirty="0">
                <a:solidFill>
                  <a:schemeClr val="tx1"/>
                </a:solidFill>
                <a:hlinkClick r:id="rId4"/>
              </a:rPr>
              <a:t>http://www.gruppoequitalia.it/equitalia/export/.content/it.gov.equitalia.capogruppo/files/it/Pieghevole__</a:t>
            </a:r>
            <a:r>
              <a:rPr lang="it-IT" sz="1200" dirty="0" smtClean="0">
                <a:solidFill>
                  <a:schemeClr val="tx1"/>
                </a:solidFill>
                <a:hlinkClick r:id="rId4"/>
              </a:rPr>
              <a:t>NOVITA_2012.pdf</a:t>
            </a:r>
            <a:endParaRPr lang="it-IT" sz="1200" dirty="0" smtClean="0">
              <a:solidFill>
                <a:schemeClr val="tx1"/>
              </a:solidFill>
            </a:endParaRPr>
          </a:p>
          <a:p>
            <a:pPr algn="l"/>
            <a:r>
              <a:rPr lang="it-IT" sz="1200" dirty="0" smtClean="0">
                <a:solidFill>
                  <a:schemeClr val="tx1"/>
                </a:solidFill>
              </a:rPr>
              <a:t> </a:t>
            </a:r>
            <a:endParaRPr lang="it-IT" sz="1200" dirty="0">
              <a:solidFill>
                <a:schemeClr val="tx1"/>
              </a:solidFill>
            </a:endParaRPr>
          </a:p>
          <a:p>
            <a:pPr algn="l"/>
            <a:r>
              <a:rPr lang="it-IT" sz="1200" b="1" dirty="0">
                <a:solidFill>
                  <a:schemeClr val="tx1"/>
                </a:solidFill>
              </a:rPr>
              <a:t>Estratto conto </a:t>
            </a:r>
            <a:r>
              <a:rPr lang="it-IT" sz="1200" dirty="0">
                <a:solidFill>
                  <a:schemeClr val="tx1"/>
                </a:solidFill>
              </a:rPr>
              <a:t>: </a:t>
            </a:r>
            <a:r>
              <a:rPr lang="it-IT" sz="1200" dirty="0">
                <a:solidFill>
                  <a:schemeClr val="tx1"/>
                </a:solidFill>
                <a:hlinkClick r:id="rId5"/>
              </a:rPr>
              <a:t>http://www.gruppoequitalia.it/equitalia/export/it/focuson</a:t>
            </a:r>
            <a:r>
              <a:rPr lang="it-IT" sz="1200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it-IT" sz="1200" dirty="0" smtClean="0">
                <a:solidFill>
                  <a:schemeClr val="tx1"/>
                </a:solidFill>
              </a:rPr>
              <a:t>   </a:t>
            </a:r>
          </a:p>
          <a:p>
            <a:pPr algn="l"/>
            <a:endParaRPr lang="it-IT" sz="1200" dirty="0">
              <a:solidFill>
                <a:schemeClr val="tx1"/>
              </a:solidFill>
            </a:endParaRPr>
          </a:p>
          <a:p>
            <a:pPr algn="l"/>
            <a:r>
              <a:rPr lang="it-IT" sz="1200" b="1" dirty="0">
                <a:solidFill>
                  <a:schemeClr val="tx1"/>
                </a:solidFill>
              </a:rPr>
              <a:t>Conto Fiscale </a:t>
            </a:r>
            <a:r>
              <a:rPr lang="it-IT" sz="1200" dirty="0">
                <a:solidFill>
                  <a:schemeClr val="tx1"/>
                </a:solidFill>
              </a:rPr>
              <a:t>: </a:t>
            </a:r>
            <a:r>
              <a:rPr lang="it-IT" sz="1200" dirty="0">
                <a:solidFill>
                  <a:schemeClr val="tx1"/>
                </a:solidFill>
                <a:hlinkClick r:id="rId6"/>
              </a:rPr>
              <a:t>http://www.gruppoequitalia.it/equitalia/opencms/it/cittadini/ContoFiscale/RimbContoFiscale</a:t>
            </a:r>
            <a:r>
              <a:rPr lang="it-IT" sz="1200" dirty="0" smtClean="0">
                <a:solidFill>
                  <a:schemeClr val="tx1"/>
                </a:solidFill>
                <a:hlinkClick r:id="rId6"/>
              </a:rPr>
              <a:t>/</a:t>
            </a:r>
            <a:r>
              <a:rPr lang="it-IT" sz="12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endParaRPr lang="it-IT" sz="1200" dirty="0">
              <a:solidFill>
                <a:schemeClr val="tx1"/>
              </a:solidFill>
            </a:endParaRPr>
          </a:p>
          <a:p>
            <a:pPr algn="l"/>
            <a:r>
              <a:rPr lang="it-IT" sz="1200" b="1" dirty="0">
                <a:solidFill>
                  <a:schemeClr val="tx1"/>
                </a:solidFill>
              </a:rPr>
              <a:t>Altro </a:t>
            </a:r>
            <a:r>
              <a:rPr lang="it-IT" sz="1200" dirty="0">
                <a:solidFill>
                  <a:schemeClr val="tx1"/>
                </a:solidFill>
              </a:rPr>
              <a:t>: Richiesta di appuntamento, nella descrizione il contribuente esporrà la tematica oggetto dell’incontro, </a:t>
            </a:r>
            <a:r>
              <a:rPr lang="it-IT" sz="1200" dirty="0" smtClean="0">
                <a:solidFill>
                  <a:schemeClr val="tx1"/>
                </a:solidFill>
              </a:rPr>
              <a:t>successivamente </a:t>
            </a:r>
            <a:r>
              <a:rPr lang="it-IT" sz="1200" dirty="0">
                <a:solidFill>
                  <a:schemeClr val="tx1"/>
                </a:solidFill>
              </a:rPr>
              <a:t>sarà contattato dai nostri uffici per la definizione della data e luogo </a:t>
            </a:r>
            <a:r>
              <a:rPr lang="it-IT" sz="1200" dirty="0" smtClean="0">
                <a:solidFill>
                  <a:schemeClr val="tx1"/>
                </a:solidFill>
              </a:rPr>
              <a:t>dell’appuntamento</a:t>
            </a:r>
            <a:r>
              <a:rPr lang="it-IT" sz="1200" dirty="0">
                <a:solidFill>
                  <a:schemeClr val="tx1"/>
                </a:solidFill>
              </a:rPr>
              <a:t>. </a:t>
            </a:r>
            <a:endParaRPr lang="it-IT" sz="1200" b="1" dirty="0" smtClean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4" y="479325"/>
            <a:ext cx="6738912" cy="53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539750" y="5949950"/>
            <a:ext cx="7993063" cy="5033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1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1. Inserire i dati dell’assistito, se si tratta di persona giuridica inserire gli estremi societari </a:t>
            </a:r>
          </a:p>
          <a:p>
            <a:pPr algn="l" eaLnBrk="1" hangingPunct="1"/>
            <a:r>
              <a:rPr lang="it-IT" sz="1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(ragione sociale, partita IVA)</a:t>
            </a:r>
            <a:endParaRPr lang="it-IT" sz="1400" b="1" i="1" dirty="0" smtClean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179539" y="4626714"/>
            <a:ext cx="3240360" cy="261610"/>
          </a:xfrm>
          <a:prstGeom prst="rect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b="1" dirty="0" smtClean="0"/>
              <a:t>Inserire la provincia di residenza del contribuente</a:t>
            </a:r>
            <a:endParaRPr lang="it-IT" sz="1100" b="1" dirty="0"/>
          </a:p>
        </p:txBody>
      </p:sp>
      <p:cxnSp>
        <p:nvCxnSpPr>
          <p:cNvPr id="4" name="Connettore 2 3"/>
          <p:cNvCxnSpPr/>
          <p:nvPr/>
        </p:nvCxnSpPr>
        <p:spPr>
          <a:xfrm flipH="1" flipV="1">
            <a:off x="3260254" y="4077072"/>
            <a:ext cx="216024" cy="418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17410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971550" y="5805488"/>
            <a:ext cx="7561263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l" eaLnBrk="1" hangingPunct="1">
              <a:buFont typeface="Calibri" pitchFamily="34" charset="0"/>
              <a:buAutoNum type="arabicPeriod"/>
            </a:pPr>
            <a:r>
              <a:rPr lang="it-IT" sz="140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Cliccare sul menù a tendina e selezionare Ente/Associazione/Ordine di appartenenza</a:t>
            </a:r>
          </a:p>
          <a:p>
            <a:pPr marL="228600" indent="-228600" algn="l" eaLnBrk="1" hangingPunct="1">
              <a:buFont typeface="Calibri" pitchFamily="34" charset="0"/>
              <a:buAutoNum type="arabicPeriod"/>
            </a:pPr>
            <a:r>
              <a:rPr lang="it-IT" sz="140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Cliccare su </a:t>
            </a:r>
            <a:r>
              <a:rPr lang="it-IT" sz="1400" b="1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Avanti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86" y="800021"/>
            <a:ext cx="66960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flipV="1">
            <a:off x="1116012" y="3429696"/>
            <a:ext cx="1223193" cy="244757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 flipH="1" flipV="1">
            <a:off x="539750" y="4365626"/>
            <a:ext cx="2447925" cy="12954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ctrTitle"/>
          </p:nvPr>
        </p:nvSpPr>
        <p:spPr bwMode="auto">
          <a:xfrm>
            <a:off x="684213" y="333375"/>
            <a:ext cx="7920037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i="1" smtClean="0"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750" y="5589588"/>
            <a:ext cx="7920038" cy="935037"/>
          </a:xfrm>
        </p:spPr>
        <p:txBody>
          <a:bodyPr>
            <a:noAutofit/>
          </a:bodyPr>
          <a:lstStyle/>
          <a:p>
            <a:pPr marL="228600" indent="-228600" algn="l" eaLnBrk="1" hangingPunct="1">
              <a:buFont typeface="+mj-lt"/>
              <a:buAutoNum type="arabicPeriod"/>
              <a:defRPr/>
            </a:pPr>
            <a:r>
              <a:rPr lang="it-IT" sz="1150" dirty="0" smtClean="0">
                <a:solidFill>
                  <a:schemeClr val="tx1"/>
                </a:solidFill>
              </a:rPr>
              <a:t>Selezionare sede dell’ordine/Associazione/Ente.</a:t>
            </a:r>
          </a:p>
          <a:p>
            <a:pPr marL="228600" indent="-228600" algn="l" eaLnBrk="1" hangingPunct="1">
              <a:buFont typeface="+mj-lt"/>
              <a:buAutoNum type="arabicPeriod"/>
              <a:defRPr/>
            </a:pPr>
            <a:r>
              <a:rPr lang="it-IT" sz="1150" dirty="0" smtClean="0">
                <a:solidFill>
                  <a:schemeClr val="tx1"/>
                </a:solidFill>
              </a:rPr>
              <a:t>Inserire i dati richiesti. Qualora si richiedano informazioni per conto di terzi, provvedere ad allegare documento d’identità e delega del richiedente (l’allegato dev’essere compreso in un unico documento). </a:t>
            </a:r>
          </a:p>
          <a:p>
            <a:pPr marL="228600" indent="-228600" algn="l" eaLnBrk="1" hangingPunct="1">
              <a:buFont typeface="+mj-lt"/>
              <a:buAutoNum type="arabicPeriod"/>
              <a:defRPr/>
            </a:pPr>
            <a:r>
              <a:rPr lang="it-IT" sz="1150" dirty="0" smtClean="0">
                <a:solidFill>
                  <a:schemeClr val="tx1"/>
                </a:solidFill>
              </a:rPr>
              <a:t>Cliccare</a:t>
            </a:r>
            <a:r>
              <a:rPr lang="it-IT" sz="1150" b="1" dirty="0" smtClean="0">
                <a:solidFill>
                  <a:schemeClr val="tx1"/>
                </a:solidFill>
              </a:rPr>
              <a:t> Avanti</a:t>
            </a:r>
            <a:endParaRPr lang="it-IT" sz="115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finanzaediritto.it/upload/approfondimenti/ODCE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4624"/>
            <a:ext cx="755576" cy="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4494"/>
            <a:ext cx="6408712" cy="51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360</Words>
  <Application>Microsoft Office PowerPoint</Application>
  <PresentationFormat>Presentazione su schermo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1_Tema di Office</vt:lpstr>
      <vt:lpstr>2_Tema di Office</vt:lpstr>
      <vt:lpstr>3_Tema di Office</vt:lpstr>
      <vt:lpstr>4_Tema di Office</vt:lpstr>
      <vt:lpstr>Istruzioni per l’accesso  al form contatti: www.gruppoequitalia.it  dedicato alle Convenzioni </vt:lpstr>
      <vt:lpstr>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xxx xxx</dc:creator>
  <cp:lastModifiedBy>LODI PATRIZIA</cp:lastModifiedBy>
  <cp:revision>140</cp:revision>
  <cp:lastPrinted>2012-11-21T15:17:54Z</cp:lastPrinted>
  <dcterms:created xsi:type="dcterms:W3CDTF">2010-07-09T08:49:23Z</dcterms:created>
  <dcterms:modified xsi:type="dcterms:W3CDTF">2014-02-11T12:03:05Z</dcterms:modified>
</cp:coreProperties>
</file>