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72" r:id="rId3"/>
    <p:sldId id="317" r:id="rId4"/>
    <p:sldId id="318" r:id="rId5"/>
    <p:sldId id="320" r:id="rId6"/>
    <p:sldId id="330" r:id="rId7"/>
    <p:sldId id="322" r:id="rId8"/>
    <p:sldId id="323" r:id="rId9"/>
    <p:sldId id="324" r:id="rId10"/>
    <p:sldId id="325" r:id="rId11"/>
    <p:sldId id="328" r:id="rId12"/>
  </p:sldIdLst>
  <p:sldSz cx="12192000" cy="6858000"/>
  <p:notesSz cx="6858000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C6C6C6"/>
    <a:srgbClr val="E3E3E3"/>
    <a:srgbClr val="FFD500"/>
    <a:srgbClr val="CA0538"/>
    <a:srgbClr val="E4D7A3"/>
    <a:srgbClr val="F3971B"/>
    <a:srgbClr val="F3977F"/>
    <a:srgbClr val="FF9900"/>
    <a:srgbClr val="6733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0" autoAdjust="0"/>
    <p:restoredTop sz="94934" autoAdjust="0"/>
  </p:normalViewPr>
  <p:slideViewPr>
    <p:cSldViewPr snapToGrid="0">
      <p:cViewPr varScale="1">
        <p:scale>
          <a:sx n="84" d="100"/>
          <a:sy n="84" d="100"/>
        </p:scale>
        <p:origin x="610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286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FAA14-B31B-409A-BFA7-42403083CBBA}" type="datetimeFigureOut">
              <a:rPr lang="it-IT" smtClean="0"/>
              <a:pPr/>
              <a:t>04/10/2017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7319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9377319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9A590-9611-4095-AFA4-C8A89EC320B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1806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40967-8F90-42F4-A5D4-3F0D1107415F}" type="datetimeFigureOut">
              <a:rPr lang="it-IT" smtClean="0"/>
              <a:pPr/>
              <a:t>04/10/2017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751219"/>
            <a:ext cx="548640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377319"/>
            <a:ext cx="2971800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D6860-D1E6-4ADA-9127-34ACE4EA3D7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250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133350" y="346075"/>
            <a:ext cx="7366000" cy="4143375"/>
          </a:xfrm>
        </p:spPr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067A1-CD86-2B4E-BCC7-6CC65BB0D6CE}" type="slidenum">
              <a:rPr lang="it-IT">
                <a:solidFill>
                  <a:srgbClr val="000000"/>
                </a:solidFill>
              </a:rPr>
              <a:pPr/>
              <a:t>1</a:t>
            </a:fld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610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5" y="-2017"/>
            <a:ext cx="12196605" cy="6860017"/>
          </a:xfrm>
          <a:prstGeom prst="rect">
            <a:avLst/>
          </a:prstGeom>
        </p:spPr>
      </p:pic>
      <p:sp>
        <p:nvSpPr>
          <p:cNvPr id="8" name="Titolo 1"/>
          <p:cNvSpPr>
            <a:spLocks noGrp="1"/>
          </p:cNvSpPr>
          <p:nvPr>
            <p:ph type="ctrTitle"/>
          </p:nvPr>
        </p:nvSpPr>
        <p:spPr>
          <a:xfrm>
            <a:off x="613037" y="4244083"/>
            <a:ext cx="9144000" cy="514350"/>
          </a:xfrm>
        </p:spPr>
        <p:txBody>
          <a:bodyPr anchor="b">
            <a:normAutofit/>
          </a:bodyPr>
          <a:lstStyle>
            <a:lvl1pPr algn="l">
              <a:defRPr sz="3200" b="1" i="0"/>
            </a:lvl1pPr>
          </a:lstStyle>
          <a:p>
            <a:r>
              <a:rPr lang="it-IT" dirty="0"/>
              <a:t>Fare clic per modificare stile</a:t>
            </a:r>
          </a:p>
        </p:txBody>
      </p:sp>
      <p:sp>
        <p:nvSpPr>
          <p:cNvPr id="9" name="Sottotitolo 2"/>
          <p:cNvSpPr>
            <a:spLocks noGrp="1"/>
          </p:cNvSpPr>
          <p:nvPr>
            <p:ph type="subTitle" idx="1"/>
          </p:nvPr>
        </p:nvSpPr>
        <p:spPr>
          <a:xfrm>
            <a:off x="613037" y="6130895"/>
            <a:ext cx="9144000" cy="54541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pic>
        <p:nvPicPr>
          <p:cNvPr id="5" name="Immagine 4" descr="Eni_ML_CMYB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361" y="253936"/>
            <a:ext cx="766063" cy="936000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sz="quarter" idx="10"/>
          </p:nvPr>
        </p:nvSpPr>
        <p:spPr>
          <a:xfrm>
            <a:off x="613037" y="5207333"/>
            <a:ext cx="9144000" cy="4746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800" b="1" i="0"/>
            </a:lvl1pPr>
            <a:lvl2pPr marL="457188" indent="0">
              <a:buFontTx/>
              <a:buNone/>
              <a:defRPr sz="2000" b="1" i="0"/>
            </a:lvl2pPr>
            <a:lvl3pPr marL="914377" indent="0">
              <a:buFontTx/>
              <a:buNone/>
              <a:defRPr sz="2000" b="1" i="0"/>
            </a:lvl3pPr>
            <a:lvl4pPr marL="1371566" indent="0">
              <a:buFontTx/>
              <a:buNone/>
              <a:defRPr sz="2000" b="1" i="0"/>
            </a:lvl4pPr>
            <a:lvl5pPr marL="1828755" indent="0">
              <a:buFontTx/>
              <a:buNone/>
              <a:defRPr sz="2000" b="1" i="0"/>
            </a:lvl5pPr>
          </a:lstStyle>
          <a:p>
            <a:pPr lvl="0"/>
            <a:r>
              <a:rPr lang="it-IT" dirty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49720957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bg>
      <p:bgPr>
        <a:solidFill>
          <a:srgbClr val="D9D9D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itolo 1"/>
          <p:cNvSpPr>
            <a:spLocks noGrp="1"/>
          </p:cNvSpPr>
          <p:nvPr>
            <p:ph type="title"/>
          </p:nvPr>
        </p:nvSpPr>
        <p:spPr>
          <a:xfrm>
            <a:off x="641245" y="173479"/>
            <a:ext cx="10731605" cy="778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 i="0"/>
            </a:lvl1pPr>
          </a:lstStyle>
          <a:p>
            <a:r>
              <a:rPr lang="it-IT" dirty="0"/>
              <a:t>Fare clic per modificare stile</a:t>
            </a:r>
          </a:p>
        </p:txBody>
      </p:sp>
      <p:cxnSp>
        <p:nvCxnSpPr>
          <p:cNvPr id="4" name="Connettore 1 3"/>
          <p:cNvCxnSpPr/>
          <p:nvPr userDrawn="1"/>
        </p:nvCxnSpPr>
        <p:spPr>
          <a:xfrm>
            <a:off x="0" y="823674"/>
            <a:ext cx="6003131" cy="6389"/>
          </a:xfrm>
          <a:prstGeom prst="line">
            <a:avLst/>
          </a:prstGeom>
          <a:ln>
            <a:solidFill>
              <a:srgbClr val="FBCF3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egnaposto testo 11"/>
          <p:cNvSpPr>
            <a:spLocks noGrp="1"/>
          </p:cNvSpPr>
          <p:nvPr>
            <p:ph type="body" sz="quarter" idx="10"/>
          </p:nvPr>
        </p:nvSpPr>
        <p:spPr>
          <a:xfrm>
            <a:off x="640799" y="1123200"/>
            <a:ext cx="3096000" cy="727200"/>
          </a:xfrm>
          <a:solidFill>
            <a:srgbClr val="E3E3E3"/>
          </a:solidFill>
          <a:effectLst>
            <a:outerShdw dist="101600" dir="8100000" algn="ctr" rotWithShape="0">
              <a:srgbClr val="CA0538"/>
            </a:outerShdw>
          </a:effectLst>
        </p:spPr>
        <p:txBody>
          <a:bodyPr anchor="ctr" anchorCtr="0">
            <a:normAutofit/>
          </a:bodyPr>
          <a:lstStyle>
            <a:lvl1pPr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1"/>
          </p:nvPr>
        </p:nvSpPr>
        <p:spPr>
          <a:xfrm>
            <a:off x="4460400" y="1123200"/>
            <a:ext cx="3096000" cy="727200"/>
          </a:xfrm>
          <a:solidFill>
            <a:srgbClr val="E3E3E3"/>
          </a:solidFill>
          <a:effectLst>
            <a:outerShdw dist="101600" dir="8100000" algn="ctr" rotWithShape="0">
              <a:srgbClr val="FFD500"/>
            </a:outerShdw>
          </a:effectLst>
        </p:spPr>
        <p:txBody>
          <a:bodyPr anchor="ctr" anchorCtr="0">
            <a:normAutofit/>
          </a:bodyPr>
          <a:lstStyle>
            <a:lvl1pPr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endParaRPr lang="it-IT" dirty="0"/>
          </a:p>
        </p:txBody>
      </p:sp>
      <p:sp>
        <p:nvSpPr>
          <p:cNvPr id="17" name="Segnaposto testo 16"/>
          <p:cNvSpPr>
            <a:spLocks noGrp="1"/>
          </p:cNvSpPr>
          <p:nvPr>
            <p:ph type="body" sz="quarter" idx="12"/>
          </p:nvPr>
        </p:nvSpPr>
        <p:spPr>
          <a:xfrm>
            <a:off x="8276400" y="1123200"/>
            <a:ext cx="3096000" cy="727200"/>
          </a:xfrm>
          <a:solidFill>
            <a:srgbClr val="E3E3E3"/>
          </a:solidFill>
          <a:effectLst>
            <a:outerShdw dist="101600" dir="8100000" algn="ctr" rotWithShape="0">
              <a:srgbClr val="FF9900"/>
            </a:outerShdw>
          </a:effectLst>
        </p:spPr>
        <p:txBody>
          <a:bodyPr anchor="ctr" anchorCtr="0">
            <a:normAutofit/>
          </a:bodyPr>
          <a:lstStyle>
            <a:lvl1pPr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endParaRPr lang="it-IT" dirty="0"/>
          </a:p>
        </p:txBody>
      </p:sp>
      <p:cxnSp>
        <p:nvCxnSpPr>
          <p:cNvPr id="18" name="Connettore 1 13"/>
          <p:cNvCxnSpPr/>
          <p:nvPr userDrawn="1"/>
        </p:nvCxnSpPr>
        <p:spPr>
          <a:xfrm>
            <a:off x="4070685" y="1131070"/>
            <a:ext cx="0" cy="2484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13"/>
          <p:cNvCxnSpPr/>
          <p:nvPr userDrawn="1"/>
        </p:nvCxnSpPr>
        <p:spPr>
          <a:xfrm>
            <a:off x="7880684" y="1130400"/>
            <a:ext cx="0" cy="248400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Segnaposto testo 31"/>
          <p:cNvSpPr>
            <a:spLocks noGrp="1"/>
          </p:cNvSpPr>
          <p:nvPr>
            <p:ph type="body" sz="quarter" idx="16"/>
          </p:nvPr>
        </p:nvSpPr>
        <p:spPr>
          <a:xfrm>
            <a:off x="1378451" y="5196184"/>
            <a:ext cx="9319847" cy="730800"/>
          </a:xfrm>
          <a:solidFill>
            <a:srgbClr val="E3E3E3"/>
          </a:solidFill>
          <a:effectLst>
            <a:outerShdw dist="101600" dir="8100000" algn="ctr" rotWithShape="0">
              <a:srgbClr val="FFD500"/>
            </a:outerShdw>
          </a:effectLst>
        </p:spPr>
        <p:txBody>
          <a:bodyPr anchor="ctr">
            <a:normAutofit/>
          </a:bodyPr>
          <a:lstStyle>
            <a:lvl1pPr algn="ctr">
              <a:buNone/>
              <a:defRPr sz="1600" b="1" i="0" baseline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endParaRPr lang="it-IT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17"/>
          </p:nvPr>
        </p:nvSpPr>
        <p:spPr>
          <a:xfrm>
            <a:off x="640800" y="2209575"/>
            <a:ext cx="3155950" cy="2720975"/>
          </a:xfrm>
        </p:spPr>
        <p:txBody>
          <a:bodyPr/>
          <a:lstStyle>
            <a:lvl1pPr>
              <a:buClr>
                <a:srgbClr val="FFD500"/>
              </a:buClr>
              <a:buFont typeface="Wingdings" pitchFamily="2" charset="2"/>
              <a:buChar char="§"/>
              <a:defRPr sz="1600" i="0">
                <a:solidFill>
                  <a:schemeClr val="tx1"/>
                </a:solidFill>
              </a:defRPr>
            </a:lvl1pPr>
            <a:lvl2pPr>
              <a:buClr>
                <a:srgbClr val="E3E3E3"/>
              </a:buClr>
              <a:buFont typeface="Wingdings" pitchFamily="2" charset="2"/>
              <a:buChar char="§"/>
              <a:defRPr sz="1400" i="0"/>
            </a:lvl2pPr>
            <a:lvl3pPr>
              <a:buFont typeface="Wingdings" pitchFamily="2" charset="2"/>
              <a:buChar char="§"/>
              <a:defRPr sz="1200" i="0"/>
            </a:lvl3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18"/>
          </p:nvPr>
        </p:nvSpPr>
        <p:spPr>
          <a:xfrm>
            <a:off x="4460400" y="2242232"/>
            <a:ext cx="3155950" cy="2720975"/>
          </a:xfrm>
        </p:spPr>
        <p:txBody>
          <a:bodyPr/>
          <a:lstStyle>
            <a:lvl1pPr>
              <a:buClr>
                <a:srgbClr val="FFD500"/>
              </a:buClr>
              <a:buFont typeface="Wingdings" pitchFamily="2" charset="2"/>
              <a:buChar char="§"/>
              <a:defRPr sz="1600" i="0">
                <a:solidFill>
                  <a:schemeClr val="tx1"/>
                </a:solidFill>
              </a:defRPr>
            </a:lvl1pPr>
            <a:lvl2pPr>
              <a:buClr>
                <a:srgbClr val="E3E3E3"/>
              </a:buClr>
              <a:buFont typeface="Wingdings" pitchFamily="2" charset="2"/>
              <a:buChar char="§"/>
              <a:defRPr sz="1400" i="0"/>
            </a:lvl2pPr>
            <a:lvl3pPr>
              <a:buFont typeface="Wingdings" pitchFamily="2" charset="2"/>
              <a:buChar char="§"/>
              <a:defRPr sz="1200" i="0"/>
            </a:lvl3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22" name="Segnaposto testo 19"/>
          <p:cNvSpPr>
            <a:spLocks noGrp="1"/>
          </p:cNvSpPr>
          <p:nvPr>
            <p:ph type="body" sz="quarter" idx="19"/>
          </p:nvPr>
        </p:nvSpPr>
        <p:spPr>
          <a:xfrm>
            <a:off x="8276400" y="2264004"/>
            <a:ext cx="3155950" cy="2720975"/>
          </a:xfrm>
        </p:spPr>
        <p:txBody>
          <a:bodyPr/>
          <a:lstStyle>
            <a:lvl1pPr>
              <a:buClr>
                <a:srgbClr val="FFD500"/>
              </a:buClr>
              <a:buFont typeface="Wingdings" pitchFamily="2" charset="2"/>
              <a:buChar char="§"/>
              <a:defRPr sz="1600" i="0">
                <a:solidFill>
                  <a:schemeClr val="tx1"/>
                </a:solidFill>
              </a:defRPr>
            </a:lvl1pPr>
            <a:lvl2pPr>
              <a:buClr>
                <a:srgbClr val="E3E3E3"/>
              </a:buClr>
              <a:buFont typeface="Wingdings" pitchFamily="2" charset="2"/>
              <a:buChar char="§"/>
              <a:defRPr sz="1400" i="0"/>
            </a:lvl2pPr>
            <a:lvl3pPr>
              <a:buFont typeface="Wingdings" pitchFamily="2" charset="2"/>
              <a:buChar char="§"/>
              <a:defRPr sz="1200" i="0"/>
            </a:lvl3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15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0" y="6346622"/>
            <a:ext cx="616226" cy="332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8EB68E-E012-4BA0-8FC2-4838E88C476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62063556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tondatura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egnaposto titolo 1"/>
          <p:cNvSpPr>
            <a:spLocks noGrp="1"/>
          </p:cNvSpPr>
          <p:nvPr>
            <p:ph type="title"/>
          </p:nvPr>
        </p:nvSpPr>
        <p:spPr>
          <a:xfrm>
            <a:off x="641245" y="173479"/>
            <a:ext cx="10731605" cy="778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 b="1" i="0"/>
            </a:lvl1pPr>
          </a:lstStyle>
          <a:p>
            <a:r>
              <a:rPr lang="it-IT" dirty="0"/>
              <a:t>Fare clic per modificare stile</a:t>
            </a:r>
          </a:p>
        </p:txBody>
      </p:sp>
      <p:cxnSp>
        <p:nvCxnSpPr>
          <p:cNvPr id="4" name="Connettore 1 3"/>
          <p:cNvCxnSpPr/>
          <p:nvPr userDrawn="1"/>
        </p:nvCxnSpPr>
        <p:spPr>
          <a:xfrm>
            <a:off x="0" y="823674"/>
            <a:ext cx="6003131" cy="6389"/>
          </a:xfrm>
          <a:prstGeom prst="line">
            <a:avLst/>
          </a:prstGeom>
          <a:ln>
            <a:solidFill>
              <a:srgbClr val="FFD5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Eni_ML_CMYB.eps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963" y="6067096"/>
            <a:ext cx="500887" cy="612000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sz="quarter" idx="10"/>
          </p:nvPr>
        </p:nvSpPr>
        <p:spPr>
          <a:xfrm>
            <a:off x="641245" y="1602000"/>
            <a:ext cx="10731605" cy="4323600"/>
          </a:xfrm>
        </p:spPr>
        <p:txBody>
          <a:bodyPr/>
          <a:lstStyle>
            <a:lvl1pPr marL="342891" indent="-342891"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0" y="6346622"/>
            <a:ext cx="616226" cy="332474"/>
          </a:xfrm>
        </p:spPr>
        <p:txBody>
          <a:bodyPr/>
          <a:lstStyle/>
          <a:p>
            <a:fld id="{707872E8-939B-41AC-B617-4CE710FB602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76339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sto due blocc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40800" y="172800"/>
            <a:ext cx="10731600" cy="7776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8" name="Segnaposto contenuto 7"/>
          <p:cNvSpPr>
            <a:spLocks noGrp="1"/>
          </p:cNvSpPr>
          <p:nvPr>
            <p:ph sz="quarter" idx="11"/>
          </p:nvPr>
        </p:nvSpPr>
        <p:spPr>
          <a:xfrm>
            <a:off x="640800" y="1426592"/>
            <a:ext cx="4971435" cy="4491842"/>
          </a:xfrm>
        </p:spPr>
        <p:txBody>
          <a:bodyPr/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cxnSp>
        <p:nvCxnSpPr>
          <p:cNvPr id="9" name="Connettore 1 11"/>
          <p:cNvCxnSpPr/>
          <p:nvPr userDrawn="1"/>
        </p:nvCxnSpPr>
        <p:spPr>
          <a:xfrm>
            <a:off x="6006517" y="1426518"/>
            <a:ext cx="0" cy="4493637"/>
          </a:xfrm>
          <a:prstGeom prst="line">
            <a:avLst/>
          </a:prstGeom>
          <a:ln w="38100">
            <a:solidFill>
              <a:srgbClr val="C6C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contenuto 10"/>
          <p:cNvSpPr>
            <a:spLocks noGrp="1"/>
          </p:cNvSpPr>
          <p:nvPr>
            <p:ph sz="quarter" idx="12"/>
          </p:nvPr>
        </p:nvSpPr>
        <p:spPr>
          <a:xfrm>
            <a:off x="6400800" y="1426519"/>
            <a:ext cx="4971600" cy="449363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numero diapositiva 8"/>
          <p:cNvSpPr>
            <a:spLocks noGrp="1"/>
          </p:cNvSpPr>
          <p:nvPr>
            <p:ph type="sldNum" sz="quarter" idx="13"/>
          </p:nvPr>
        </p:nvSpPr>
        <p:spPr>
          <a:xfrm>
            <a:off x="0" y="6346622"/>
            <a:ext cx="616226" cy="332474"/>
          </a:xfrm>
        </p:spPr>
        <p:txBody>
          <a:bodyPr/>
          <a:lstStyle/>
          <a:p>
            <a:fld id="{707872E8-939B-41AC-B617-4CE710FB602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739081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fronto box titolo gia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715992" y="2113472"/>
            <a:ext cx="5167223" cy="3771513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206400" y="2113472"/>
            <a:ext cx="5166000" cy="3771513"/>
          </a:xfrm>
        </p:spPr>
        <p:txBody>
          <a:bodyPr/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723840" y="1309358"/>
            <a:ext cx="5159375" cy="541338"/>
          </a:xfrm>
        </p:spPr>
        <p:txBody>
          <a:bodyPr/>
          <a:lstStyle>
            <a:lvl1pPr marL="0" indent="180975" algn="ctr">
              <a:lnSpc>
                <a:spcPct val="100000"/>
              </a:lnSpc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  <a:lvl2pPr marL="285750" indent="-285750">
              <a:lnSpc>
                <a:spcPct val="100000"/>
              </a:lnSpc>
              <a:buSzPct val="400000"/>
              <a:buFontTx/>
              <a:buBlip>
                <a:blip r:embed="rId2"/>
              </a:buBlip>
              <a:defRPr sz="1200">
                <a:latin typeface="+mn-lt"/>
              </a:defRPr>
            </a:lvl2pPr>
          </a:lstStyle>
          <a:p>
            <a:pPr lvl="0"/>
            <a:r>
              <a:rPr lang="it-IT" dirty="0"/>
              <a:t>Modifica gli stili del testo dello schema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4"/>
          </p:nvPr>
        </p:nvSpPr>
        <p:spPr>
          <a:xfrm>
            <a:off x="6207124" y="1309688"/>
            <a:ext cx="5165275" cy="541337"/>
          </a:xfrm>
        </p:spPr>
        <p:txBody>
          <a:bodyPr>
            <a:normAutofit/>
          </a:bodyPr>
          <a:lstStyle>
            <a:lvl1pPr marL="0" indent="0" algn="ctr">
              <a:buNone/>
              <a:defRPr sz="18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it-IT" dirty="0"/>
              <a:t>Modifica gli stili del testo</a:t>
            </a:r>
          </a:p>
        </p:txBody>
      </p:sp>
    </p:spTree>
    <p:extLst>
      <p:ext uri="{BB962C8B-B14F-4D97-AF65-F5344CB8AC3E}">
        <p14:creationId xmlns:p14="http://schemas.microsoft.com/office/powerpoint/2010/main" val="213666740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fronto box titolo gia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715992" y="2113472"/>
            <a:ext cx="5167223" cy="3794959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206400" y="2113472"/>
            <a:ext cx="5166000" cy="3794959"/>
          </a:xfrm>
        </p:spPr>
        <p:txBody>
          <a:bodyPr/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Tito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1289095" y="1408026"/>
            <a:ext cx="4021016" cy="369332"/>
          </a:xfrm>
          <a:solidFill>
            <a:schemeClr val="bg1"/>
          </a:solidFill>
          <a:effectLst>
            <a:outerShdw dist="101600" dir="8100000" algn="tr" rotWithShape="0">
              <a:srgbClr val="FFD500"/>
            </a:outerShdw>
          </a:effectLst>
        </p:spPr>
        <p:txBody>
          <a:bodyPr anchor="b" anchorCtr="1">
            <a:sp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  <a:lvl2pPr marL="285750" indent="-285750">
              <a:lnSpc>
                <a:spcPct val="100000"/>
              </a:lnSpc>
              <a:buSzPct val="400000"/>
              <a:buFontTx/>
              <a:buBlip>
                <a:blip r:embed="rId2"/>
              </a:buBlip>
              <a:defRPr sz="1200">
                <a:latin typeface="+mn-lt"/>
              </a:defRPr>
            </a:lvl2pPr>
          </a:lstStyle>
          <a:p>
            <a:pPr lvl="0"/>
            <a:r>
              <a:rPr lang="it-IT" dirty="0"/>
              <a:t>Modifica gli stili del testo dello schema</a:t>
            </a:r>
          </a:p>
        </p:txBody>
      </p:sp>
      <p:sp>
        <p:nvSpPr>
          <p:cNvPr id="11" name="Segnaposto testo 4"/>
          <p:cNvSpPr>
            <a:spLocks noGrp="1"/>
          </p:cNvSpPr>
          <p:nvPr>
            <p:ph type="body" sz="quarter" idx="14"/>
          </p:nvPr>
        </p:nvSpPr>
        <p:spPr>
          <a:xfrm>
            <a:off x="6778892" y="1408026"/>
            <a:ext cx="4021016" cy="369332"/>
          </a:xfrm>
          <a:solidFill>
            <a:schemeClr val="bg1"/>
          </a:solidFill>
          <a:effectLst>
            <a:outerShdw dist="101600" dir="8100000" algn="tr" rotWithShape="0">
              <a:srgbClr val="FFD500"/>
            </a:outerShdw>
          </a:effectLst>
        </p:spPr>
        <p:txBody>
          <a:bodyPr anchor="b" anchorCtr="1">
            <a:sp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800" b="1" i="0">
                <a:solidFill>
                  <a:schemeClr val="tx1"/>
                </a:solidFill>
                <a:latin typeface="+mn-lt"/>
              </a:defRPr>
            </a:lvl1pPr>
            <a:lvl2pPr marL="285750" indent="-285750">
              <a:lnSpc>
                <a:spcPct val="100000"/>
              </a:lnSpc>
              <a:buSzPct val="400000"/>
              <a:buFontTx/>
              <a:buBlip>
                <a:blip r:embed="rId2"/>
              </a:buBlip>
              <a:defRPr sz="1200">
                <a:latin typeface="+mn-lt"/>
              </a:defRPr>
            </a:lvl2pPr>
          </a:lstStyle>
          <a:p>
            <a:pPr lvl="0"/>
            <a:r>
              <a:rPr lang="it-IT" dirty="0"/>
              <a:t>Modifica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26573408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8EB68E-E012-4BA0-8FC2-4838E88C476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 dirty="0"/>
          </a:p>
        </p:txBody>
      </p:sp>
      <p:sp>
        <p:nvSpPr>
          <p:cNvPr id="15" name="Titolo 1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62122059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a tutt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rgbClr val="FFD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74391" y="5569022"/>
            <a:ext cx="5989547" cy="777600"/>
          </a:xfr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44000" tIns="108000" rIns="144000" bIns="108000" rtlCol="0" anchor="ctr">
            <a:normAutofit/>
          </a:bodyPr>
          <a:lstStyle>
            <a:lvl1pPr>
              <a:defRPr lang="it-IT" sz="2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4290973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to a tutt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immagine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rgbClr val="C6C6C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74391" y="609600"/>
            <a:ext cx="3240000" cy="3240000"/>
          </a:xfrm>
          <a:prstGeom prst="ellipse">
            <a:avLst/>
          </a:prstGeom>
          <a:solidFill>
            <a:srgbClr val="FFD500">
              <a:alpha val="4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44000" tIns="108000" rIns="144000" bIns="108000" rtlCol="0" anchor="ctr">
            <a:normAutofit/>
          </a:bodyPr>
          <a:lstStyle>
            <a:lvl1pPr>
              <a:defRPr lang="it-IT" sz="2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44616584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roget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ED67F-382A-4737-AF1C-676A922EA1C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" name="Segnaposto immagine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09955" cy="68580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21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1 w 10000"/>
              <a:gd name="connsiteY4" fmla="*/ 0 h 10000"/>
              <a:gd name="connsiteX0" fmla="*/ 2 w 10002"/>
              <a:gd name="connsiteY0" fmla="*/ 0 h 10000"/>
              <a:gd name="connsiteX1" fmla="*/ 10002 w 10002"/>
              <a:gd name="connsiteY1" fmla="*/ 0 h 10000"/>
              <a:gd name="connsiteX2" fmla="*/ 10002 w 10002"/>
              <a:gd name="connsiteY2" fmla="*/ 10000 h 10000"/>
              <a:gd name="connsiteX3" fmla="*/ 2 w 10002"/>
              <a:gd name="connsiteY3" fmla="*/ 10000 h 10000"/>
              <a:gd name="connsiteX4" fmla="*/ 2 w 10002"/>
              <a:gd name="connsiteY4" fmla="*/ 0 h 10000"/>
              <a:gd name="connsiteX0" fmla="*/ 2 w 10002"/>
              <a:gd name="connsiteY0" fmla="*/ 0 h 10038"/>
              <a:gd name="connsiteX1" fmla="*/ 10002 w 10002"/>
              <a:gd name="connsiteY1" fmla="*/ 0 h 10038"/>
              <a:gd name="connsiteX2" fmla="*/ 7814 w 10002"/>
              <a:gd name="connsiteY2" fmla="*/ 10038 h 10038"/>
              <a:gd name="connsiteX3" fmla="*/ 2 w 10002"/>
              <a:gd name="connsiteY3" fmla="*/ 10000 h 10038"/>
              <a:gd name="connsiteX4" fmla="*/ 2 w 10002"/>
              <a:gd name="connsiteY4" fmla="*/ 0 h 10038"/>
              <a:gd name="connsiteX0" fmla="*/ 2 w 10002"/>
              <a:gd name="connsiteY0" fmla="*/ 0 h 10038"/>
              <a:gd name="connsiteX1" fmla="*/ 10002 w 10002"/>
              <a:gd name="connsiteY1" fmla="*/ 0 h 10038"/>
              <a:gd name="connsiteX2" fmla="*/ 7814 w 10002"/>
              <a:gd name="connsiteY2" fmla="*/ 10038 h 10038"/>
              <a:gd name="connsiteX3" fmla="*/ 2 w 10002"/>
              <a:gd name="connsiteY3" fmla="*/ 10000 h 10038"/>
              <a:gd name="connsiteX4" fmla="*/ 2 w 10002"/>
              <a:gd name="connsiteY4" fmla="*/ 0 h 10038"/>
              <a:gd name="connsiteX0" fmla="*/ 2 w 10002"/>
              <a:gd name="connsiteY0" fmla="*/ 0 h 10000"/>
              <a:gd name="connsiteX1" fmla="*/ 10002 w 10002"/>
              <a:gd name="connsiteY1" fmla="*/ 0 h 10000"/>
              <a:gd name="connsiteX2" fmla="*/ 7751 w 10002"/>
              <a:gd name="connsiteY2" fmla="*/ 10000 h 10000"/>
              <a:gd name="connsiteX3" fmla="*/ 2 w 10002"/>
              <a:gd name="connsiteY3" fmla="*/ 10000 h 10000"/>
              <a:gd name="connsiteX4" fmla="*/ 2 w 10002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0000">
                <a:moveTo>
                  <a:pt x="2" y="0"/>
                </a:moveTo>
                <a:lnTo>
                  <a:pt x="10002" y="0"/>
                </a:lnTo>
                <a:lnTo>
                  <a:pt x="7751" y="10000"/>
                </a:lnTo>
                <a:lnTo>
                  <a:pt x="2" y="10000"/>
                </a:lnTo>
                <a:cubicBezTo>
                  <a:pt x="9" y="6667"/>
                  <a:pt x="-5" y="3333"/>
                  <a:pt x="2" y="0"/>
                </a:cubicBezTo>
                <a:close/>
              </a:path>
            </a:pathLst>
          </a:custGeom>
          <a:solidFill>
            <a:srgbClr val="FFD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51600" y="1555200"/>
            <a:ext cx="3682800" cy="3682800"/>
          </a:xfrm>
          <a:prstGeom prst="ellipse">
            <a:avLst/>
          </a:prstGeom>
          <a:solidFill>
            <a:srgbClr val="C6C6C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t-IT" dirty="0"/>
          </a:p>
        </p:txBody>
      </p:sp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4672800"/>
            <a:ext cx="3600000" cy="1080000"/>
          </a:xfr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144000" tIns="108000" rIns="144000" bIns="108000" rtlCol="0" anchor="ctr">
            <a:normAutofit/>
          </a:bodyPr>
          <a:lstStyle>
            <a:lvl1pPr algn="l">
              <a:defRPr lang="it-IT" sz="2600" b="1" i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it-IT" dirty="0"/>
              <a:t>Fare clic per modificare lo stile del titolo</a:t>
            </a:r>
          </a:p>
        </p:txBody>
      </p:sp>
      <p:sp>
        <p:nvSpPr>
          <p:cNvPr id="8" name="Segnaposto tabella 7"/>
          <p:cNvSpPr>
            <a:spLocks noGrp="1"/>
          </p:cNvSpPr>
          <p:nvPr>
            <p:ph type="tbl" sz="quarter" idx="15"/>
          </p:nvPr>
        </p:nvSpPr>
        <p:spPr>
          <a:xfrm>
            <a:off x="8138156" y="522513"/>
            <a:ext cx="3409410" cy="3826800"/>
          </a:xfrm>
        </p:spPr>
        <p:txBody>
          <a:bodyPr anchor="ctr" anchorCtr="0">
            <a:normAutofit/>
          </a:bodyPr>
          <a:lstStyle>
            <a:lvl1pPr>
              <a:defRPr sz="1300">
                <a:latin typeface="Calibri" panose="020F050202020403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12" name="Segnaposto grafico 11"/>
          <p:cNvSpPr>
            <a:spLocks noGrp="1"/>
          </p:cNvSpPr>
          <p:nvPr>
            <p:ph type="chart" sz="quarter" idx="16"/>
          </p:nvPr>
        </p:nvSpPr>
        <p:spPr>
          <a:xfrm>
            <a:off x="8138156" y="5224645"/>
            <a:ext cx="3409409" cy="763587"/>
          </a:xfrm>
        </p:spPr>
        <p:txBody>
          <a:bodyPr anchor="ctr" anchorCtr="0">
            <a:normAutofit/>
          </a:bodyPr>
          <a:lstStyle>
            <a:lvl1pPr>
              <a:defRPr sz="1300">
                <a:latin typeface="Calibri" panose="020F0502020204030204" pitchFamily="34" charset="0"/>
              </a:defRPr>
            </a:lvl1pPr>
          </a:lstStyle>
          <a:p>
            <a:endParaRPr lang="it-IT"/>
          </a:p>
        </p:txBody>
      </p:sp>
      <p:sp>
        <p:nvSpPr>
          <p:cNvPr id="14" name="Segnaposto tabella 13"/>
          <p:cNvSpPr>
            <a:spLocks noGrp="1"/>
          </p:cNvSpPr>
          <p:nvPr>
            <p:ph type="tbl" sz="quarter" idx="17"/>
          </p:nvPr>
        </p:nvSpPr>
        <p:spPr>
          <a:xfrm>
            <a:off x="8138835" y="4506688"/>
            <a:ext cx="3409409" cy="557213"/>
          </a:xfrm>
        </p:spPr>
        <p:txBody>
          <a:bodyPr anchor="ctr" anchorCtr="0">
            <a:normAutofit/>
          </a:bodyPr>
          <a:lstStyle>
            <a:lvl1pPr>
              <a:defRPr sz="1300">
                <a:latin typeface="Calibri" panose="020F0502020204030204" pitchFamily="34" charset="0"/>
              </a:defRPr>
            </a:lvl1pPr>
          </a:lstStyle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338002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40800" y="172800"/>
            <a:ext cx="10731600" cy="777600"/>
          </a:xfrm>
          <a:prstGeom prst="rect">
            <a:avLst/>
          </a:prstGeom>
        </p:spPr>
        <p:txBody>
          <a:bodyPr vert="horz" lIns="90000" tIns="45720" rIns="90000" bIns="45720" rtlCol="0" anchor="ctr">
            <a:norm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40800" y="1600202"/>
            <a:ext cx="10731600" cy="4321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0" y="6346622"/>
            <a:ext cx="616226" cy="332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8EB68E-E012-4BA0-8FC2-4838E88C4766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 dirty="0"/>
          </a:p>
        </p:txBody>
      </p:sp>
      <p:pic>
        <p:nvPicPr>
          <p:cNvPr id="5" name="Immagine 4" descr="Eni_ML_CMYB.eps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513" y="6067096"/>
            <a:ext cx="500887" cy="612000"/>
          </a:xfrm>
          <a:prstGeom prst="rect">
            <a:avLst/>
          </a:prstGeom>
        </p:spPr>
      </p:pic>
      <p:cxnSp>
        <p:nvCxnSpPr>
          <p:cNvPr id="10" name="Connettore 1 3"/>
          <p:cNvCxnSpPr/>
          <p:nvPr userDrawn="1"/>
        </p:nvCxnSpPr>
        <p:spPr>
          <a:xfrm>
            <a:off x="0" y="823674"/>
            <a:ext cx="6003131" cy="6389"/>
          </a:xfrm>
          <a:prstGeom prst="line">
            <a:avLst/>
          </a:prstGeom>
          <a:ln>
            <a:solidFill>
              <a:srgbClr val="FFD5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63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3" r:id="rId2"/>
    <p:sldLayoutId id="2147483685" r:id="rId3"/>
    <p:sldLayoutId id="2147483717" r:id="rId4"/>
    <p:sldLayoutId id="2147483715" r:id="rId5"/>
    <p:sldLayoutId id="2147483686" r:id="rId6"/>
    <p:sldLayoutId id="2147483700" r:id="rId7"/>
    <p:sldLayoutId id="2147483718" r:id="rId8"/>
    <p:sldLayoutId id="2147483684" r:id="rId9"/>
    <p:sldLayoutId id="2147483716" r:id="rId10"/>
  </p:sldLayoutIdLst>
  <p:transition spd="slow">
    <p:fade/>
  </p:transition>
  <p:hf hdr="0" ftr="0" dt="0"/>
  <p:txStyles>
    <p:titleStyle>
      <a:lvl1pPr algn="l" defTabSz="914377" rtl="0" eaLnBrk="1" latinLnBrk="0" hangingPunct="1">
        <a:lnSpc>
          <a:spcPts val="2400"/>
        </a:lnSpc>
        <a:spcBef>
          <a:spcPct val="0"/>
        </a:spcBef>
        <a:buNone/>
        <a:defRPr sz="2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Clr>
          <a:srgbClr val="FFD500"/>
        </a:buClr>
        <a:buSzPct val="120000"/>
        <a:buFont typeface="Wingdings" panose="05000000000000000000" pitchFamily="2" charset="2"/>
        <a:buChar char="§"/>
        <a:defRPr sz="24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Clr>
          <a:srgbClr val="8B2231"/>
        </a:buClr>
        <a:buFont typeface="Arial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n34054\Desktop\7238067-3D-bandiera-italiana-isolato-su-sfondo-bianco--Archivio-Fotografico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it-IT" dirty="0" smtClean="0"/>
              <a:t>Le Segnalazioni (c.d. </a:t>
            </a:r>
            <a:r>
              <a:rPr lang="it-IT" dirty="0" err="1" smtClean="0"/>
              <a:t>Whistleblowing</a:t>
            </a:r>
            <a:r>
              <a:rPr lang="it-IT" dirty="0" smtClean="0"/>
              <a:t>) </a:t>
            </a:r>
            <a:r>
              <a:rPr lang="it-IT" dirty="0"/>
              <a:t>e </a:t>
            </a:r>
            <a:r>
              <a:rPr lang="it-IT" dirty="0" smtClean="0"/>
              <a:t>il </a:t>
            </a:r>
            <a:r>
              <a:rPr lang="it-IT" dirty="0"/>
              <a:t>sistema di controllo interno e di gestione dei </a:t>
            </a:r>
            <a:r>
              <a:rPr lang="it-IT" dirty="0" smtClean="0"/>
              <a:t>rischi</a:t>
            </a:r>
            <a:endParaRPr lang="it-IT" dirty="0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it-IT" dirty="0" smtClean="0"/>
          </a:p>
          <a:p>
            <a:r>
              <a:rPr lang="it-IT" dirty="0" smtClean="0"/>
              <a:t>Milano, 5 Ottobre 2017</a:t>
            </a: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sz="quarter" idx="10"/>
          </p:nvPr>
        </p:nvSpPr>
        <p:spPr>
          <a:xfrm>
            <a:off x="613037" y="4972196"/>
            <a:ext cx="9144000" cy="47466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it-IT" sz="2400" dirty="0" smtClean="0"/>
              <a:t>Avv. Francesca Cottone, </a:t>
            </a:r>
          </a:p>
          <a:p>
            <a:pPr>
              <a:spcBef>
                <a:spcPts val="0"/>
              </a:spcBef>
            </a:pPr>
            <a:r>
              <a:rPr lang="it-IT" sz="2400" i="1" dirty="0" smtClean="0"/>
              <a:t>Senior Vice </a:t>
            </a:r>
            <a:r>
              <a:rPr lang="it-IT" sz="2400" i="1" dirty="0" err="1" smtClean="0"/>
              <a:t>President</a:t>
            </a:r>
            <a:r>
              <a:rPr lang="it-IT" sz="2400" i="1" dirty="0" smtClean="0"/>
              <a:t>  </a:t>
            </a:r>
          </a:p>
          <a:p>
            <a:pPr>
              <a:spcBef>
                <a:spcPts val="0"/>
              </a:spcBef>
            </a:pPr>
            <a:r>
              <a:rPr lang="it-IT" sz="2400" i="1" dirty="0" smtClean="0"/>
              <a:t>Compliance </a:t>
            </a:r>
            <a:r>
              <a:rPr lang="it-IT" sz="2400" i="1" dirty="0" err="1" smtClean="0"/>
              <a:t>Risk</a:t>
            </a:r>
            <a:r>
              <a:rPr lang="it-IT" sz="2400" i="1" dirty="0" smtClean="0"/>
              <a:t> </a:t>
            </a:r>
            <a:r>
              <a:rPr lang="it-IT" sz="2400" i="1" dirty="0" err="1" smtClean="0"/>
              <a:t>Assessment</a:t>
            </a:r>
            <a:r>
              <a:rPr lang="it-IT" sz="2400" i="1" dirty="0" smtClean="0"/>
              <a:t>, </a:t>
            </a:r>
            <a:r>
              <a:rPr lang="it-IT" sz="2400" i="1" dirty="0" err="1" smtClean="0"/>
              <a:t>Monitoring</a:t>
            </a:r>
            <a:r>
              <a:rPr lang="it-IT" sz="2400" i="1" dirty="0"/>
              <a:t> </a:t>
            </a:r>
            <a:r>
              <a:rPr lang="it-IT" sz="2400" i="1" dirty="0" smtClean="0"/>
              <a:t>and Reporting </a:t>
            </a:r>
            <a:endParaRPr lang="it-IT" sz="2400" i="1" dirty="0"/>
          </a:p>
        </p:txBody>
      </p:sp>
    </p:spTree>
    <p:extLst>
      <p:ext uri="{BB962C8B-B14F-4D97-AF65-F5344CB8AC3E}">
        <p14:creationId xmlns:p14="http://schemas.microsoft.com/office/powerpoint/2010/main" val="5918472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8" name="Titolo 3"/>
          <p:cNvSpPr>
            <a:spLocks noGrp="1"/>
          </p:cNvSpPr>
          <p:nvPr>
            <p:ph type="title"/>
          </p:nvPr>
        </p:nvSpPr>
        <p:spPr>
          <a:xfrm>
            <a:off x="616226" y="235131"/>
            <a:ext cx="10844817" cy="75999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it-IT" dirty="0" smtClean="0">
                <a:solidFill>
                  <a:srgbClr val="7F7F7F"/>
                </a:solidFill>
              </a:rPr>
              <a:t>Reporting Segnalazioni</a:t>
            </a:r>
            <a:r>
              <a:rPr lang="it-IT" sz="2200" dirty="0" smtClean="0">
                <a:solidFill>
                  <a:srgbClr val="7F7F7F"/>
                </a:solidFill>
              </a:rPr>
              <a:t/>
            </a:r>
            <a:br>
              <a:rPr lang="it-IT" sz="2200" dirty="0" smtClean="0">
                <a:solidFill>
                  <a:srgbClr val="7F7F7F"/>
                </a:solidFill>
              </a:rPr>
            </a:br>
            <a:r>
              <a:rPr lang="it-IT" sz="2200" b="0" dirty="0" smtClean="0">
                <a:solidFill>
                  <a:srgbClr val="7F7F7F"/>
                </a:solidFill>
              </a:rPr>
              <a:t>Categorie di impatto sui diritti umani dei Fascicoli Segnalazioni</a:t>
            </a:r>
            <a:r>
              <a:rPr lang="it-IT" sz="2000" dirty="0">
                <a:solidFill>
                  <a:srgbClr val="7F7F7F"/>
                </a:solidFill>
                <a:latin typeface="Verdana"/>
              </a:rPr>
              <a:t/>
            </a:r>
            <a:br>
              <a:rPr lang="it-IT" sz="2000" dirty="0">
                <a:solidFill>
                  <a:srgbClr val="7F7F7F"/>
                </a:solidFill>
                <a:latin typeface="Verdana"/>
              </a:rPr>
            </a:br>
            <a:endParaRPr lang="it-IT" sz="2200" dirty="0">
              <a:solidFill>
                <a:srgbClr val="7F7F7F"/>
              </a:solidFill>
            </a:endParaRPr>
          </a:p>
        </p:txBody>
      </p:sp>
      <p:sp>
        <p:nvSpPr>
          <p:cNvPr id="9" name="Ovale 8"/>
          <p:cNvSpPr/>
          <p:nvPr/>
        </p:nvSpPr>
        <p:spPr>
          <a:xfrm>
            <a:off x="8355988" y="129324"/>
            <a:ext cx="1509518" cy="864096"/>
          </a:xfrm>
          <a:prstGeom prst="ellipse">
            <a:avLst/>
          </a:prstGeom>
          <a:solidFill>
            <a:srgbClr val="FFCC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</a:t>
            </a:r>
            <a:endParaRPr 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20688" y="1030621"/>
            <a:ext cx="9459038" cy="17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Nel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2015 sono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state definite nuove modalità di rappresentazione delle categorie di impatto sui diritti umani dei fascicoli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segnalazioni al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fine di consentire:</a:t>
            </a:r>
          </a:p>
          <a:p>
            <a:pPr marL="400050" indent="-400050" algn="just">
              <a:spcBef>
                <a:spcPts val="0"/>
              </a:spcBef>
              <a:spcAft>
                <a:spcPts val="400"/>
              </a:spcAft>
              <a:buAutoNum type="romanLcParenR"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maggiore trasparenza e rispondenza alle aspettative degli 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stakeholder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esterni;</a:t>
            </a:r>
          </a:p>
          <a:p>
            <a:pPr marL="400050" indent="-400050" algn="just">
              <a:spcBef>
                <a:spcPts val="0"/>
              </a:spcBef>
              <a:spcAft>
                <a:spcPts val="1200"/>
              </a:spcAft>
              <a:buAutoNum type="romanLcParenR"/>
            </a:pP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categorie direttamente riconducibili alle aree aziendali di rispettiva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competenza,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con implicazioni positive in termini di informativa interna e di valorizzazione delle informazioni nell’ambito dei diversi processi aziendali (es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. </a:t>
            </a:r>
            <a:r>
              <a:rPr lang="it-IT" sz="160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Risk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Management). </a:t>
            </a:r>
          </a:p>
        </p:txBody>
      </p:sp>
      <p:sp>
        <p:nvSpPr>
          <p:cNvPr id="11" name="Segnaposto contenuto 2"/>
          <p:cNvSpPr>
            <a:spLocks noGrp="1"/>
          </p:cNvSpPr>
          <p:nvPr>
            <p:ph idx="4294967295"/>
          </p:nvPr>
        </p:nvSpPr>
        <p:spPr>
          <a:xfrm>
            <a:off x="320688" y="3924087"/>
            <a:ext cx="10685642" cy="178117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it-IT" sz="1600" i="0" dirty="0" smtClean="0">
                <a:solidFill>
                  <a:schemeClr val="bg1">
                    <a:lumMod val="50000"/>
                  </a:schemeClr>
                </a:solidFill>
              </a:rPr>
              <a:t>In </a:t>
            </a:r>
            <a:r>
              <a:rPr lang="it-IT" sz="1600" i="0" dirty="0" smtClean="0">
                <a:solidFill>
                  <a:schemeClr val="bg1">
                    <a:lumMod val="50000"/>
                  </a:schemeClr>
                </a:solidFill>
              </a:rPr>
              <a:t>particolare, sono state </a:t>
            </a:r>
            <a:r>
              <a:rPr lang="it-IT" sz="1600" i="0" dirty="0">
                <a:solidFill>
                  <a:schemeClr val="bg1">
                    <a:lumMod val="50000"/>
                  </a:schemeClr>
                </a:solidFill>
              </a:rPr>
              <a:t>proposte 4 </a:t>
            </a:r>
            <a:r>
              <a:rPr lang="it-IT" sz="1600" i="0" dirty="0" smtClean="0">
                <a:solidFill>
                  <a:schemeClr val="bg1">
                    <a:lumMod val="50000"/>
                  </a:schemeClr>
                </a:solidFill>
              </a:rPr>
              <a:t>categorie </a:t>
            </a:r>
            <a:r>
              <a:rPr lang="it-IT" sz="1600" i="0" dirty="0">
                <a:solidFill>
                  <a:schemeClr val="bg1">
                    <a:lumMod val="50000"/>
                  </a:schemeClr>
                </a:solidFill>
              </a:rPr>
              <a:t>di cui due relative ai potenziali impatti sulle comunità locali </a:t>
            </a:r>
            <a:r>
              <a:rPr lang="it-IT" sz="1600" i="0" dirty="0" smtClean="0">
                <a:solidFill>
                  <a:schemeClr val="bg1">
                    <a:lumMod val="50000"/>
                  </a:schemeClr>
                </a:solidFill>
              </a:rPr>
              <a:t>e </a:t>
            </a:r>
            <a:r>
              <a:rPr lang="it-IT" sz="1600" i="0" dirty="0">
                <a:solidFill>
                  <a:schemeClr val="bg1">
                    <a:lumMod val="50000"/>
                  </a:schemeClr>
                </a:solidFill>
              </a:rPr>
              <a:t>due sui potenziali impatti sui diritti dei </a:t>
            </a:r>
            <a:r>
              <a:rPr lang="it-IT" sz="1600" i="0" dirty="0" smtClean="0">
                <a:solidFill>
                  <a:schemeClr val="bg1">
                    <a:lumMod val="50000"/>
                  </a:schemeClr>
                </a:solidFill>
              </a:rPr>
              <a:t>lavoratori, di seguito riportate:</a:t>
            </a:r>
            <a:endParaRPr lang="it-IT" sz="1600" i="0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400"/>
              </a:spcAft>
            </a:pPr>
            <a:r>
              <a:rPr lang="it-IT" sz="1600" i="1" dirty="0" smtClean="0">
                <a:solidFill>
                  <a:schemeClr val="bg1">
                    <a:lumMod val="50000"/>
                  </a:schemeClr>
                </a:solidFill>
              </a:rPr>
              <a:t>Potenziali </a:t>
            </a:r>
            <a:r>
              <a:rPr lang="it-IT" sz="1600" i="1" dirty="0">
                <a:solidFill>
                  <a:schemeClr val="bg1">
                    <a:lumMod val="50000"/>
                  </a:schemeClr>
                </a:solidFill>
              </a:rPr>
              <a:t>impatti </a:t>
            </a:r>
            <a:r>
              <a:rPr lang="it-IT" sz="1600" b="1" i="1" dirty="0">
                <a:solidFill>
                  <a:schemeClr val="bg1">
                    <a:lumMod val="50000"/>
                  </a:schemeClr>
                </a:solidFill>
              </a:rPr>
              <a:t>socio-economici</a:t>
            </a:r>
            <a:r>
              <a:rPr lang="it-IT" sz="1600" i="1" dirty="0">
                <a:solidFill>
                  <a:schemeClr val="bg1">
                    <a:lumMod val="50000"/>
                  </a:schemeClr>
                </a:solidFill>
              </a:rPr>
              <a:t> sulle </a:t>
            </a:r>
            <a:r>
              <a:rPr lang="it-IT" sz="1600" b="1" i="1" dirty="0">
                <a:solidFill>
                  <a:schemeClr val="bg1">
                    <a:lumMod val="50000"/>
                  </a:schemeClr>
                </a:solidFill>
              </a:rPr>
              <a:t>comunità locali </a:t>
            </a:r>
            <a:endParaRPr lang="it-IT" sz="1600" i="1" baseline="300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400"/>
              </a:spcAft>
            </a:pPr>
            <a:r>
              <a:rPr lang="it-IT" sz="1600" i="1" dirty="0" smtClean="0">
                <a:solidFill>
                  <a:schemeClr val="bg1">
                    <a:lumMod val="50000"/>
                  </a:schemeClr>
                </a:solidFill>
              </a:rPr>
              <a:t>Potenziali impatti sulla </a:t>
            </a:r>
            <a:r>
              <a:rPr lang="it-IT" sz="1600" b="1" i="1" dirty="0" smtClean="0">
                <a:solidFill>
                  <a:schemeClr val="bg1">
                    <a:lumMod val="50000"/>
                  </a:schemeClr>
                </a:solidFill>
              </a:rPr>
              <a:t>salute, la sicurezza e/o l’incolumità delle comunità </a:t>
            </a:r>
            <a:r>
              <a:rPr lang="it-IT" sz="1600" b="1" i="1" dirty="0" smtClean="0">
                <a:solidFill>
                  <a:schemeClr val="bg1">
                    <a:lumMod val="50000"/>
                  </a:schemeClr>
                </a:solidFill>
              </a:rPr>
              <a:t>locali</a:t>
            </a:r>
            <a:endParaRPr lang="it-IT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  <a:spcAft>
                <a:spcPts val="400"/>
              </a:spcAft>
            </a:pPr>
            <a:r>
              <a:rPr lang="it-IT" sz="1600" i="1" dirty="0" smtClean="0">
                <a:solidFill>
                  <a:schemeClr val="bg1">
                    <a:lumMod val="50000"/>
                  </a:schemeClr>
                </a:solidFill>
              </a:rPr>
              <a:t>Potenziali </a:t>
            </a:r>
            <a:r>
              <a:rPr lang="it-IT" sz="1600" i="1" dirty="0">
                <a:solidFill>
                  <a:schemeClr val="bg1">
                    <a:lumMod val="50000"/>
                  </a:schemeClr>
                </a:solidFill>
              </a:rPr>
              <a:t>impatti sui </a:t>
            </a:r>
            <a:r>
              <a:rPr lang="it-IT" sz="1600" b="1" i="1" dirty="0">
                <a:solidFill>
                  <a:schemeClr val="bg1">
                    <a:lumMod val="50000"/>
                  </a:schemeClr>
                </a:solidFill>
              </a:rPr>
              <a:t>diritti dei </a:t>
            </a:r>
            <a:r>
              <a:rPr lang="it-IT" sz="1600" b="1" i="1" dirty="0" smtClean="0">
                <a:solidFill>
                  <a:schemeClr val="bg1">
                    <a:lumMod val="50000"/>
                  </a:schemeClr>
                </a:solidFill>
              </a:rPr>
              <a:t>lavoratori</a:t>
            </a:r>
            <a:endParaRPr lang="it-IT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0" algn="just">
              <a:spcBef>
                <a:spcPts val="0"/>
              </a:spcBef>
              <a:spcAft>
                <a:spcPts val="400"/>
              </a:spcAft>
            </a:pPr>
            <a:r>
              <a:rPr lang="it-IT" sz="1600" i="1" dirty="0" smtClean="0">
                <a:solidFill>
                  <a:schemeClr val="bg1">
                    <a:lumMod val="50000"/>
                  </a:schemeClr>
                </a:solidFill>
              </a:rPr>
              <a:t>Potenziali </a:t>
            </a:r>
            <a:r>
              <a:rPr lang="it-IT" sz="1600" i="1" dirty="0">
                <a:solidFill>
                  <a:schemeClr val="bg1">
                    <a:lumMod val="50000"/>
                  </a:schemeClr>
                </a:solidFill>
              </a:rPr>
              <a:t>impatti sulla </a:t>
            </a:r>
            <a:r>
              <a:rPr lang="it-IT" sz="1600" b="1" i="1" dirty="0">
                <a:solidFill>
                  <a:schemeClr val="bg1">
                    <a:lumMod val="50000"/>
                  </a:schemeClr>
                </a:solidFill>
              </a:rPr>
              <a:t>salute e sicurezza </a:t>
            </a:r>
            <a:r>
              <a:rPr lang="it-IT" sz="1600" b="1" i="1" dirty="0" smtClean="0">
                <a:solidFill>
                  <a:schemeClr val="bg1">
                    <a:lumMod val="50000"/>
                  </a:schemeClr>
                </a:solidFill>
              </a:rPr>
              <a:t>occupazionale</a:t>
            </a:r>
            <a:endParaRPr lang="it-IT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2"/>
          <a:srcRect l="31100" t="8000" r="31888" b="3800"/>
          <a:stretch/>
        </p:blipFill>
        <p:spPr>
          <a:xfrm>
            <a:off x="10285070" y="1502188"/>
            <a:ext cx="954525" cy="127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190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2073729" y="2749474"/>
            <a:ext cx="8305800" cy="1372220"/>
          </a:xfrm>
          <a:prstGeom prst="round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anchor="ctr"/>
          <a:lstStyle/>
          <a:p>
            <a:pPr algn="ctr" eaLnBrk="0" hangingPunct="0">
              <a:defRPr/>
            </a:pPr>
            <a:r>
              <a:rPr lang="it-IT" sz="3200" i="1" kern="0" dirty="0">
                <a:solidFill>
                  <a:schemeClr val="bg1">
                    <a:lumMod val="65000"/>
                  </a:schemeClr>
                </a:solidFill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36100996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endParaRPr lang="it-IT" dirty="0" smtClean="0"/>
          </a:p>
          <a:p>
            <a:r>
              <a:rPr lang="it-IT" dirty="0" smtClean="0"/>
              <a:t>Premessa</a:t>
            </a:r>
            <a:endParaRPr lang="it-IT" dirty="0" smtClean="0"/>
          </a:p>
          <a:p>
            <a:r>
              <a:rPr lang="it-IT" dirty="0" smtClean="0"/>
              <a:t>Percorso normativo del </a:t>
            </a:r>
            <a:r>
              <a:rPr lang="it-IT" dirty="0" err="1" smtClean="0"/>
              <a:t>Whistleblowing</a:t>
            </a:r>
            <a:endParaRPr lang="it-IT" dirty="0"/>
          </a:p>
          <a:p>
            <a:r>
              <a:rPr lang="it-IT" altLang="en-US" dirty="0" smtClean="0"/>
              <a:t>Ricezione</a:t>
            </a:r>
            <a:endParaRPr lang="it-IT" altLang="en-US" dirty="0" smtClean="0"/>
          </a:p>
          <a:p>
            <a:r>
              <a:rPr lang="it-IT" altLang="en-US" dirty="0" smtClean="0"/>
              <a:t>Modalità </a:t>
            </a:r>
            <a:r>
              <a:rPr lang="it-IT" altLang="en-US" dirty="0"/>
              <a:t>di </a:t>
            </a:r>
            <a:r>
              <a:rPr lang="it-IT" altLang="en-US" dirty="0" smtClean="0"/>
              <a:t>accertamento</a:t>
            </a:r>
          </a:p>
          <a:p>
            <a:r>
              <a:rPr lang="it-IT" altLang="en-US" dirty="0"/>
              <a:t>Esito degli </a:t>
            </a:r>
            <a:r>
              <a:rPr lang="it-IT" altLang="en-US" dirty="0" smtClean="0"/>
              <a:t>accertamenti</a:t>
            </a:r>
          </a:p>
          <a:p>
            <a:r>
              <a:rPr lang="it-IT" altLang="en-US" dirty="0" smtClean="0"/>
              <a:t>Reporting </a:t>
            </a:r>
            <a:r>
              <a:rPr lang="it-IT" altLang="en-US" dirty="0"/>
              <a:t>segnalazioni</a:t>
            </a:r>
          </a:p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7509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Premessa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7" name="Rectangle 1"/>
          <p:cNvSpPr>
            <a:spLocks noGrp="1"/>
          </p:cNvSpPr>
          <p:nvPr>
            <p:ph sz="quarter" idx="10"/>
          </p:nvPr>
        </p:nvSpPr>
        <p:spPr>
          <a:xfrm>
            <a:off x="4220194" y="1401703"/>
            <a:ext cx="3573703" cy="122828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it-IT" sz="2000" b="1" dirty="0">
                <a:solidFill>
                  <a:schemeClr val="tx1"/>
                </a:solidFill>
              </a:rPr>
              <a:t>Sistemi di </a:t>
            </a:r>
            <a:r>
              <a:rPr lang="it-IT" sz="2000" b="1" dirty="0" err="1">
                <a:solidFill>
                  <a:schemeClr val="tx1"/>
                </a:solidFill>
              </a:rPr>
              <a:t>Whistleblowing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8" name="Curved Left Arrow 12"/>
          <p:cNvSpPr/>
          <p:nvPr/>
        </p:nvSpPr>
        <p:spPr>
          <a:xfrm>
            <a:off x="5194019" y="2762206"/>
            <a:ext cx="777875" cy="1395413"/>
          </a:xfrm>
          <a:prstGeom prst="curvedLeftArrow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Curved Right Arrow 13"/>
          <p:cNvSpPr/>
          <p:nvPr/>
        </p:nvSpPr>
        <p:spPr>
          <a:xfrm>
            <a:off x="6220252" y="2763794"/>
            <a:ext cx="777875" cy="1393825"/>
          </a:xfrm>
          <a:prstGeom prst="curvedRightArrow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Rounded Rectangle 27"/>
          <p:cNvSpPr/>
          <p:nvPr/>
        </p:nvSpPr>
        <p:spPr>
          <a:xfrm>
            <a:off x="2830756" y="3622686"/>
            <a:ext cx="2179637" cy="1200581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600" b="1" dirty="0">
                <a:solidFill>
                  <a:schemeClr val="tx1"/>
                </a:solidFill>
              </a:rPr>
              <a:t>Necessità di ottemperare alle normative esterne </a:t>
            </a:r>
            <a:r>
              <a:rPr lang="it-IT" sz="1600" b="1" dirty="0" smtClean="0">
                <a:solidFill>
                  <a:schemeClr val="tx1"/>
                </a:solidFill>
              </a:rPr>
              <a:t>vigenti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28"/>
          <p:cNvSpPr/>
          <p:nvPr/>
        </p:nvSpPr>
        <p:spPr>
          <a:xfrm>
            <a:off x="7185525" y="3622686"/>
            <a:ext cx="2419350" cy="1200582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600" b="1" dirty="0">
                <a:solidFill>
                  <a:schemeClr val="tx1"/>
                </a:solidFill>
              </a:rPr>
              <a:t>Strumento che permette di intercettare </a:t>
            </a:r>
            <a:r>
              <a:rPr lang="it-IT" sz="1600" b="1" dirty="0" smtClean="0">
                <a:solidFill>
                  <a:schemeClr val="tx1"/>
                </a:solidFill>
              </a:rPr>
              <a:t>irregolarità</a:t>
            </a:r>
            <a:endParaRPr lang="en-GB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040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Il percorso normativo del </a:t>
            </a:r>
            <a:r>
              <a:rPr lang="it-IT" dirty="0" err="1"/>
              <a:t>W</a:t>
            </a:r>
            <a:r>
              <a:rPr lang="it-IT" dirty="0" err="1" smtClean="0"/>
              <a:t>histleblowing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12" name="Freccia a destra 11"/>
          <p:cNvSpPr/>
          <p:nvPr/>
        </p:nvSpPr>
        <p:spPr>
          <a:xfrm rot="16200000">
            <a:off x="-401092" y="2471853"/>
            <a:ext cx="4578220" cy="2160000"/>
          </a:xfrm>
          <a:prstGeom prst="rightArrow">
            <a:avLst>
              <a:gd name="adj1" fmla="val 50000"/>
              <a:gd name="adj2" fmla="val 11905"/>
            </a:avLst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rgbClr val="4D4D4D"/>
            </a:solidFill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ttangolo arrotondato 12"/>
          <p:cNvSpPr/>
          <p:nvPr/>
        </p:nvSpPr>
        <p:spPr>
          <a:xfrm>
            <a:off x="185842" y="4537765"/>
            <a:ext cx="1080000" cy="357190"/>
          </a:xfrm>
          <a:prstGeom prst="roundRect">
            <a:avLst/>
          </a:prstGeom>
          <a:solidFill>
            <a:srgbClr val="FFFF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it-IT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2002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Rettangolo arrotondato 13"/>
          <p:cNvSpPr/>
          <p:nvPr/>
        </p:nvSpPr>
        <p:spPr>
          <a:xfrm>
            <a:off x="194304" y="5366480"/>
            <a:ext cx="1071538" cy="357190"/>
          </a:xfrm>
          <a:prstGeom prst="roundRect">
            <a:avLst/>
          </a:prstGeom>
          <a:solidFill>
            <a:srgbClr val="FFFFAF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it-IT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2001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Rettangolo arrotondato 14"/>
          <p:cNvSpPr/>
          <p:nvPr/>
        </p:nvSpPr>
        <p:spPr>
          <a:xfrm>
            <a:off x="158589" y="3704073"/>
            <a:ext cx="1080000" cy="346983"/>
          </a:xfrm>
          <a:prstGeom prst="roundRect">
            <a:avLst/>
          </a:prstGeom>
          <a:solidFill>
            <a:srgbClr val="FFC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it-IT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2010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Rettangolo arrotondato 15"/>
          <p:cNvSpPr/>
          <p:nvPr/>
        </p:nvSpPr>
        <p:spPr>
          <a:xfrm>
            <a:off x="140804" y="2410290"/>
            <a:ext cx="1080000" cy="1032998"/>
          </a:xfrm>
          <a:prstGeom prst="roundRect">
            <a:avLst/>
          </a:prstGeom>
          <a:solidFill>
            <a:srgbClr val="FF0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it-IT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2015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Rettangolo arrotondato 97"/>
          <p:cNvSpPr/>
          <p:nvPr/>
        </p:nvSpPr>
        <p:spPr>
          <a:xfrm>
            <a:off x="167052" y="1711130"/>
            <a:ext cx="1071538" cy="357190"/>
          </a:xfrm>
          <a:prstGeom prst="roundRect">
            <a:avLst/>
          </a:prstGeom>
          <a:solidFill>
            <a:srgbClr val="C00000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it-I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2017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Arrotonda angolo diagonale rettangolo 13"/>
          <p:cNvSpPr/>
          <p:nvPr/>
        </p:nvSpPr>
        <p:spPr>
          <a:xfrm>
            <a:off x="3245618" y="2334674"/>
            <a:ext cx="5795029" cy="579037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Codice di autodisciplina di Borsa italiana – 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Prevede che le società quotate nel </a:t>
            </a:r>
            <a:r>
              <a:rPr lang="it-IT" sz="1100" dirty="0" smtClean="0">
                <a:solidFill>
                  <a:srgbClr val="000000"/>
                </a:solidFill>
                <a:cs typeface="Arial" charset="0"/>
              </a:rPr>
              <a:t>mercato telematico azionario (FTSE-MIB) 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si dotino di un sistema di segnalazioni interna per denunciare</a:t>
            </a:r>
            <a:r>
              <a:rPr lang="it-IT" sz="1100" dirty="0"/>
              <a:t> eventuali irregolarità o violazioni delle normative applicabili e delle procedure interne.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 </a:t>
            </a: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9" name="Arrotonda angolo diagonale rettangolo 3"/>
          <p:cNvSpPr/>
          <p:nvPr/>
        </p:nvSpPr>
        <p:spPr>
          <a:xfrm>
            <a:off x="3245618" y="1583435"/>
            <a:ext cx="5779383" cy="533400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it-IT" sz="1100" b="1" i="1" dirty="0"/>
              <a:t>Disposizioni per la tutela degli autori di segnalazioni di reati o irregolarità di cui siano venuti a conoscenza nell’ambito di un rapporto di lavoro pubblico o </a:t>
            </a:r>
            <a:r>
              <a:rPr lang="it-IT" sz="1100" b="1" i="1" dirty="0" smtClean="0"/>
              <a:t>privato -</a:t>
            </a:r>
            <a:r>
              <a:rPr lang="it-IT" sz="1100" i="1" dirty="0" smtClean="0"/>
              <a:t> </a:t>
            </a:r>
            <a:r>
              <a:rPr lang="it-IT" sz="1100" dirty="0" smtClean="0">
                <a:solidFill>
                  <a:schemeClr val="tx1"/>
                </a:solidFill>
              </a:rPr>
              <a:t>approvato dalla Commissione Lavoro del Senato il 15 marzo 2017</a:t>
            </a:r>
            <a:endParaRPr lang="en-US" sz="1100" i="1" dirty="0">
              <a:solidFill>
                <a:schemeClr val="tx1"/>
              </a:solidFill>
              <a:cs typeface="Arial" charset="0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180884"/>
              </p:ext>
            </p:extLst>
          </p:nvPr>
        </p:nvGraphicFramePr>
        <p:xfrm>
          <a:off x="4430713" y="3414713"/>
          <a:ext cx="28575" cy="2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HTML Document" r:id="rId3" imgW="0" imgH="0" progId="htmlfile">
                  <p:link updateAutomatic="1"/>
                </p:oleObj>
              </mc:Choice>
              <mc:Fallback>
                <p:oleObj name="HTML Document" r:id="rId3" imgW="0" imgH="0" progId="htmlfile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30713" y="3414713"/>
                        <a:ext cx="28575" cy="2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riangolo isoscele 80"/>
          <p:cNvSpPr/>
          <p:nvPr/>
        </p:nvSpPr>
        <p:spPr>
          <a:xfrm rot="16200000">
            <a:off x="2285810" y="1247188"/>
            <a:ext cx="358775" cy="1234168"/>
          </a:xfrm>
          <a:prstGeom prst="triangle">
            <a:avLst>
              <a:gd name="adj" fmla="val 46472"/>
            </a:avLst>
          </a:prstGeom>
          <a:solidFill>
            <a:srgbClr val="C00000">
              <a:alpha val="81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t-IT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Marzo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riangolo isoscele 21"/>
          <p:cNvSpPr/>
          <p:nvPr/>
        </p:nvSpPr>
        <p:spPr>
          <a:xfrm rot="16200000">
            <a:off x="2301936" y="2058434"/>
            <a:ext cx="360363" cy="1201423"/>
          </a:xfrm>
          <a:prstGeom prst="triangle">
            <a:avLst>
              <a:gd name="adj" fmla="val 46768"/>
            </a:avLst>
          </a:prstGeom>
          <a:solidFill>
            <a:srgbClr val="FF7453">
              <a:alpha val="82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t-IT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Luglio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riangolo isoscele 22"/>
          <p:cNvSpPr/>
          <p:nvPr/>
        </p:nvSpPr>
        <p:spPr>
          <a:xfrm rot="16200000">
            <a:off x="2284291" y="2579670"/>
            <a:ext cx="360363" cy="1236713"/>
          </a:xfrm>
          <a:prstGeom prst="triangle">
            <a:avLst>
              <a:gd name="adj" fmla="val 40303"/>
            </a:avLst>
          </a:prstGeom>
          <a:solidFill>
            <a:srgbClr val="FF7453">
              <a:alpha val="82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t-IT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Giugno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riangolo isoscele 23"/>
          <p:cNvSpPr/>
          <p:nvPr/>
        </p:nvSpPr>
        <p:spPr>
          <a:xfrm rot="16200000">
            <a:off x="2274352" y="3252517"/>
            <a:ext cx="360363" cy="1236713"/>
          </a:xfrm>
          <a:prstGeom prst="triangle">
            <a:avLst>
              <a:gd name="adj" fmla="val 46793"/>
            </a:avLst>
          </a:prstGeom>
          <a:solidFill>
            <a:srgbClr val="FFC000">
              <a:alpha val="88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en-US" sz="11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Luglio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riangolo isoscele 24"/>
          <p:cNvSpPr/>
          <p:nvPr/>
        </p:nvSpPr>
        <p:spPr>
          <a:xfrm rot="16200000">
            <a:off x="2274353" y="4105156"/>
            <a:ext cx="360363" cy="1236713"/>
          </a:xfrm>
          <a:prstGeom prst="triangle">
            <a:avLst>
              <a:gd name="adj" fmla="val 46793"/>
            </a:avLst>
          </a:prstGeom>
          <a:solidFill>
            <a:srgbClr val="FFFF00">
              <a:alpha val="67843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t-IT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Luglio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riangolo isoscele 25"/>
          <p:cNvSpPr/>
          <p:nvPr/>
        </p:nvSpPr>
        <p:spPr>
          <a:xfrm rot="16200000">
            <a:off x="2285085" y="4890226"/>
            <a:ext cx="358775" cy="1236714"/>
          </a:xfrm>
          <a:prstGeom prst="triangle">
            <a:avLst>
              <a:gd name="adj" fmla="val 46472"/>
            </a:avLst>
          </a:prstGeom>
          <a:solidFill>
            <a:srgbClr val="FFFFAF">
              <a:alpha val="81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t-IT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Giugno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Arrotonda angolo diagonale rettangolo 12"/>
          <p:cNvSpPr/>
          <p:nvPr/>
        </p:nvSpPr>
        <p:spPr>
          <a:xfrm>
            <a:off x="3253454" y="3010354"/>
            <a:ext cx="5779359" cy="360363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ANAC - Linee guida in materia di tutela del dipendente pubblico che segnala illeciti – 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Propongono un modello procedurale per la gestione delle </a:t>
            </a:r>
            <a:r>
              <a:rPr lang="it-IT" sz="1100" dirty="0" smtClean="0">
                <a:solidFill>
                  <a:srgbClr val="000000"/>
                </a:solidFill>
                <a:cs typeface="Arial" charset="0"/>
              </a:rPr>
              <a:t>segnalazioni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.</a:t>
            </a: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8" name="Arrotonda angolo diagonale rettangolo 7"/>
          <p:cNvSpPr/>
          <p:nvPr/>
        </p:nvSpPr>
        <p:spPr>
          <a:xfrm>
            <a:off x="3240609" y="3539041"/>
            <a:ext cx="5761671" cy="687210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en-GB" sz="1100" b="1" dirty="0" smtClean="0"/>
          </a:p>
          <a:p>
            <a:pPr algn="just" eaLnBrk="1" hangingPunct="1">
              <a:defRPr/>
            </a:pPr>
            <a:r>
              <a:rPr lang="en-GB" sz="1100" b="1" dirty="0" smtClean="0"/>
              <a:t>Securities </a:t>
            </a:r>
            <a:r>
              <a:rPr lang="en-GB" sz="1100" b="1" dirty="0" err="1"/>
              <a:t>Whistleblower</a:t>
            </a:r>
            <a:r>
              <a:rPr lang="en-GB" sz="1100" b="1" dirty="0"/>
              <a:t> Incentives and Protection (Dodd Frank Act) - </a:t>
            </a:r>
            <a:r>
              <a:rPr lang="it-IT" sz="1100" dirty="0"/>
              <a:t>Stabilisce nuove regole volte ad attribuire incentivi monetari ai </a:t>
            </a:r>
            <a:r>
              <a:rPr lang="it-IT" sz="1100" dirty="0" err="1"/>
              <a:t>whistleblowers</a:t>
            </a:r>
            <a:r>
              <a:rPr lang="it-IT" sz="1100" dirty="0"/>
              <a:t> che conducano alla comminazione di una sanzione pecuniaria da parte della SEC stessa.</a:t>
            </a:r>
            <a:endParaRPr lang="en-GB" sz="1100" dirty="0"/>
          </a:p>
          <a:p>
            <a:pPr algn="ctr" eaLnBrk="1" hangingPunct="1">
              <a:defRPr/>
            </a:pPr>
            <a:r>
              <a:rPr lang="en-GB" sz="1100" b="1" dirty="0"/>
              <a:t> </a:t>
            </a:r>
          </a:p>
        </p:txBody>
      </p:sp>
      <p:sp>
        <p:nvSpPr>
          <p:cNvPr id="29" name="Arrotonda angolo diagonale rettangolo 5"/>
          <p:cNvSpPr/>
          <p:nvPr/>
        </p:nvSpPr>
        <p:spPr>
          <a:xfrm>
            <a:off x="3237241" y="4339796"/>
            <a:ext cx="5831402" cy="764965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it-IT" sz="1100" b="1" dirty="0" smtClean="0">
              <a:solidFill>
                <a:srgbClr val="000000"/>
              </a:solidFill>
              <a:cs typeface="Arial" charset="0"/>
            </a:endParaRPr>
          </a:p>
          <a:p>
            <a:pPr algn="just">
              <a:defRPr/>
            </a:pPr>
            <a:r>
              <a:rPr lang="it-IT" sz="1100" b="1" dirty="0" smtClean="0">
                <a:solidFill>
                  <a:srgbClr val="000000"/>
                </a:solidFill>
                <a:cs typeface="Arial" charset="0"/>
              </a:rPr>
              <a:t>SOA </a:t>
            </a: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(</a:t>
            </a:r>
            <a:r>
              <a:rPr lang="it-IT" sz="1100" b="1" dirty="0" err="1">
                <a:solidFill>
                  <a:srgbClr val="000000"/>
                </a:solidFill>
                <a:cs typeface="Arial" charset="0"/>
              </a:rPr>
              <a:t>Section</a:t>
            </a: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 301 – 302) – </a:t>
            </a:r>
            <a:r>
              <a:rPr lang="it-IT" sz="1100" dirty="0"/>
              <a:t>Prevede la definizione di procedure interne per la ricezione, l’archiviazione e il trattamento delle segnalazioni ricevute.</a:t>
            </a:r>
            <a:endParaRPr lang="it-IT" sz="1100" dirty="0">
              <a:solidFill>
                <a:srgbClr val="000000"/>
              </a:solidFill>
              <a:cs typeface="Arial" charset="0"/>
            </a:endParaRPr>
          </a:p>
          <a:p>
            <a:pPr algn="just">
              <a:defRPr/>
            </a:pPr>
            <a:r>
              <a:rPr lang="it-IT" sz="1100" dirty="0">
                <a:solidFill>
                  <a:srgbClr val="000000"/>
                </a:solidFill>
                <a:cs typeface="Arial" charset="0"/>
              </a:rPr>
              <a:t>Assegna all’Audit </a:t>
            </a:r>
            <a:r>
              <a:rPr lang="it-IT" sz="1100" dirty="0" err="1">
                <a:solidFill>
                  <a:srgbClr val="000000"/>
                </a:solidFill>
                <a:cs typeface="Arial" charset="0"/>
              </a:rPr>
              <a:t>Committee</a:t>
            </a:r>
            <a:r>
              <a:rPr lang="it-IT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it-IT" sz="1100" dirty="0"/>
              <a:t>la responsabilità di adottare procedure che consentano ai dipendenti di un ente la possibilità di segnalare anomalie, anche in forma anonima.</a:t>
            </a:r>
            <a:endParaRPr lang="en-GB" sz="1100" dirty="0"/>
          </a:p>
          <a:p>
            <a:pPr algn="just">
              <a:defRPr/>
            </a:pPr>
            <a:r>
              <a:rPr lang="it-IT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it-IT" sz="1100" b="1" dirty="0">
                <a:solidFill>
                  <a:srgbClr val="000000"/>
                </a:solidFill>
                <a:cs typeface="Arial" charset="0"/>
              </a:rPr>
              <a:t> </a:t>
            </a: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" name="Arrotonda angolo diagonale rettangolo 3"/>
          <p:cNvSpPr/>
          <p:nvPr/>
        </p:nvSpPr>
        <p:spPr>
          <a:xfrm>
            <a:off x="3209245" y="5234068"/>
            <a:ext cx="5831402" cy="557754"/>
          </a:xfrm>
          <a:prstGeom prst="round2DiagRect">
            <a:avLst>
              <a:gd name="adj1" fmla="val 50000"/>
              <a:gd name="adj2" fmla="val 0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en-US" sz="1100" b="1" dirty="0">
                <a:solidFill>
                  <a:srgbClr val="000000"/>
                </a:solidFill>
                <a:cs typeface="Arial" charset="0"/>
              </a:rPr>
              <a:t>D. </a:t>
            </a:r>
            <a:r>
              <a:rPr lang="en-US" sz="1100" b="1" dirty="0" err="1">
                <a:solidFill>
                  <a:srgbClr val="000000"/>
                </a:solidFill>
                <a:cs typeface="Arial" charset="0"/>
              </a:rPr>
              <a:t>Lgs</a:t>
            </a:r>
            <a:r>
              <a:rPr lang="en-US" sz="1100" b="1" dirty="0">
                <a:solidFill>
                  <a:srgbClr val="000000"/>
                </a:solidFill>
                <a:cs typeface="Arial" charset="0"/>
              </a:rPr>
              <a:t> 231/2001 –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Oltre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ad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introdurre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la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responsabilità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amministrativa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e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penale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per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gli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enti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,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rappresenta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la prima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disposizione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cs typeface="Arial" charset="0"/>
              </a:rPr>
              <a:t>normativa</a:t>
            </a:r>
            <a:r>
              <a:rPr lang="en-US" sz="11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italiana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fin da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subito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accostata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ai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concetti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tipici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dell’istituto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 del whistleblowing.</a:t>
            </a:r>
          </a:p>
        </p:txBody>
      </p:sp>
      <p:pic>
        <p:nvPicPr>
          <p:cNvPr id="31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594" y="1530677"/>
            <a:ext cx="468000" cy="570945"/>
          </a:xfrm>
          <a:prstGeom prst="rect">
            <a:avLst/>
          </a:prstGeom>
        </p:spPr>
      </p:pic>
      <p:pic>
        <p:nvPicPr>
          <p:cNvPr id="32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144" y="2290118"/>
            <a:ext cx="468000" cy="570945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848" y="2827873"/>
            <a:ext cx="468000" cy="570945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594" y="3599597"/>
            <a:ext cx="562322" cy="468000"/>
          </a:xfrm>
          <a:prstGeom prst="rect">
            <a:avLst/>
          </a:prstGeom>
        </p:spPr>
      </p:pic>
      <p:pic>
        <p:nvPicPr>
          <p:cNvPr id="35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572" y="4380787"/>
            <a:ext cx="562322" cy="468000"/>
          </a:xfrm>
          <a:prstGeom prst="rect">
            <a:avLst/>
          </a:prstGeom>
        </p:spPr>
      </p:pic>
      <p:pic>
        <p:nvPicPr>
          <p:cNvPr id="36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572" y="5092438"/>
            <a:ext cx="468000" cy="57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11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616226" y="255984"/>
            <a:ext cx="10731605" cy="77809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it-IT" sz="2200" dirty="0" smtClean="0">
                <a:solidFill>
                  <a:srgbClr val="7F7F7F"/>
                </a:solidFill>
              </a:rPr>
              <a:t>Ricezione</a:t>
            </a:r>
            <a:br>
              <a:rPr lang="it-IT" sz="2200" dirty="0" smtClean="0">
                <a:solidFill>
                  <a:srgbClr val="7F7F7F"/>
                </a:solidFill>
              </a:rPr>
            </a:br>
            <a:r>
              <a:rPr lang="it-IT" sz="2200" b="0" dirty="0" smtClean="0">
                <a:solidFill>
                  <a:srgbClr val="7F7F7F"/>
                </a:solidFill>
              </a:rPr>
              <a:t>Modalità operative</a:t>
            </a:r>
            <a:r>
              <a:rPr lang="it-IT" sz="2000" dirty="0">
                <a:solidFill>
                  <a:srgbClr val="7F7F7F"/>
                </a:solidFill>
                <a:latin typeface="Verdana"/>
              </a:rPr>
              <a:t/>
            </a:r>
            <a:br>
              <a:rPr lang="it-IT" sz="2000" dirty="0">
                <a:solidFill>
                  <a:srgbClr val="7F7F7F"/>
                </a:solidFill>
                <a:latin typeface="Verdana"/>
              </a:rPr>
            </a:br>
            <a:endParaRPr lang="it-IT" sz="2200" dirty="0">
              <a:solidFill>
                <a:srgbClr val="7F7F7F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348518" y="901305"/>
            <a:ext cx="83362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600" dirty="0" smtClean="0">
                <a:solidFill>
                  <a:srgbClr val="7F7F7F"/>
                </a:solidFill>
              </a:rPr>
              <a:t>Eni, al fine di agevolare la ricezione delle Segnalazioni, predispone </a:t>
            </a:r>
            <a:r>
              <a:rPr lang="it-IT" sz="1600" u="sng" dirty="0" smtClean="0">
                <a:solidFill>
                  <a:srgbClr val="7F7F7F"/>
                </a:solidFill>
              </a:rPr>
              <a:t>tutti</a:t>
            </a:r>
            <a:r>
              <a:rPr lang="it-IT" sz="1600" dirty="0" smtClean="0">
                <a:solidFill>
                  <a:srgbClr val="7F7F7F"/>
                </a:solidFill>
              </a:rPr>
              <a:t> i possibili </a:t>
            </a:r>
            <a:r>
              <a:rPr lang="it-IT" sz="1600" b="1" dirty="0" smtClean="0">
                <a:solidFill>
                  <a:srgbClr val="7F7F7F"/>
                </a:solidFill>
              </a:rPr>
              <a:t>canali di comunicazione </a:t>
            </a:r>
            <a:r>
              <a:rPr lang="it-IT" sz="1600" baseline="30000" dirty="0" smtClean="0">
                <a:solidFill>
                  <a:srgbClr val="7F7F7F"/>
                </a:solidFill>
              </a:rPr>
              <a:t>(1)</a:t>
            </a:r>
            <a:r>
              <a:rPr lang="it-IT" sz="1600" dirty="0" smtClean="0">
                <a:solidFill>
                  <a:srgbClr val="7F7F7F"/>
                </a:solidFill>
              </a:rPr>
              <a:t>, e in particolare: </a:t>
            </a:r>
            <a:endParaRPr lang="it-IT" sz="1600" dirty="0">
              <a:solidFill>
                <a:srgbClr val="7F7F7F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882525" y="4178190"/>
            <a:ext cx="17402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Posta Ordinaria 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2953238" y="3176368"/>
            <a:ext cx="7831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Fax</a:t>
            </a:r>
            <a:endParaRPr lang="it-IT" sz="1200" b="1" u="sng" dirty="0">
              <a:solidFill>
                <a:srgbClr val="7F7F7F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283" y="3414493"/>
            <a:ext cx="781232" cy="68679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937" y="2331727"/>
            <a:ext cx="798876" cy="885140"/>
          </a:xfrm>
          <a:prstGeom prst="rect">
            <a:avLst/>
          </a:prstGeom>
        </p:spPr>
      </p:pic>
      <p:sp>
        <p:nvSpPr>
          <p:cNvPr id="23" name="Rettangolo 22"/>
          <p:cNvSpPr/>
          <p:nvPr/>
        </p:nvSpPr>
        <p:spPr>
          <a:xfrm>
            <a:off x="4588893" y="2840616"/>
            <a:ext cx="743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Casella vocale</a:t>
            </a:r>
            <a:endParaRPr lang="it-IT" sz="1200" b="1" u="sng" dirty="0">
              <a:solidFill>
                <a:srgbClr val="7F7F7F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7869506" y="3491356"/>
            <a:ext cx="15798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E-mail</a:t>
            </a:r>
          </a:p>
          <a:p>
            <a:pPr algn="ctr">
              <a:buClr>
                <a:srgbClr val="FFC000"/>
              </a:buClr>
              <a:buSzPct val="120000"/>
            </a:pPr>
            <a:r>
              <a:rPr lang="it-IT" sz="1200" b="1" dirty="0" smtClean="0">
                <a:solidFill>
                  <a:srgbClr val="7F7F7F"/>
                </a:solidFill>
              </a:rPr>
              <a:t> </a:t>
            </a:r>
            <a:r>
              <a:rPr lang="it-IT" sz="1000" dirty="0">
                <a:solidFill>
                  <a:srgbClr val="7F7F7F"/>
                </a:solidFill>
              </a:rPr>
              <a:t>(indirizzo specifico dedicato)</a:t>
            </a:r>
            <a:endParaRPr lang="it-IT" sz="1000" b="1" dirty="0">
              <a:solidFill>
                <a:srgbClr val="7F7F7F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000" y="1827676"/>
            <a:ext cx="868753" cy="80374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530" y="2648978"/>
            <a:ext cx="743794" cy="873149"/>
          </a:xfrm>
          <a:prstGeom prst="rect">
            <a:avLst/>
          </a:prstGeom>
        </p:spPr>
      </p:pic>
      <p:sp>
        <p:nvSpPr>
          <p:cNvPr id="25" name="Rettangolo 24"/>
          <p:cNvSpPr/>
          <p:nvPr/>
        </p:nvSpPr>
        <p:spPr>
          <a:xfrm>
            <a:off x="6185212" y="3214357"/>
            <a:ext cx="17199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Intranet Aziendale</a:t>
            </a:r>
            <a:endParaRPr lang="it-IT" sz="1200" b="1" u="sng" dirty="0">
              <a:solidFill>
                <a:srgbClr val="7F7F7F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940" y="1875179"/>
            <a:ext cx="1222611" cy="109880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729" y="4101291"/>
            <a:ext cx="801659" cy="733433"/>
          </a:xfrm>
          <a:prstGeom prst="rect">
            <a:avLst/>
          </a:prstGeom>
        </p:spPr>
      </p:pic>
      <p:sp>
        <p:nvSpPr>
          <p:cNvPr id="26" name="Rettangolo 25"/>
          <p:cNvSpPr/>
          <p:nvPr/>
        </p:nvSpPr>
        <p:spPr>
          <a:xfrm>
            <a:off x="8486799" y="4984153"/>
            <a:ext cx="1635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200" b="1" u="sng" dirty="0" smtClean="0">
                <a:solidFill>
                  <a:srgbClr val="7F7F7F"/>
                </a:solidFill>
              </a:rPr>
              <a:t>Strumenti alternativi</a:t>
            </a:r>
            <a:r>
              <a:rPr lang="it-IT" sz="1200" u="sng" dirty="0" smtClean="0">
                <a:solidFill>
                  <a:srgbClr val="7F7F7F"/>
                </a:solidFill>
              </a:rPr>
              <a:t> </a:t>
            </a:r>
            <a:r>
              <a:rPr lang="it-IT" sz="1200" dirty="0" smtClean="0">
                <a:solidFill>
                  <a:srgbClr val="7F7F7F"/>
                </a:solidFill>
              </a:rPr>
              <a:t>(ad es. caselle di posta dedicata c.d. «</a:t>
            </a:r>
            <a:r>
              <a:rPr lang="it-IT" sz="1200" dirty="0" err="1" smtClean="0">
                <a:solidFill>
                  <a:srgbClr val="7F7F7F"/>
                </a:solidFill>
              </a:rPr>
              <a:t>yellow</a:t>
            </a:r>
            <a:r>
              <a:rPr lang="it-IT" sz="1200" dirty="0" smtClean="0">
                <a:solidFill>
                  <a:srgbClr val="7F7F7F"/>
                </a:solidFill>
              </a:rPr>
              <a:t>-box) </a:t>
            </a:r>
            <a:endParaRPr lang="it-IT" sz="1200" dirty="0">
              <a:solidFill>
                <a:srgbClr val="7F7F7F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76" y="3801164"/>
            <a:ext cx="2895600" cy="1581150"/>
          </a:xfrm>
          <a:prstGeom prst="rect">
            <a:avLst/>
          </a:prstGeom>
          <a:ln w="15875">
            <a:solidFill>
              <a:schemeClr val="bg1"/>
            </a:solidFill>
          </a:ln>
        </p:spPr>
      </p:pic>
      <p:sp>
        <p:nvSpPr>
          <p:cNvPr id="27" name="Rettangolo 26"/>
          <p:cNvSpPr/>
          <p:nvPr/>
        </p:nvSpPr>
        <p:spPr>
          <a:xfrm>
            <a:off x="9537306" y="1676387"/>
            <a:ext cx="1635517" cy="1323439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600" dirty="0" smtClean="0">
                <a:solidFill>
                  <a:srgbClr val="7F7F7F"/>
                </a:solidFill>
              </a:rPr>
              <a:t>Le segnalazioni possono essere inviate </a:t>
            </a:r>
            <a:r>
              <a:rPr lang="it-IT" sz="1600" u="sng" dirty="0" smtClean="0">
                <a:solidFill>
                  <a:srgbClr val="7F7F7F"/>
                </a:solidFill>
              </a:rPr>
              <a:t>anche</a:t>
            </a:r>
            <a:r>
              <a:rPr lang="it-IT" sz="1600" dirty="0" smtClean="0">
                <a:solidFill>
                  <a:srgbClr val="7F7F7F"/>
                </a:solidFill>
              </a:rPr>
              <a:t> agli </a:t>
            </a:r>
            <a:r>
              <a:rPr lang="it-IT" sz="1600" b="1" dirty="0" smtClean="0">
                <a:solidFill>
                  <a:srgbClr val="7F7F7F"/>
                </a:solidFill>
              </a:rPr>
              <a:t>Organismi di Vigilanza</a:t>
            </a:r>
            <a:endParaRPr lang="it-IT" sz="1600" b="1" dirty="0">
              <a:solidFill>
                <a:srgbClr val="7F7F7F"/>
              </a:solidFill>
            </a:endParaRPr>
          </a:p>
        </p:txBody>
      </p:sp>
      <p:sp>
        <p:nvSpPr>
          <p:cNvPr id="28" name="CasellaDiTesto 42"/>
          <p:cNvSpPr txBox="1"/>
          <p:nvPr/>
        </p:nvSpPr>
        <p:spPr>
          <a:xfrm>
            <a:off x="1339283" y="6312804"/>
            <a:ext cx="684000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700" b="0" i="1" kern="0" baseline="30000" dirty="0" smtClean="0">
                <a:solidFill>
                  <a:srgbClr val="808080"/>
                </a:solidFill>
                <a:latin typeface="Verdana"/>
              </a:rPr>
              <a:t>(1) 	</a:t>
            </a:r>
            <a:r>
              <a:rPr lang="it-IT" sz="700" b="0" i="1" kern="0" dirty="0" smtClean="0">
                <a:solidFill>
                  <a:srgbClr val="808080"/>
                </a:solidFill>
                <a:latin typeface="Verdana"/>
              </a:rPr>
              <a:t>Il monitoraggio sulle funzionalità dei suddetti canali di comunicazione è garantita dalla funzione </a:t>
            </a:r>
            <a:r>
              <a:rPr lang="it-IT" sz="700" b="0" i="1" kern="0" dirty="0" err="1" smtClean="0">
                <a:solidFill>
                  <a:srgbClr val="808080"/>
                </a:solidFill>
                <a:latin typeface="Verdana"/>
              </a:rPr>
              <a:t>Internal</a:t>
            </a:r>
            <a:r>
              <a:rPr lang="it-IT" sz="700" b="0" i="1" kern="0" dirty="0" smtClean="0">
                <a:solidFill>
                  <a:srgbClr val="808080"/>
                </a:solidFill>
                <a:latin typeface="Verdana"/>
              </a:rPr>
              <a:t> Audit </a:t>
            </a:r>
          </a:p>
        </p:txBody>
      </p:sp>
    </p:spTree>
    <p:extLst>
      <p:ext uri="{BB962C8B-B14F-4D97-AF65-F5344CB8AC3E}">
        <p14:creationId xmlns:p14="http://schemas.microsoft.com/office/powerpoint/2010/main" val="41515519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350565" y="1012495"/>
            <a:ext cx="83362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600" dirty="0">
                <a:solidFill>
                  <a:srgbClr val="7F7F7F"/>
                </a:solidFill>
              </a:rPr>
              <a:t>Sulla base delle asserzioni verificabili individuate e delle prime analisi svolte si valuta se contattare il segnalante e/o il segnalato e le modalità di accertamento: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731088" y="1969815"/>
            <a:ext cx="3989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u="sng" dirty="0">
                <a:solidFill>
                  <a:srgbClr val="7F7F7F"/>
                </a:solidFill>
              </a:rPr>
              <a:t>direttamente</a:t>
            </a:r>
            <a:r>
              <a:rPr lang="it-IT" sz="1600" dirty="0">
                <a:solidFill>
                  <a:srgbClr val="7F7F7F"/>
                </a:solidFill>
              </a:rPr>
              <a:t> tramite specifiche attività di accertamento presso le strutture di linea interessate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729438" y="3138294"/>
            <a:ext cx="3989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>
              <a:lnSpc>
                <a:spcPct val="150000"/>
              </a:lnSpc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u="sng" dirty="0">
                <a:solidFill>
                  <a:srgbClr val="7F7F7F"/>
                </a:solidFill>
              </a:rPr>
              <a:t>attività di audit</a:t>
            </a:r>
            <a:r>
              <a:rPr lang="it-IT" sz="1600" dirty="0">
                <a:solidFill>
                  <a:srgbClr val="7F7F7F"/>
                </a:solidFill>
              </a:rPr>
              <a:t>, che sono eseguite </a:t>
            </a:r>
            <a:r>
              <a:rPr lang="it-IT" sz="1600" dirty="0" smtClean="0">
                <a:solidFill>
                  <a:srgbClr val="7F7F7F"/>
                </a:solidFill>
              </a:rPr>
              <a:t>dall’unità dedicata </a:t>
            </a:r>
            <a:r>
              <a:rPr lang="it-IT" sz="1600" dirty="0">
                <a:solidFill>
                  <a:srgbClr val="7F7F7F"/>
                </a:solidFill>
              </a:rPr>
              <a:t>alla Gestione Segnalazioni </a:t>
            </a:r>
            <a:r>
              <a:rPr lang="it-IT" sz="1600" dirty="0" smtClean="0">
                <a:solidFill>
                  <a:srgbClr val="7F7F7F"/>
                </a:solidFill>
              </a:rPr>
              <a:t>della Direzione </a:t>
            </a:r>
            <a:r>
              <a:rPr lang="it-IT" sz="1600" dirty="0" err="1" smtClean="0">
                <a:solidFill>
                  <a:srgbClr val="7F7F7F"/>
                </a:solidFill>
              </a:rPr>
              <a:t>Internal</a:t>
            </a:r>
            <a:r>
              <a:rPr lang="it-IT" sz="1600" dirty="0" smtClean="0">
                <a:solidFill>
                  <a:srgbClr val="7F7F7F"/>
                </a:solidFill>
              </a:rPr>
              <a:t> Audit o </a:t>
            </a:r>
            <a:r>
              <a:rPr lang="it-IT" sz="1600" dirty="0">
                <a:solidFill>
                  <a:srgbClr val="7F7F7F"/>
                </a:solidFill>
              </a:rPr>
              <a:t>da altre strutture </a:t>
            </a:r>
            <a:r>
              <a:rPr lang="it-IT" sz="1600" dirty="0" smtClean="0">
                <a:solidFill>
                  <a:srgbClr val="7F7F7F"/>
                </a:solidFill>
              </a:rPr>
              <a:t>afferenti</a:t>
            </a:r>
            <a:endParaRPr lang="it-IT" sz="1600" dirty="0">
              <a:solidFill>
                <a:srgbClr val="7F7F7F"/>
              </a:solidFill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5766853" y="1749813"/>
            <a:ext cx="4356256" cy="648072"/>
            <a:chOff x="4932040" y="908720"/>
            <a:chExt cx="4032448" cy="864096"/>
          </a:xfrm>
        </p:grpSpPr>
        <p:sp>
          <p:nvSpPr>
            <p:cNvPr id="16" name="Ovale 15"/>
            <p:cNvSpPr/>
            <p:nvPr/>
          </p:nvSpPr>
          <p:spPr>
            <a:xfrm>
              <a:off x="5292080" y="908720"/>
              <a:ext cx="3240360" cy="86409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srgbClr val="FFFFFF"/>
                </a:solidFill>
              </a:endParaRPr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4932040" y="1110976"/>
              <a:ext cx="4032448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C000"/>
                </a:buClr>
                <a:buSzPct val="120000"/>
              </a:pPr>
              <a:r>
                <a:rPr lang="it-IT" sz="1400" b="1" dirty="0">
                  <a:solidFill>
                    <a:srgbClr val="7F7F7F"/>
                  </a:solidFill>
                  <a:latin typeface="Verdana"/>
                </a:rPr>
                <a:t>CON QUALI MODALITA’ ?</a:t>
              </a:r>
              <a:endParaRPr lang="it-IT" sz="1400" dirty="0">
                <a:solidFill>
                  <a:srgbClr val="7F7F7F"/>
                </a:solidFill>
                <a:latin typeface="Verdana"/>
              </a:endParaRPr>
            </a:p>
          </p:txBody>
        </p:sp>
      </p:grpSp>
      <p:sp>
        <p:nvSpPr>
          <p:cNvPr id="18" name="Rettangolo 17"/>
          <p:cNvSpPr/>
          <p:nvPr/>
        </p:nvSpPr>
        <p:spPr>
          <a:xfrm>
            <a:off x="5558334" y="3056077"/>
            <a:ext cx="42043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u="sng" dirty="0">
                <a:solidFill>
                  <a:srgbClr val="7F7F7F"/>
                </a:solidFill>
              </a:rPr>
              <a:t>indirettamente</a:t>
            </a:r>
            <a:r>
              <a:rPr lang="it-IT" sz="1600" dirty="0">
                <a:solidFill>
                  <a:srgbClr val="7F7F7F"/>
                </a:solidFill>
              </a:rPr>
              <a:t> tramite il supporto del personale di linea di adeguato livello gerarchico, che garantisca indipendenza di giudizio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3839414" y="4834277"/>
            <a:ext cx="62836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120000"/>
            </a:pPr>
            <a:r>
              <a:rPr lang="it-IT" sz="1600" dirty="0">
                <a:solidFill>
                  <a:srgbClr val="7F7F7F"/>
                </a:solidFill>
              </a:rPr>
              <a:t>Nel caso di attività di accertamento svolte direttamente o indirettamente, vengono individuati il soggetto/i apicali dell’area quali destinatari delle informative/richieste di accertamenti</a:t>
            </a:r>
          </a:p>
        </p:txBody>
      </p:sp>
      <p:pic>
        <p:nvPicPr>
          <p:cNvPr id="21" name="Immagin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213" y="4892107"/>
            <a:ext cx="1421953" cy="1120366"/>
          </a:xfrm>
          <a:prstGeom prst="rect">
            <a:avLst/>
          </a:prstGeom>
        </p:spPr>
      </p:pic>
      <p:sp>
        <p:nvSpPr>
          <p:cNvPr id="20" name="Titolo 3"/>
          <p:cNvSpPr>
            <a:spLocks noGrp="1"/>
          </p:cNvSpPr>
          <p:nvPr>
            <p:ph type="title"/>
          </p:nvPr>
        </p:nvSpPr>
        <p:spPr>
          <a:xfrm>
            <a:off x="729438" y="85373"/>
            <a:ext cx="10731605" cy="77809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it-IT" dirty="0">
                <a:solidFill>
                  <a:srgbClr val="7F7F7F"/>
                </a:solidFill>
              </a:rPr>
              <a:t>Modalità di </a:t>
            </a:r>
            <a:r>
              <a:rPr lang="it-IT" dirty="0" smtClean="0">
                <a:solidFill>
                  <a:srgbClr val="7F7F7F"/>
                </a:solidFill>
              </a:rPr>
              <a:t>accertamento </a:t>
            </a:r>
            <a:r>
              <a:rPr lang="it-IT" sz="2200" dirty="0" smtClean="0">
                <a:solidFill>
                  <a:srgbClr val="7F7F7F"/>
                </a:solidFill>
              </a:rPr>
              <a:t/>
            </a:r>
            <a:br>
              <a:rPr lang="it-IT" sz="2200" dirty="0" smtClean="0">
                <a:solidFill>
                  <a:srgbClr val="7F7F7F"/>
                </a:solidFill>
              </a:rPr>
            </a:br>
            <a:r>
              <a:rPr lang="it-IT" sz="2200" b="0" dirty="0">
                <a:solidFill>
                  <a:srgbClr val="7F7F7F"/>
                </a:solidFill>
              </a:rPr>
              <a:t>Esecuzione attività </a:t>
            </a:r>
            <a:r>
              <a:rPr lang="it-IT" sz="2200" b="0" dirty="0" smtClean="0">
                <a:solidFill>
                  <a:srgbClr val="7F7F7F"/>
                </a:solidFill>
              </a:rPr>
              <a:t>– Tipologia di accertamento 	</a:t>
            </a:r>
            <a:endParaRPr lang="it-IT" sz="22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406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729438" y="217023"/>
            <a:ext cx="10731605" cy="77809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it-IT" dirty="0">
                <a:solidFill>
                  <a:srgbClr val="7F7F7F"/>
                </a:solidFill>
              </a:rPr>
              <a:t>Modalità di </a:t>
            </a:r>
            <a:r>
              <a:rPr lang="it-IT" dirty="0" smtClean="0">
                <a:solidFill>
                  <a:srgbClr val="7F7F7F"/>
                </a:solidFill>
              </a:rPr>
              <a:t>accertamento </a:t>
            </a:r>
            <a:r>
              <a:rPr lang="it-IT" sz="2200" dirty="0" smtClean="0">
                <a:solidFill>
                  <a:srgbClr val="7F7F7F"/>
                </a:solidFill>
              </a:rPr>
              <a:t/>
            </a:r>
            <a:br>
              <a:rPr lang="it-IT" sz="2200" dirty="0" smtClean="0">
                <a:solidFill>
                  <a:srgbClr val="7F7F7F"/>
                </a:solidFill>
              </a:rPr>
            </a:br>
            <a:r>
              <a:rPr lang="it-IT" sz="2200" b="0" dirty="0">
                <a:solidFill>
                  <a:srgbClr val="7F7F7F"/>
                </a:solidFill>
              </a:rPr>
              <a:t>Esecuzione </a:t>
            </a:r>
            <a:r>
              <a:rPr lang="it-IT" sz="2200" b="0" dirty="0" smtClean="0">
                <a:solidFill>
                  <a:srgbClr val="7F7F7F"/>
                </a:solidFill>
              </a:rPr>
              <a:t>attività</a:t>
            </a:r>
            <a:r>
              <a:rPr lang="it-IT" sz="2000" dirty="0">
                <a:solidFill>
                  <a:srgbClr val="7F7F7F"/>
                </a:solidFill>
                <a:latin typeface="Verdana"/>
              </a:rPr>
              <a:t/>
            </a:r>
            <a:br>
              <a:rPr lang="it-IT" sz="2000" dirty="0">
                <a:solidFill>
                  <a:srgbClr val="7F7F7F"/>
                </a:solidFill>
                <a:latin typeface="Verdana"/>
              </a:rPr>
            </a:br>
            <a:endParaRPr lang="it-IT" sz="2200" dirty="0">
              <a:solidFill>
                <a:srgbClr val="7F7F7F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395535" y="1095609"/>
            <a:ext cx="9715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FFC000"/>
              </a:buClr>
              <a:buSzPct val="120000"/>
            </a:pP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Nello svolgimento delle attività di verifica a fronte di segnalazioni sono utilizzate, oltre alle consuete metodologie di </a:t>
            </a:r>
            <a:r>
              <a:rPr lang="it-IT" sz="1600" dirty="0" smtClean="0">
                <a:solidFill>
                  <a:srgbClr val="7F7F7F"/>
                </a:solidFill>
              </a:rPr>
              <a:t>I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nternal </a:t>
            </a:r>
            <a:r>
              <a:rPr lang="it-IT" sz="1600" dirty="0" smtClean="0">
                <a:solidFill>
                  <a:srgbClr val="7F7F7F"/>
                </a:solidFill>
              </a:rPr>
              <a:t>A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udit, anche tecniche specifiche di </a:t>
            </a:r>
            <a:r>
              <a:rPr lang="it-IT" sz="1600" dirty="0" err="1" smtClean="0">
                <a:solidFill>
                  <a:srgbClr val="7F7F7F"/>
                </a:solidFill>
                <a:latin typeface="+mn-lt"/>
              </a:rPr>
              <a:t>fraud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 auditing quali ad esempio:</a:t>
            </a:r>
            <a:endParaRPr lang="it-IT" sz="1600" dirty="0">
              <a:solidFill>
                <a:srgbClr val="7F7F7F"/>
              </a:solidFill>
              <a:latin typeface="+mn-lt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95535" y="1782124"/>
            <a:ext cx="7301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consultazione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di </a:t>
            </a:r>
            <a:r>
              <a:rPr lang="it-IT" sz="1600" b="1" dirty="0">
                <a:solidFill>
                  <a:srgbClr val="7F7F7F"/>
                </a:solidFill>
                <a:latin typeface="+mn-lt"/>
              </a:rPr>
              <a:t>database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 interni/esterni a disposizione delle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unità dell’</a:t>
            </a:r>
            <a:r>
              <a:rPr lang="it-IT" sz="1600" dirty="0" err="1" smtClean="0">
                <a:solidFill>
                  <a:srgbClr val="7F7F7F"/>
                </a:solidFill>
                <a:latin typeface="+mn-lt"/>
              </a:rPr>
              <a:t>Internal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 Audit</a:t>
            </a:r>
          </a:p>
          <a:p>
            <a:pPr marL="285750" indent="-285750" algn="just">
              <a:lnSpc>
                <a:spcPct val="150000"/>
              </a:lnSpc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7F7F7F"/>
                </a:solidFill>
                <a:latin typeface="+mn-lt"/>
              </a:rPr>
              <a:t>valutare la possibilità di acquisire evidenze digitali archiviate in </a:t>
            </a:r>
            <a:r>
              <a:rPr lang="it-IT" sz="1600" b="1" dirty="0">
                <a:solidFill>
                  <a:srgbClr val="7F7F7F"/>
                </a:solidFill>
                <a:latin typeface="+mn-lt"/>
              </a:rPr>
              <a:t>banche dati </a:t>
            </a:r>
            <a:r>
              <a:rPr lang="it-IT" sz="1600" b="1" dirty="0" smtClean="0">
                <a:solidFill>
                  <a:srgbClr val="7F7F7F"/>
                </a:solidFill>
                <a:latin typeface="+mn-lt"/>
              </a:rPr>
              <a:t>informatiche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777">
            <a:off x="8478950" y="2234235"/>
            <a:ext cx="1590944" cy="1176445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729438" y="3129583"/>
            <a:ext cx="8008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7F7F7F"/>
                </a:solidFill>
                <a:latin typeface="+mn-lt"/>
              </a:rPr>
              <a:t>data </a:t>
            </a:r>
            <a:r>
              <a:rPr lang="it-IT" sz="1600" b="1" dirty="0" err="1">
                <a:solidFill>
                  <a:srgbClr val="7F7F7F"/>
                </a:solidFill>
                <a:latin typeface="+mn-lt"/>
              </a:rPr>
              <a:t>mining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, finalizzato alla identificazione e alla comprensione dei </a:t>
            </a:r>
            <a:r>
              <a:rPr lang="it-IT" sz="1600" dirty="0" err="1">
                <a:solidFill>
                  <a:srgbClr val="7F7F7F"/>
                </a:solidFill>
                <a:latin typeface="+mn-lt"/>
              </a:rPr>
              <a:t>red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 </a:t>
            </a:r>
            <a:r>
              <a:rPr lang="it-IT" sz="1600" dirty="0" err="1">
                <a:solidFill>
                  <a:srgbClr val="7F7F7F"/>
                </a:solidFill>
                <a:latin typeface="+mn-lt"/>
              </a:rPr>
              <a:t>flag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ritenuti sensibili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rispetto al processo oggetto di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analisi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729438" y="3718309"/>
            <a:ext cx="9691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effettuazione di eventuali </a:t>
            </a:r>
            <a:r>
              <a:rPr lang="it-IT" sz="1600" b="1" dirty="0" smtClean="0">
                <a:solidFill>
                  <a:srgbClr val="7F7F7F"/>
                </a:solidFill>
                <a:latin typeface="+mn-lt"/>
              </a:rPr>
              <a:t>interviste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con i soggetti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interessati (segnalato e/o segnalante),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volte a raccogliere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informazioni relative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alla commissione di eventuali irregolarità/illeciti.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5" y="4468383"/>
            <a:ext cx="9516681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8376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740576" y="408280"/>
            <a:ext cx="10731605" cy="77809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it-IT" dirty="0" smtClean="0">
                <a:solidFill>
                  <a:srgbClr val="7F7F7F"/>
                </a:solidFill>
              </a:rPr>
              <a:t>Esito degli accertamenti</a:t>
            </a:r>
            <a:r>
              <a:rPr lang="it-IT" sz="2200" dirty="0" smtClean="0">
                <a:solidFill>
                  <a:srgbClr val="7F7F7F"/>
                </a:solidFill>
              </a:rPr>
              <a:t/>
            </a:r>
            <a:br>
              <a:rPr lang="it-IT" sz="2200" dirty="0" smtClean="0">
                <a:solidFill>
                  <a:srgbClr val="7F7F7F"/>
                </a:solidFill>
              </a:rPr>
            </a:br>
            <a:r>
              <a:rPr lang="it-IT" sz="2000" dirty="0">
                <a:solidFill>
                  <a:srgbClr val="7F7F7F"/>
                </a:solidFill>
                <a:latin typeface="Verdana"/>
              </a:rPr>
              <a:t/>
            </a:r>
            <a:br>
              <a:rPr lang="it-IT" sz="2000" dirty="0">
                <a:solidFill>
                  <a:srgbClr val="7F7F7F"/>
                </a:solidFill>
                <a:latin typeface="Verdana"/>
              </a:rPr>
            </a:br>
            <a:endParaRPr lang="it-IT" sz="2200" dirty="0">
              <a:solidFill>
                <a:srgbClr val="7F7F7F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1043957" y="978036"/>
            <a:ext cx="9558663" cy="2423967"/>
          </a:xfrm>
          <a:prstGeom prst="rect">
            <a:avLst/>
          </a:prstGeom>
          <a:solidFill>
            <a:schemeClr val="bg1"/>
          </a:solidFill>
          <a:ln w="19050">
            <a:solidFill>
              <a:srgbClr val="FFCC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/>
          <a:lstStyle/>
          <a:p>
            <a:pPr algn="just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>
                <a:srgbClr val="FFCC00"/>
              </a:buClr>
              <a:buSzPct val="100000"/>
              <a:defRPr/>
            </a:pP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Sulla base degli esiti accertamenti, le casistiche di proposta di chiusura fascicolo sono:</a:t>
            </a:r>
          </a:p>
          <a:p>
            <a:pPr algn="just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>
                <a:srgbClr val="FFCC00"/>
              </a:buClr>
              <a:buSzPct val="100000"/>
              <a:defRPr/>
            </a:pPr>
            <a:r>
              <a:rPr lang="it-IT" sz="1600" kern="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fondata</a:t>
            </a:r>
            <a:r>
              <a:rPr lang="it-IT" sz="1600" b="1" kern="0" dirty="0" smtClean="0">
                <a:solidFill>
                  <a:schemeClr val="tx1"/>
                </a:solidFill>
                <a:cs typeface="Arial" charset="0"/>
              </a:rPr>
              <a:t>		      </a:t>
            </a: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non fondata con azioni      </a:t>
            </a:r>
            <a:r>
              <a:rPr lang="it-IT" sz="1600" b="1" kern="0" dirty="0" smtClean="0">
                <a:solidFill>
                  <a:schemeClr val="tx1"/>
                </a:solidFill>
                <a:cs typeface="Arial" charset="0"/>
              </a:rPr>
              <a:t>	                      </a:t>
            </a: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non</a:t>
            </a:r>
            <a:r>
              <a:rPr lang="it-IT" sz="1600" b="1" kern="0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fondata</a:t>
            </a:r>
          </a:p>
          <a:p>
            <a:pPr algn="just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>
                <a:srgbClr val="FFCC00"/>
              </a:buClr>
              <a:buSzPct val="100000"/>
              <a:defRPr/>
            </a:pPr>
            <a:endParaRPr lang="it-IT" sz="1600" kern="0" dirty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672" y="1538789"/>
            <a:ext cx="732234" cy="732234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993" y="1591064"/>
            <a:ext cx="718590" cy="627684"/>
          </a:xfrm>
          <a:prstGeom prst="rect">
            <a:avLst/>
          </a:prstGeom>
        </p:spPr>
      </p:pic>
      <p:pic>
        <p:nvPicPr>
          <p:cNvPr id="17" name="Picture 6" descr="http://forumvalle.altervista.org/semaforo_verd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8189" y="1661942"/>
            <a:ext cx="701960" cy="580331"/>
          </a:xfrm>
          <a:prstGeom prst="rect">
            <a:avLst/>
          </a:prstGeom>
          <a:noFill/>
        </p:spPr>
      </p:pic>
      <p:sp>
        <p:nvSpPr>
          <p:cNvPr id="18" name="Rettangolo 17"/>
          <p:cNvSpPr/>
          <p:nvPr/>
        </p:nvSpPr>
        <p:spPr>
          <a:xfrm>
            <a:off x="1043957" y="2206645"/>
            <a:ext cx="9117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FFCC00"/>
              </a:buClr>
              <a:buSzPct val="100000"/>
              <a:defRPr/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Come abbiamo evidenziato in precedenza, nei primi due casi devono essere previste dalle azioni correttive/di miglioramento. Potrebbe inoltre essere prevista una valutazione su eventuali azioni da intraprendere nei confronti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dei segnalati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 </a:t>
            </a:r>
          </a:p>
        </p:txBody>
      </p:sp>
      <p:sp>
        <p:nvSpPr>
          <p:cNvPr id="19" name="Triangolo isoscele 10"/>
          <p:cNvSpPr>
            <a:spLocks noChangeArrowheads="1"/>
          </p:cNvSpPr>
          <p:nvPr/>
        </p:nvSpPr>
        <p:spPr bwMode="auto">
          <a:xfrm flipV="1">
            <a:off x="3367228" y="3502579"/>
            <a:ext cx="4895850" cy="344017"/>
          </a:xfrm>
          <a:prstGeom prst="triangle">
            <a:avLst>
              <a:gd name="adj" fmla="val 51246"/>
            </a:avLst>
          </a:prstGeom>
          <a:solidFill>
            <a:srgbClr val="B3B3B3"/>
          </a:solidFill>
          <a:ln w="25400" algn="ctr">
            <a:noFill/>
            <a:miter lim="800000"/>
            <a:headEnd/>
            <a:tailEnd/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ot="10800000" anchor="ctr"/>
          <a:lstStyle/>
          <a:p>
            <a:pPr algn="ctr" eaLnBrk="1" hangingPunct="1">
              <a:defRPr/>
            </a:pPr>
            <a:endParaRPr lang="it-IT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0" name="Fumetto 2 9"/>
          <p:cNvSpPr/>
          <p:nvPr/>
        </p:nvSpPr>
        <p:spPr bwMode="auto">
          <a:xfrm rot="10800000">
            <a:off x="1043957" y="3799830"/>
            <a:ext cx="2671663" cy="435508"/>
          </a:xfrm>
          <a:prstGeom prst="wedgeRoundRectCallout">
            <a:avLst>
              <a:gd name="adj1" fmla="val -21302"/>
              <a:gd name="adj2" fmla="val 48169"/>
              <a:gd name="adj3" fmla="val 16667"/>
            </a:avLst>
          </a:prstGeom>
          <a:gradFill flip="none" rotWithShape="0">
            <a:gsLst>
              <a:gs pos="0">
                <a:srgbClr val="FFE471"/>
              </a:gs>
              <a:gs pos="0">
                <a:srgbClr val="FFD44B"/>
              </a:gs>
              <a:gs pos="100000">
                <a:schemeClr val="bg1"/>
              </a:gs>
            </a:gsLst>
            <a:lin ang="5400000" scaled="1"/>
            <a:tileRect/>
          </a:gradFill>
          <a:ln w="130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63500"/>
          </a:effectLst>
        </p:spPr>
        <p:txBody>
          <a:bodyPr rot="10800000" wrap="none" anchor="ctr"/>
          <a:lstStyle/>
          <a:p>
            <a:pPr defTabSz="914377" fontAlgn="auto"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defRPr/>
            </a:pPr>
            <a:r>
              <a:rPr lang="it-IT" sz="2000" b="1" dirty="0">
                <a:solidFill>
                  <a:srgbClr val="7F7F7F"/>
                </a:solidFill>
                <a:latin typeface="+mj-lt"/>
                <a:ea typeface="+mj-ea"/>
                <a:cs typeface="+mj-cs"/>
              </a:rPr>
              <a:t>Azione</a:t>
            </a:r>
          </a:p>
        </p:txBody>
      </p:sp>
      <p:sp>
        <p:nvSpPr>
          <p:cNvPr id="21" name="Rettangolo 4"/>
          <p:cNvSpPr/>
          <p:nvPr/>
        </p:nvSpPr>
        <p:spPr>
          <a:xfrm>
            <a:off x="1043958" y="4310414"/>
            <a:ext cx="4086901" cy="2368682"/>
          </a:xfrm>
          <a:prstGeom prst="rect">
            <a:avLst/>
          </a:prstGeom>
          <a:solidFill>
            <a:schemeClr val="bg1"/>
          </a:solidFill>
          <a:ln w="19050">
            <a:solidFill>
              <a:srgbClr val="FFCC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/>
          <a:lstStyle/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 funzioni HR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competente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 Legislazione e Contenzioso del Lavoro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effettuano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 valutazioni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relative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all’accertamento di presunti comportamenti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illeciti.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ttangolo 4"/>
          <p:cNvSpPr/>
          <p:nvPr/>
        </p:nvSpPr>
        <p:spPr>
          <a:xfrm>
            <a:off x="6515719" y="4310414"/>
            <a:ext cx="4086901" cy="2368682"/>
          </a:xfrm>
          <a:prstGeom prst="rect">
            <a:avLst/>
          </a:prstGeom>
          <a:solidFill>
            <a:schemeClr val="bg1"/>
          </a:solidFill>
          <a:ln w="19050">
            <a:solidFill>
              <a:srgbClr val="FFCC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/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Clr>
                <a:srgbClr val="FFD200"/>
              </a:buClr>
              <a:defRPr/>
            </a:pP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Il Team di valutazione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delle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performance dei fornitori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valuta </a:t>
            </a:r>
            <a:r>
              <a:rPr lang="it-IT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eventuali provvedimenti da intraprendere nei confronti della società segnalata.</a:t>
            </a:r>
          </a:p>
        </p:txBody>
      </p:sp>
      <p:sp>
        <p:nvSpPr>
          <p:cNvPr id="23" name="Fumetto 2 9"/>
          <p:cNvSpPr/>
          <p:nvPr/>
        </p:nvSpPr>
        <p:spPr bwMode="auto">
          <a:xfrm rot="10800000">
            <a:off x="6515719" y="3808752"/>
            <a:ext cx="2671663" cy="435508"/>
          </a:xfrm>
          <a:prstGeom prst="wedgeRoundRectCallout">
            <a:avLst>
              <a:gd name="adj1" fmla="val -21302"/>
              <a:gd name="adj2" fmla="val 48169"/>
              <a:gd name="adj3" fmla="val 16667"/>
            </a:avLst>
          </a:prstGeom>
          <a:gradFill flip="none" rotWithShape="0">
            <a:gsLst>
              <a:gs pos="0">
                <a:srgbClr val="FFE471"/>
              </a:gs>
              <a:gs pos="0">
                <a:srgbClr val="FFD44B"/>
              </a:gs>
              <a:gs pos="100000">
                <a:schemeClr val="bg1"/>
              </a:gs>
            </a:gsLst>
            <a:lin ang="5400000" scaled="1"/>
            <a:tileRect/>
          </a:gradFill>
          <a:ln w="1301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63500"/>
          </a:effectLst>
        </p:spPr>
        <p:txBody>
          <a:bodyPr rot="10800000" wrap="none" anchor="ctr"/>
          <a:lstStyle/>
          <a:p>
            <a:pPr defTabSz="914377" fontAlgn="auto"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defRPr/>
            </a:pPr>
            <a:r>
              <a:rPr lang="it-IT" sz="2000" b="1" dirty="0">
                <a:solidFill>
                  <a:srgbClr val="7F7F7F"/>
                </a:solidFill>
                <a:latin typeface="+mj-lt"/>
                <a:ea typeface="+mj-ea"/>
                <a:cs typeface="+mj-cs"/>
              </a:rPr>
              <a:t>Azione</a:t>
            </a:r>
          </a:p>
        </p:txBody>
      </p:sp>
    </p:spTree>
    <p:extLst>
      <p:ext uri="{BB962C8B-B14F-4D97-AF65-F5344CB8AC3E}">
        <p14:creationId xmlns:p14="http://schemas.microsoft.com/office/powerpoint/2010/main" val="800828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729438" y="217023"/>
            <a:ext cx="10731605" cy="77809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it-IT" sz="2200" dirty="0" smtClean="0">
                <a:solidFill>
                  <a:srgbClr val="7F7F7F"/>
                </a:solidFill>
              </a:rPr>
              <a:t>Reporting Segnalazioni</a:t>
            </a:r>
            <a:r>
              <a:rPr lang="it-IT" sz="2000" dirty="0">
                <a:solidFill>
                  <a:srgbClr val="7F7F7F"/>
                </a:solidFill>
                <a:latin typeface="Verdana"/>
              </a:rPr>
              <a:t/>
            </a:r>
            <a:br>
              <a:rPr lang="it-IT" sz="2000" dirty="0">
                <a:solidFill>
                  <a:srgbClr val="7F7F7F"/>
                </a:solidFill>
                <a:latin typeface="Verdana"/>
              </a:rPr>
            </a:br>
            <a:endParaRPr lang="it-IT" sz="2200" dirty="0">
              <a:solidFill>
                <a:srgbClr val="7F7F7F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872E8-939B-41AC-B617-4CE710FB602C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729438" y="1230775"/>
            <a:ext cx="98221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SzPct val="120000"/>
            </a:pP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La </a:t>
            </a:r>
            <a:r>
              <a:rPr lang="it-IT" sz="1600" dirty="0" smtClean="0">
                <a:solidFill>
                  <a:srgbClr val="7F7F7F"/>
                </a:solidFill>
              </a:rPr>
              <a:t>funzione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Internal Audit fornisce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informazioni sulla gestione delle segnalazioni, sugli esiti e sulle correlate azioni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correttive,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nonché su altre informazioni di carattere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statistico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SzPct val="120000"/>
            </a:pPr>
            <a:endParaRPr lang="it-IT" sz="16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285750" indent="-285750" algn="just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report trimestrale </a:t>
            </a: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segnalazioni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,</a:t>
            </a: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esaminato ed approvato dal Collegio Sindacale Eni, in qualità di Audit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Committee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 ai fini SOA; trasmesso al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Presidente del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CdA, all’AD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,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Società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di Revisione,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unità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Anti Corruzione di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Eni, CFRO, componenti del Comitato 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del Team Segnalazioni e ai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Vertici 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agli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Organi di Vigilanza e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Controllo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;</a:t>
            </a:r>
          </a:p>
          <a:p>
            <a:pPr marL="285750" indent="-285750" algn="just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endParaRPr lang="it-IT" sz="1600" dirty="0">
              <a:solidFill>
                <a:srgbClr val="7F7F7F"/>
              </a:solidFill>
              <a:latin typeface="+mn-lt"/>
            </a:endParaRPr>
          </a:p>
          <a:p>
            <a:pPr marL="285750" indent="-285750" algn="just">
              <a:lnSpc>
                <a:spcPct val="150000"/>
              </a:lnSpc>
              <a:spcAft>
                <a:spcPts val="1200"/>
              </a:spcAft>
              <a:buClr>
                <a:srgbClr val="FFC000"/>
              </a:buClr>
              <a:buSzPct val="120000"/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7F7F7F"/>
                </a:solidFill>
                <a:latin typeface="+mn-lt"/>
              </a:rPr>
              <a:t>Reportistica statistica </a:t>
            </a:r>
            <a:r>
              <a:rPr lang="it-IT" sz="1600" b="1" dirty="0">
                <a:solidFill>
                  <a:srgbClr val="7F7F7F"/>
                </a:solidFill>
                <a:latin typeface="+mn-lt"/>
              </a:rPr>
              <a:t>sulle attività svolte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in tema di gestione segnalazioni ai fini della Relazione Finanziaria Annuale e del Collegio Sindacale, nei documenti in materia di </a:t>
            </a:r>
            <a:r>
              <a:rPr lang="it-IT" sz="1600" dirty="0" smtClean="0">
                <a:solidFill>
                  <a:srgbClr val="7F7F7F"/>
                </a:solidFill>
                <a:latin typeface="+mn-lt"/>
              </a:rPr>
              <a:t>Sostenibilità, Sistema di Controllo Interno 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e di Corporate </a:t>
            </a:r>
            <a:r>
              <a:rPr lang="it-IT" sz="1600" dirty="0" err="1">
                <a:solidFill>
                  <a:srgbClr val="7F7F7F"/>
                </a:solidFill>
                <a:latin typeface="+mn-lt"/>
              </a:rPr>
              <a:t>Governance</a:t>
            </a:r>
            <a:r>
              <a:rPr lang="it-IT" sz="1600" dirty="0">
                <a:solidFill>
                  <a:srgbClr val="7F7F7F"/>
                </a:solidFill>
                <a:latin typeface="+mn-lt"/>
              </a:rPr>
              <a:t>. </a:t>
            </a:r>
            <a:endParaRPr lang="it-IT" sz="1600" dirty="0" smtClean="0">
              <a:solidFill>
                <a:srgbClr val="7F7F7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3029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ro">
  <a:themeElements>
    <a:clrScheme name="eni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D500"/>
      </a:accent1>
      <a:accent2>
        <a:srgbClr val="CA0538"/>
      </a:accent2>
      <a:accent3>
        <a:srgbClr val="C6C6C6"/>
      </a:accent3>
      <a:accent4>
        <a:srgbClr val="E3E3E3"/>
      </a:accent4>
      <a:accent5>
        <a:srgbClr val="FF9900"/>
      </a:accent5>
      <a:accent6>
        <a:srgbClr val="000000"/>
      </a:accent6>
      <a:hlink>
        <a:srgbClr val="CA0538"/>
      </a:hlink>
      <a:folHlink>
        <a:srgbClr val="A75B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vestor" id="{00082B0F-8944-BA4D-BECB-25C3A47F7D83}" vid="{3A944245-4325-2147-B8EA-D5B4E864C183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6" ma:contentTypeDescription="Creare un nuovo documento." ma:contentTypeScope="" ma:versionID="3fabfc1b80909ab1f1c59e7338bf1eaf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139e12cff7137be4ee26999c518a900d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76D8A9D-E083-496B-9EE1-BEB0EA9C4CA7}"/>
</file>

<file path=customXml/itemProps2.xml><?xml version="1.0" encoding="utf-8"?>
<ds:datastoreItem xmlns:ds="http://schemas.openxmlformats.org/officeDocument/2006/customXml" ds:itemID="{12D32C6F-1824-49D9-85A1-875D30DC3D44}"/>
</file>

<file path=customXml/itemProps3.xml><?xml version="1.0" encoding="utf-8"?>
<ds:datastoreItem xmlns:ds="http://schemas.openxmlformats.org/officeDocument/2006/customXml" ds:itemID="{AE431F04-F66E-4184-AC3E-E7436FD42A2C}"/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957</Words>
  <Application>Microsoft Office PowerPoint</Application>
  <PresentationFormat>Widescreen</PresentationFormat>
  <Paragraphs>101</Paragraphs>
  <Slides>11</Slides>
  <Notes>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Collegamenti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Calibri</vt:lpstr>
      <vt:lpstr>Verdana</vt:lpstr>
      <vt:lpstr>Wingdings</vt:lpstr>
      <vt:lpstr>slide mastro</vt:lpstr>
      <vt:lpstr>C:\Users\en34054\Desktop\7238067-3D-bandiera-italiana-isolato-su-sfondo-bianco--Archivio-Fotografico.jpg</vt:lpstr>
      <vt:lpstr>Le Segnalazioni (c.d. Whistleblowing) e il sistema di controllo interno e di gestione dei rischi</vt:lpstr>
      <vt:lpstr>Agenda</vt:lpstr>
      <vt:lpstr>Premessa</vt:lpstr>
      <vt:lpstr>Il percorso normativo del Whistleblowing</vt:lpstr>
      <vt:lpstr>Ricezione Modalità operative </vt:lpstr>
      <vt:lpstr>Modalità di accertamento  Esecuzione attività – Tipologia di accertamento  </vt:lpstr>
      <vt:lpstr>Modalità di accertamento  Esecuzione attività </vt:lpstr>
      <vt:lpstr>Esito degli accertamenti  </vt:lpstr>
      <vt:lpstr>Reporting Segnalazioni </vt:lpstr>
      <vt:lpstr>Reporting Segnalazioni Categorie di impatto sui diritti umani dei Fascicoli Segnalazioni </vt:lpstr>
      <vt:lpstr>Presentazione standard di PowerPoint</vt:lpstr>
    </vt:vector>
  </TitlesOfParts>
  <Company>eni S.p.A.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Marta Persia</dc:creator>
  <cp:lastModifiedBy>Cottone Francesca</cp:lastModifiedBy>
  <cp:revision>210</cp:revision>
  <cp:lastPrinted>2017-10-04T14:45:10Z</cp:lastPrinted>
  <dcterms:created xsi:type="dcterms:W3CDTF">2017-01-25T15:34:15Z</dcterms:created>
  <dcterms:modified xsi:type="dcterms:W3CDTF">2017-10-04T14:46:26Z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0x010100A363DE0D8911384CAC7830D6C656503D</vt:lpwstr>
  </property>
</Properties>
</file>