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4"/>
    <p:sldMasterId id="2147483674" r:id="rId5"/>
  </p:sldMasterIdLst>
  <p:notesMasterIdLst>
    <p:notesMasterId r:id="rId31"/>
  </p:notesMasterIdLst>
  <p:handoutMasterIdLst>
    <p:handoutMasterId r:id="rId32"/>
  </p:handoutMasterIdLst>
  <p:sldIdLst>
    <p:sldId id="548" r:id="rId6"/>
    <p:sldId id="550" r:id="rId7"/>
    <p:sldId id="551" r:id="rId8"/>
    <p:sldId id="552" r:id="rId9"/>
    <p:sldId id="553" r:id="rId10"/>
    <p:sldId id="554" r:id="rId11"/>
    <p:sldId id="555" r:id="rId12"/>
    <p:sldId id="556" r:id="rId13"/>
    <p:sldId id="557" r:id="rId14"/>
    <p:sldId id="558" r:id="rId15"/>
    <p:sldId id="559" r:id="rId16"/>
    <p:sldId id="560" r:id="rId17"/>
    <p:sldId id="561" r:id="rId18"/>
    <p:sldId id="562" r:id="rId19"/>
    <p:sldId id="563" r:id="rId20"/>
    <p:sldId id="564" r:id="rId21"/>
    <p:sldId id="565" r:id="rId22"/>
    <p:sldId id="566" r:id="rId23"/>
    <p:sldId id="567" r:id="rId24"/>
    <p:sldId id="568" r:id="rId25"/>
    <p:sldId id="569" r:id="rId26"/>
    <p:sldId id="570" r:id="rId27"/>
    <p:sldId id="571" r:id="rId28"/>
    <p:sldId id="572" r:id="rId29"/>
    <p:sldId id="573" r:id="rId30"/>
  </p:sldIdLst>
  <p:sldSz cx="9906000" cy="6858000" type="A4"/>
  <p:notesSz cx="6781800" cy="9926638"/>
  <p:custDataLst>
    <p:tags r:id="rId33"/>
  </p:custData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5pPr>
    <a:lvl6pPr marL="22860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6pPr>
    <a:lvl7pPr marL="27432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7pPr>
    <a:lvl8pPr marL="32004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8pPr>
    <a:lvl9pPr marL="3657600" algn="l" defTabSz="914400" rtl="0" eaLnBrk="1" latinLnBrk="0" hangingPunct="1">
      <a:defRPr sz="1000" b="1" kern="1200">
        <a:solidFill>
          <a:schemeClr val="tx1"/>
        </a:solidFill>
        <a:latin typeface="Arial" charset="0"/>
        <a:ea typeface="+mn-ea"/>
        <a:cs typeface="Times New Roman" pitchFamily="1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00"/>
    <a:srgbClr val="FF0000"/>
    <a:srgbClr val="99FF33"/>
    <a:srgbClr val="CCFF33"/>
    <a:srgbClr val="B60023"/>
    <a:srgbClr val="A50021"/>
    <a:srgbClr val="CC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864" autoAdjust="0"/>
    <p:restoredTop sz="97411" autoAdjust="0"/>
  </p:normalViewPr>
  <p:slideViewPr>
    <p:cSldViewPr>
      <p:cViewPr varScale="1">
        <p:scale>
          <a:sx n="91" d="100"/>
          <a:sy n="91" d="100"/>
        </p:scale>
        <p:origin x="-1284" y="-114"/>
      </p:cViewPr>
      <p:guideLst>
        <p:guide orient="horz" pos="528"/>
        <p:guide pos="288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8" y="-90"/>
      </p:cViewPr>
      <p:guideLst>
        <p:guide orient="horz" pos="3127"/>
        <p:guide pos="21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4650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437" tIns="44719" rIns="89437" bIns="44719" numCol="1" anchor="t" anchorCtr="0" compatLnSpc="1">
            <a:prstTxWarp prst="textNoShape">
              <a:avLst/>
            </a:prstTxWarp>
          </a:bodyPr>
          <a:lstStyle>
            <a:lvl1pPr algn="l" defTabSz="893763" eaLnBrk="1" hangingPunct="1">
              <a:spcBef>
                <a:spcPct val="50000"/>
              </a:spcBef>
              <a:buFontTx/>
              <a:buNone/>
              <a:defRPr sz="1200">
                <a:solidFill>
                  <a:schemeClr val="accent2"/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56675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987675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437" tIns="44719" rIns="89437" bIns="44719" numCol="1" anchor="t" anchorCtr="0" compatLnSpc="1">
            <a:prstTxWarp prst="textNoShape">
              <a:avLst/>
            </a:prstTxWarp>
          </a:bodyPr>
          <a:lstStyle>
            <a:lvl1pPr algn="r" defTabSz="893763" eaLnBrk="1" hangingPunct="1">
              <a:spcBef>
                <a:spcPct val="50000"/>
              </a:spcBef>
              <a:buFontTx/>
              <a:buNone/>
              <a:defRPr sz="1200">
                <a:solidFill>
                  <a:schemeClr val="accent2"/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56676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14650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437" tIns="44719" rIns="89437" bIns="44719" numCol="1" anchor="b" anchorCtr="0" compatLnSpc="1">
            <a:prstTxWarp prst="textNoShape">
              <a:avLst/>
            </a:prstTxWarp>
          </a:bodyPr>
          <a:lstStyle>
            <a:lvl1pPr algn="l" defTabSz="893763" eaLnBrk="1" hangingPunct="1">
              <a:spcBef>
                <a:spcPct val="50000"/>
              </a:spcBef>
              <a:buFontTx/>
              <a:buNone/>
              <a:defRPr sz="1200">
                <a:solidFill>
                  <a:schemeClr val="accent2"/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56677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409113"/>
            <a:ext cx="2987675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437" tIns="44719" rIns="89437" bIns="44719" numCol="1" anchor="b" anchorCtr="0" compatLnSpc="1">
            <a:prstTxWarp prst="textNoShape">
              <a:avLst/>
            </a:prstTxWarp>
          </a:bodyPr>
          <a:lstStyle>
            <a:lvl1pPr algn="r" defTabSz="893763" eaLnBrk="1" hangingPunct="1">
              <a:spcBef>
                <a:spcPct val="50000"/>
              </a:spcBef>
              <a:defRPr sz="12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82E60B6A-EA82-4089-8F7C-0CE0B9FD8BA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algn="l" defTabSz="923925" eaLnBrk="1" hangingPunct="1">
              <a:spcBef>
                <a:spcPct val="0"/>
              </a:spcBef>
              <a:buFontTx/>
              <a:buNone/>
              <a:defRPr sz="1200" b="0"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fr-FR" altLang="it-IT"/>
          </a:p>
        </p:txBody>
      </p:sp>
      <p:sp>
        <p:nvSpPr>
          <p:cNvPr id="22531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>
            <a:lvl1pPr algn="r" defTabSz="923925" eaLnBrk="1" hangingPunct="1">
              <a:spcBef>
                <a:spcPct val="0"/>
              </a:spcBef>
              <a:buFontTx/>
              <a:buNone/>
              <a:defRPr sz="1200" b="0"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fr-FR" altLang="it-IT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1675" y="744538"/>
            <a:ext cx="537845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4875"/>
            <a:ext cx="54260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98" tIns="46199" rIns="92398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it-IT" noProof="0"/>
              <a:t>Cliquez pour modifier les styles du texte du masque</a:t>
            </a:r>
          </a:p>
          <a:p>
            <a:pPr lvl="1"/>
            <a:r>
              <a:rPr lang="fr-FR" altLang="it-IT" noProof="0"/>
              <a:t>Deuxième niveau</a:t>
            </a:r>
          </a:p>
          <a:p>
            <a:pPr lvl="2"/>
            <a:r>
              <a:rPr lang="fr-FR" altLang="it-IT" noProof="0"/>
              <a:t>Troisième niveau</a:t>
            </a:r>
          </a:p>
          <a:p>
            <a:pPr lvl="3"/>
            <a:r>
              <a:rPr lang="fr-FR" altLang="it-IT" noProof="0"/>
              <a:t>Quatrième niveau</a:t>
            </a:r>
          </a:p>
          <a:p>
            <a:pPr lvl="4"/>
            <a:r>
              <a:rPr lang="fr-FR" altLang="it-IT" noProof="0"/>
              <a:t>Cinquième niveau</a:t>
            </a:r>
          </a:p>
        </p:txBody>
      </p:sp>
      <p:sp>
        <p:nvSpPr>
          <p:cNvPr id="2253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3846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algn="l" defTabSz="923925" eaLnBrk="1" hangingPunct="1">
              <a:spcBef>
                <a:spcPct val="0"/>
              </a:spcBef>
              <a:buFontTx/>
              <a:buNone/>
              <a:defRPr sz="1200" b="0"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fr-FR" altLang="it-IT"/>
          </a:p>
        </p:txBody>
      </p:sp>
      <p:sp>
        <p:nvSpPr>
          <p:cNvPr id="22535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398" tIns="46199" rIns="92398" bIns="46199" numCol="1" anchor="b" anchorCtr="0" compatLnSpc="1">
            <a:prstTxWarp prst="textNoShape">
              <a:avLst/>
            </a:prstTxWarp>
          </a:bodyPr>
          <a:lstStyle>
            <a:lvl1pPr algn="r" defTabSz="923925" eaLnBrk="1" hangingPunct="1">
              <a:defRPr sz="1200" b="0" smtClean="0"/>
            </a:lvl1pPr>
          </a:lstStyle>
          <a:p>
            <a:pPr>
              <a:defRPr/>
            </a:pPr>
            <a:fld id="{9507EBD2-9064-405F-8365-C75EBA15F532}" type="slidenum">
              <a:rPr lang="fr-FR" altLang="it-IT"/>
              <a:pPr>
                <a:defRPr/>
              </a:pPr>
              <a:t>‹N›</a:t>
            </a:fld>
            <a:endParaRPr lang="fr-FR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2FD460-19B2-4963-BCE3-1251AB20F343}" type="slidenum">
              <a:rPr lang="fr-FR" altLang="it-IT"/>
              <a:pPr/>
              <a:t>1</a:t>
            </a:fld>
            <a:endParaRPr lang="fr-FR" altLang="it-IT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8663" y="774700"/>
            <a:ext cx="5365750" cy="371475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721225"/>
            <a:ext cx="4962525" cy="4487863"/>
          </a:xfrm>
          <a:noFill/>
        </p:spPr>
        <p:txBody>
          <a:bodyPr/>
          <a:lstStyle/>
          <a:p>
            <a:pPr eaLnBrk="1" hangingPunct="1"/>
            <a:endParaRPr lang="it-IT" alt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0" y="6237288"/>
            <a:ext cx="99060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5" name="Picture 7" descr="LOGOodcec1709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488" y="242888"/>
            <a:ext cx="3970337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9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263" y="242888"/>
            <a:ext cx="352742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7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it-IT" altLang="it-IT" noProof="0"/>
              <a:t>Fare clic per modificare stile</a:t>
            </a:r>
          </a:p>
        </p:txBody>
      </p:sp>
      <p:sp>
        <p:nvSpPr>
          <p:cNvPr id="5775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algn="ctr">
              <a:defRPr sz="2800"/>
            </a:lvl1pPr>
          </a:lstStyle>
          <a:p>
            <a:pPr lvl="0"/>
            <a:r>
              <a:rPr lang="it-IT" altLang="it-IT" noProof="0"/>
              <a:t>Fare clic per modificare lo stile del sottotitolo dello schema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81850" y="76200"/>
            <a:ext cx="2228850" cy="604996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95300" y="76200"/>
            <a:ext cx="6534150" cy="6049963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piè di pagina 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piè di pagina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471B4-6768-49A4-A773-48CDC6EFB013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7AF7-37B2-4B77-90F0-4D609571389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52A4D-CC9C-471E-BA3E-08F91A08E9B2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53ABE-CAAF-40CA-BECE-E6321E7DA39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8A4A4-3ACD-42B9-8543-7DE2942C467E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1836C-1050-4B3A-B9B3-DF2ECE9484F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3F2D-7AB3-45E4-BAAA-F0487684CF98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B12FE-64DB-44E4-A3B6-6C80710BCD3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C049C-3933-4971-A08C-EC2A58836AB0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8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2D304-0663-4274-8C59-C7F847BA2E1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906E9-84B1-4EF6-84F3-F83E00A62535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4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8C954-A38B-49B8-A3F5-6DA39AC857A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C9FB-C2FF-4893-B77C-6AD2959AEE42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3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210D-2639-4E3A-8D66-14F4D231972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D0EF0-FA5B-4F7B-832A-3C5A070ADD55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243F2-14CE-4852-AAAE-FA3D759B4B6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1264C-E385-4B1E-AF1B-41B9338B2CD6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6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58BB-BEEF-4F02-AF71-88E3F2C9FD1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0A20D-3D91-40DB-A3FB-B40F25A0EC3E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6454D-99C3-4775-AB73-3D80FF859EB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AB580-D143-450E-9A67-7BF2BE77BC82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84F9-4E29-47E3-AB0F-0F4AC25C68F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76200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0" y="6237288"/>
            <a:ext cx="99060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1030" name="Text Box 14">
            <a:extLst>
              <a:ext uri="{FF2B5EF4-FFF2-40B4-BE49-F238E27FC236}"/>
            </a:extLst>
          </p:cNvPr>
          <p:cNvSpPr txBox="1">
            <a:spLocks noChangeArrowheads="1"/>
          </p:cNvSpPr>
          <p:nvPr userDrawn="1"/>
        </p:nvSpPr>
        <p:spPr bwMode="auto">
          <a:xfrm>
            <a:off x="4191000" y="6477000"/>
            <a:ext cx="838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spcBef>
                <a:spcPct val="20000"/>
              </a:spcBef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1pPr>
            <a:lvl2pPr marL="742950" indent="-285750" algn="ctr">
              <a:spcBef>
                <a:spcPct val="20000"/>
              </a:spcBef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2pPr>
            <a:lvl3pPr marL="1143000" indent="-228600" algn="ctr">
              <a:spcBef>
                <a:spcPct val="20000"/>
              </a:spcBef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3pPr>
            <a:lvl4pPr marL="1600200" indent="-228600" algn="ctr">
              <a:spcBef>
                <a:spcPct val="20000"/>
              </a:spcBef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4pPr>
            <a:lvl5pPr marL="2057400" indent="-228600" algn="ctr">
              <a:spcBef>
                <a:spcPct val="20000"/>
              </a:spcBef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1" charset="2"/>
              <a:defRPr sz="1000" b="1">
                <a:solidFill>
                  <a:schemeClr val="tx1"/>
                </a:solidFill>
                <a:latin typeface="Arial" charset="0"/>
                <a:cs typeface="Times New Roman" pitchFamily="1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9F9BA8CD-593C-4FE2-9454-C92B2FA4B3F7}" type="slidenum">
              <a:rPr lang="it-IT" altLang="it-IT" b="0" smtClean="0">
                <a:latin typeface="Tahoma" pitchFamily="1" charset="0"/>
              </a:rPr>
              <a:pPr eaLnBrk="1" hangingPunct="1">
                <a:spcBef>
                  <a:spcPct val="50000"/>
                </a:spcBef>
                <a:defRPr/>
              </a:pPr>
              <a:t>‹N›</a:t>
            </a:fld>
            <a:endParaRPr lang="it-IT" altLang="it-IT" b="0" smtClean="0">
              <a:latin typeface="Tahoma" pitchFamily="1" charset="0"/>
            </a:endParaRPr>
          </a:p>
        </p:txBody>
      </p:sp>
      <p:pic>
        <p:nvPicPr>
          <p:cNvPr id="3" name="Picture 15" descr="LOGOodcec1709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5613" y="6278563"/>
            <a:ext cx="2439987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piè di pagina 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ct val="20000"/>
              </a:spcBef>
              <a:buFont typeface="Wingdings" pitchFamily="1" charset="2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799" r:id="rId11"/>
    <p:sldLayoutId id="214748382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Tahoma" pitchFamily="1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ct val="20000"/>
              </a:spcBef>
              <a:buFont typeface="Wingdings" pitchFamily="1" charset="2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fld id="{61022A5B-CF54-428E-9A21-3475346F1D97}" type="datetimeFigureOut">
              <a:rPr lang="it-IT"/>
              <a:pPr>
                <a:defRPr/>
              </a:pPr>
              <a:t>09/10/2018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ct val="20000"/>
              </a:spcBef>
              <a:buFont typeface="Wingdings" pitchFamily="1" charset="2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Times New Roman" pitchFamily="1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itchFamily="1" charset="2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7F4D7FE-BB7F-4EDB-955F-0D965C59282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0" y="2781300"/>
            <a:ext cx="9906000" cy="25923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lIns="180000" tIns="47896" rIns="180000" bIns="47896" anchor="ctr"/>
          <a:lstStyle/>
          <a:p>
            <a:pPr algn="ctr"/>
            <a:r>
              <a:rPr lang="it-IT" sz="3200" dirty="0" smtClean="0"/>
              <a:t>I “</a:t>
            </a:r>
            <a:r>
              <a:rPr lang="it-IT" sz="3200" i="1" dirty="0" smtClean="0"/>
              <a:t>Cluster” e le “Reti” quali fattori di rilancio delle</a:t>
            </a:r>
          </a:p>
          <a:p>
            <a:pPr algn="ctr"/>
            <a:r>
              <a:rPr lang="it-IT" sz="3200" dirty="0" smtClean="0"/>
              <a:t>aziende e dei settori economici a vocazione</a:t>
            </a:r>
          </a:p>
          <a:p>
            <a:pPr algn="ctr"/>
            <a:r>
              <a:rPr lang="it-IT" sz="3200" dirty="0" smtClean="0"/>
              <a:t>internazionale nella politica economica della UE</a:t>
            </a:r>
            <a:endParaRPr lang="it-IT" altLang="it-IT" sz="3200" dirty="0">
              <a:solidFill>
                <a:schemeClr val="bg1"/>
              </a:solidFill>
              <a:latin typeface="Tahoma" pitchFamily="1" charset="0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3508375" y="5637213"/>
            <a:ext cx="28892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7896" rIns="0" bIns="47896">
            <a:spAutoFit/>
          </a:bodyPr>
          <a:lstStyle/>
          <a:p>
            <a:pPr algn="ctr" defTabSz="957263">
              <a:lnSpc>
                <a:spcPct val="90000"/>
              </a:lnSpc>
            </a:pPr>
            <a:r>
              <a:rPr lang="de-DE" altLang="it-IT" sz="2100" dirty="0" smtClean="0">
                <a:latin typeface="Tahoma" pitchFamily="1" charset="0"/>
              </a:rPr>
              <a:t>Walter Marazzani</a:t>
            </a:r>
            <a:endParaRPr lang="it-IT" altLang="it-IT" sz="2100" dirty="0">
              <a:latin typeface="Tahoma" pitchFamily="1" charset="0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0" y="2142049"/>
            <a:ext cx="9906000" cy="52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47896" rIns="0" bIns="47896" anchor="ctr" anchorCtr="1">
            <a:spAutoFit/>
          </a:bodyPr>
          <a:lstStyle/>
          <a:p>
            <a:pPr algn="ctr" defTabSz="957263" eaLnBrk="1" hangingPunct="1">
              <a:spcBef>
                <a:spcPct val="50000"/>
              </a:spcBef>
            </a:pPr>
            <a:r>
              <a:rPr lang="it-IT" sz="2800" dirty="0" smtClean="0"/>
              <a:t>Il Cluster </a:t>
            </a:r>
            <a:r>
              <a:rPr lang="it-IT" sz="2800" dirty="0" err="1" smtClean="0"/>
              <a:t>Made</a:t>
            </a:r>
            <a:r>
              <a:rPr lang="it-IT" sz="2800" dirty="0" smtClean="0"/>
              <a:t> in Italy</a:t>
            </a:r>
            <a:endParaRPr lang="it-IT" altLang="it-IT" sz="2800" b="0" dirty="0">
              <a:latin typeface="Tahoma" pitchFamily="1" charset="0"/>
            </a:endParaRP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287338" y="6316663"/>
            <a:ext cx="927417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5793" tIns="47896" rIns="95793" bIns="47896">
            <a:spAutoFit/>
          </a:bodyPr>
          <a:lstStyle/>
          <a:p>
            <a:pPr algn="ctr" defTabSz="957263" eaLnBrk="1" hangingPunct="1">
              <a:lnSpc>
                <a:spcPct val="90000"/>
              </a:lnSpc>
            </a:pPr>
            <a:r>
              <a:rPr lang="it-IT" altLang="it-IT" sz="1600" b="0" dirty="0" smtClean="0">
                <a:latin typeface="Tahoma" pitchFamily="1" charset="0"/>
              </a:rPr>
              <a:t>9/10/2018 Assolombarda</a:t>
            </a:r>
            <a:endParaRPr lang="it-IT" altLang="it-IT" sz="1600" b="0" dirty="0">
              <a:latin typeface="Tahoma" pitchFamily="1" charset="0"/>
            </a:endParaRPr>
          </a:p>
        </p:txBody>
      </p:sp>
      <p:sp>
        <p:nvSpPr>
          <p:cNvPr id="14342" name="Line 12"/>
          <p:cNvSpPr>
            <a:spLocks noChangeShapeType="1"/>
          </p:cNvSpPr>
          <p:nvPr/>
        </p:nvSpPr>
        <p:spPr bwMode="auto">
          <a:xfrm>
            <a:off x="0" y="6237288"/>
            <a:ext cx="99060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Indicazioni dell’UE per una Politica Industriale (P.I.) Integrata </a:t>
            </a:r>
            <a:r>
              <a:rPr lang="it-IT" sz="2400" dirty="0" smtClean="0"/>
              <a:t>(nell’era della globalizzazione)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it-IT" sz="2800" u="sng" dirty="0" smtClean="0"/>
              <a:t>Anno 2010</a:t>
            </a:r>
            <a:r>
              <a:rPr lang="it-IT" sz="2800" dirty="0" smtClean="0"/>
              <a:t>: linee guida UE secondo le quali la politica industriale dei paesi membri deve essere orientata a: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Creazione di valore, crescita e internazionalizzazione </a:t>
            </a:r>
            <a:r>
              <a:rPr lang="it-IT" sz="2800" dirty="0" smtClean="0"/>
              <a:t>(con azioni di P.I. le più inclusive possibili)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/>
              <a:t>Perciò P.I. che prenda in considerazione l’intera catena del valore ora declinata nel concetto di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filiera allargata</a:t>
            </a:r>
            <a:endParaRPr lang="it-IT" sz="2800" dirty="0" smtClean="0"/>
          </a:p>
          <a:p>
            <a:pPr>
              <a:buFont typeface="Arial" pitchFamily="34" charset="0"/>
              <a:buChar char="•"/>
            </a:pPr>
            <a:r>
              <a:rPr lang="it-IT" sz="2800" dirty="0" smtClean="0"/>
              <a:t>Quindi regolamentazione intelligente degli interventi normativi per favorire la concorrenzialità con speciale attenzione alle PMI ed alle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cooperazioni tra imprese</a:t>
            </a:r>
          </a:p>
          <a:p>
            <a:endParaRPr lang="it-IT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Indicazioni dell’UE …..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Quanto sopra deve portare ad una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nuova politica dell’innovazione industriale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Innovazione = Ricerca (in tecnologie emergenti o tecnologie abilitanti quali: biotecnologie, nanotecnologie, micro e nano elettronica)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Inoltre, utilizzo diffuso delle TLC, fatturazione elettronica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Favorire lo sviluppo di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 e cluster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Indicazioni dell’</a:t>
            </a:r>
            <a:r>
              <a:rPr lang="it-IT" dirty="0" err="1" smtClean="0"/>
              <a:t>UE…</a:t>
            </a:r>
            <a:r>
              <a:rPr lang="it-IT" dirty="0" smtClean="0"/>
              <a:t>..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0512" y="1412776"/>
            <a:ext cx="8915400" cy="4525963"/>
          </a:xfrm>
        </p:spPr>
        <p:txBody>
          <a:bodyPr/>
          <a:lstStyle/>
          <a:p>
            <a:r>
              <a:rPr lang="it-IT" sz="2800" dirty="0" smtClean="0"/>
              <a:t>Cluster e reti intese come “aggregazioni leggere” hanno come effetto il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miglioramento della capacità di innovazione</a:t>
            </a:r>
          </a:p>
          <a:p>
            <a:r>
              <a:rPr lang="it-IT" sz="2800" dirty="0" smtClean="0"/>
              <a:t>Tali aggregazioni dovranno essere sempre più interconnesse su scala europea, sia in settori tradizionali che in quelli della ricerca e dell’innovazione</a:t>
            </a:r>
          </a:p>
          <a:p>
            <a:r>
              <a:rPr lang="it-IT" sz="2800" dirty="0" smtClean="0"/>
              <a:t>Il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raggiungimento di una massa critica </a:t>
            </a:r>
            <a:r>
              <a:rPr lang="it-IT" sz="2800" dirty="0" smtClean="0"/>
              <a:t>resa possibile dall’appartenenza alla rete, renderà più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agevole l’accesso alle tecnologie innovative,</a:t>
            </a:r>
            <a:r>
              <a:rPr lang="it-IT" sz="2800" dirty="0" smtClean="0"/>
              <a:t> ai finanziamenti, alle competenze professionali di specializzazione</a:t>
            </a:r>
            <a:endParaRPr lang="it-IT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Indicazioni dell’</a:t>
            </a:r>
            <a:r>
              <a:rPr lang="it-IT" dirty="0" err="1" smtClean="0"/>
              <a:t>UE…</a:t>
            </a:r>
            <a:r>
              <a:rPr lang="it-IT" dirty="0" smtClean="0"/>
              <a:t>..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2800" dirty="0" smtClean="0"/>
              <a:t>Iniziative di P.I. così orientate possono essere riassunte nella definizione di “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 Intelligenti di Specializzazione</a:t>
            </a:r>
            <a:r>
              <a:rPr lang="it-IT" sz="2800" dirty="0" smtClean="0"/>
              <a:t>” (Smart </a:t>
            </a:r>
            <a:r>
              <a:rPr lang="it-IT" sz="2800" dirty="0" err="1" smtClean="0"/>
              <a:t>Specialization</a:t>
            </a:r>
            <a:r>
              <a:rPr lang="it-IT" sz="2800" dirty="0" smtClean="0"/>
              <a:t> </a:t>
            </a:r>
            <a:r>
              <a:rPr lang="it-IT" sz="2800" dirty="0" err="1" smtClean="0"/>
              <a:t>Strategy</a:t>
            </a:r>
            <a:r>
              <a:rPr lang="it-IT" sz="2800" dirty="0" smtClean="0"/>
              <a:t> o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S3</a:t>
            </a:r>
            <a:r>
              <a:rPr lang="it-IT" sz="2800" dirty="0" smtClean="0"/>
              <a:t>)</a:t>
            </a:r>
          </a:p>
          <a:p>
            <a:endParaRPr lang="it-IT" sz="2800" dirty="0" smtClean="0"/>
          </a:p>
          <a:p>
            <a:pPr>
              <a:buFont typeface="Arial" pitchFamily="34" charset="0"/>
              <a:buChar char="•"/>
            </a:pPr>
            <a:r>
              <a:rPr lang="it-IT" sz="2800" dirty="0" smtClean="0"/>
              <a:t>Con il programma </a:t>
            </a:r>
            <a:r>
              <a:rPr lang="it-IT" sz="2800" dirty="0" err="1" smtClean="0"/>
              <a:t>Horizon</a:t>
            </a:r>
            <a:r>
              <a:rPr lang="it-IT" sz="2800" dirty="0" smtClean="0"/>
              <a:t> 2020 (anno 2011) l’UE ha indirizzato le risorse verso delle priorità ritenute fondamentali (ad es. la leadership nelle tecnologie abilitanti ed industriali), per lo sviluppo dei territori attraverso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 di innovazione</a:t>
            </a:r>
            <a:r>
              <a:rPr lang="it-IT" sz="2800" dirty="0" smtClean="0"/>
              <a:t> a 360 gradi.</a:t>
            </a:r>
          </a:p>
          <a:p>
            <a:endParaRPr lang="it-IT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Strategie di Specializzazione Intelligente (S3)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Soggetti pubblici nazionali delegati a recepire le indicazioni di cui alle S3 sono il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MISE ed il MIUR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In sintesi la S3 richiede di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individuare le priorità di investimento in ricerca, sviluppo ed innovazione</a:t>
            </a:r>
            <a:r>
              <a:rPr lang="it-IT" dirty="0" smtClean="0"/>
              <a:t> in modo complementare alle risorse, attitudini e capacità produttive di un territorio, per generare crescita sostenibile nel lungo periodo</a:t>
            </a:r>
          </a:p>
          <a:p>
            <a:endParaRPr lang="it-IT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Strategie </a:t>
            </a:r>
            <a:r>
              <a:rPr lang="it-IT" dirty="0" err="1" smtClean="0"/>
              <a:t>……</a:t>
            </a:r>
            <a:r>
              <a:rPr lang="it-IT" dirty="0" smtClean="0"/>
              <a:t>.(S3)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3000" dirty="0" smtClean="0"/>
              <a:t>Pertanto necessità di un </a:t>
            </a:r>
            <a:r>
              <a:rPr lang="it-IT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nuovo processo interattivo di cooperazione tra pubblico e privato </a:t>
            </a:r>
            <a:r>
              <a:rPr lang="it-IT" sz="3000" dirty="0" smtClean="0"/>
              <a:t>(processo di scoperta imprenditoriale)</a:t>
            </a:r>
          </a:p>
          <a:p>
            <a:pPr>
              <a:buFont typeface="Arial" pitchFamily="34" charset="0"/>
              <a:buChar char="•"/>
            </a:pPr>
            <a:r>
              <a:rPr lang="it-IT" sz="3000" dirty="0" smtClean="0"/>
              <a:t>Gli imprenditori in grado di combinare conoscenza scientifica, tecnologica e ingegneristica con il mercato, </a:t>
            </a:r>
            <a:r>
              <a:rPr lang="it-IT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producono e condividono informazioni </a:t>
            </a:r>
            <a:r>
              <a:rPr lang="it-IT" sz="3000" dirty="0" smtClean="0"/>
              <a:t>sui nuovi domini di attività economiche su cui il territorio ha requisiti di eccellenza e/o sui limiti o vincoli da </a:t>
            </a:r>
            <a:r>
              <a:rPr lang="it-IT" sz="3000" dirty="0" err="1" smtClean="0"/>
              <a:t>superare…</a:t>
            </a:r>
            <a:endParaRPr lang="it-IT" sz="3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Strategie </a:t>
            </a:r>
            <a:r>
              <a:rPr lang="it-IT" dirty="0" err="1" smtClean="0"/>
              <a:t>……</a:t>
            </a:r>
            <a:r>
              <a:rPr lang="it-IT" dirty="0" smtClean="0"/>
              <a:t>.(S3)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/>
              <a:t>…..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ottenere dal Legislatore politiche ad hoc</a:t>
            </a:r>
          </a:p>
          <a:p>
            <a:pPr>
              <a:buNone/>
            </a:pPr>
            <a:endParaRPr lang="it-I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Quindi, in coerenza con la S3,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creazione di nuove catene del valore </a:t>
            </a:r>
            <a:r>
              <a:rPr lang="it-IT" dirty="0" smtClean="0"/>
              <a:t>che partendo da un nuovo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impulso alle attività di ricerca e sviluppo</a:t>
            </a:r>
            <a:r>
              <a:rPr lang="it-IT" dirty="0" smtClean="0"/>
              <a:t>, arrivino alla generazione di prodotti e servizi innovativi e allo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sviluppo di tecnologie abilitanti</a:t>
            </a:r>
            <a:r>
              <a:rPr lang="it-IT" dirty="0" smtClean="0"/>
              <a:t> – </a:t>
            </a:r>
            <a:r>
              <a:rPr lang="it-IT" dirty="0" err="1" smtClean="0"/>
              <a:t>General</a:t>
            </a:r>
            <a:r>
              <a:rPr lang="it-IT" dirty="0" smtClean="0"/>
              <a:t> </a:t>
            </a:r>
            <a:r>
              <a:rPr lang="it-IT" dirty="0" err="1" smtClean="0"/>
              <a:t>Purpose</a:t>
            </a:r>
            <a:r>
              <a:rPr lang="it-IT" dirty="0" smtClean="0"/>
              <a:t> </a:t>
            </a:r>
            <a:r>
              <a:rPr lang="it-IT" dirty="0" err="1" smtClean="0"/>
              <a:t>Technology</a:t>
            </a:r>
            <a:r>
              <a:rPr lang="it-IT" dirty="0" smtClean="0"/>
              <a:t> o GPT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3600" dirty="0" smtClean="0"/>
              <a:t>MIUR e MISE hanno perciò individuato alcune aree economiche che meglio di altre possono cogliere le grandi opportunità generate dall’utilizzo delle </a:t>
            </a:r>
            <a:r>
              <a:rPr lang="it-I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GPT quali propulsori e acceleratori della crescita sostenibile dei territori e dell’intera economia nazionale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6496" y="1268760"/>
            <a:ext cx="8915400" cy="453650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3000" dirty="0" smtClean="0"/>
              <a:t>Tali aree sono: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000" dirty="0" smtClean="0"/>
              <a:t>Industria intelligente e sostenibile, energia e ambiente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000" dirty="0" smtClean="0"/>
              <a:t>Salute, alimentazione e qualità della vita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000" dirty="0" smtClean="0"/>
              <a:t>Agenda digitale, </a:t>
            </a:r>
            <a:r>
              <a:rPr lang="it-IT" sz="3000" dirty="0" err="1" smtClean="0"/>
              <a:t>smart</a:t>
            </a:r>
            <a:r>
              <a:rPr lang="it-IT" sz="3000" dirty="0" smtClean="0"/>
              <a:t> </a:t>
            </a:r>
            <a:r>
              <a:rPr lang="it-IT" sz="3000" dirty="0" err="1" smtClean="0"/>
              <a:t>communities</a:t>
            </a:r>
            <a:r>
              <a:rPr lang="it-IT" sz="3000" dirty="0" smtClean="0"/>
              <a:t> e sistemi di mobilità intelligente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000" dirty="0" smtClean="0"/>
              <a:t>Turismo, patrimonio culturale, </a:t>
            </a:r>
            <a:r>
              <a:rPr lang="it-IT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Made</a:t>
            </a:r>
            <a:r>
              <a:rPr lang="it-IT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Italy e industria della creatività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3000" dirty="0" smtClean="0"/>
              <a:t>Aerospazio e difesa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3600" dirty="0" smtClean="0"/>
              <a:t>I </a:t>
            </a:r>
            <a:r>
              <a:rPr lang="it-I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Cluster tecnologici </a:t>
            </a:r>
            <a:r>
              <a:rPr lang="it-IT" sz="3600" dirty="0" smtClean="0"/>
              <a:t>vanno pertanto intesi come aggregazioni di associazioni datoriali, università, imprese, centri tecnologici, istituzioni di ricerca e altre istituzioni pubbliche e private, attive nel campo dell’innovazione ed </a:t>
            </a:r>
            <a:r>
              <a:rPr lang="it-IT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organizzate proprio per la massima e più efficiente fruizione delle GPT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olo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Made</a:t>
            </a:r>
            <a:r>
              <a:rPr lang="it-IT" dirty="0" smtClean="0"/>
              <a:t> in Italy</a:t>
            </a:r>
            <a:endParaRPr lang="it-IT" altLang="it-IT" dirty="0" smtClean="0"/>
          </a:p>
        </p:txBody>
      </p:sp>
      <p:sp>
        <p:nvSpPr>
          <p:cNvPr id="16387" name="Segnaposto contenuto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it-IT" sz="3000" dirty="0" smtClean="0"/>
              <a:t>La definizione ha ormai assunto le caratteristiche di un vero e proprio </a:t>
            </a:r>
            <a:r>
              <a:rPr lang="it-IT" sz="3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brand</a:t>
            </a:r>
            <a:endParaRPr lang="it-IT" sz="3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3000" dirty="0" smtClean="0"/>
              <a:t>Sinonimo di creatività e qualità per settori quali: </a:t>
            </a:r>
            <a:r>
              <a:rPr lang="it-IT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abbigliamento e moda, arredamento, turismo e cultura, meccanica ed agroalimentare</a:t>
            </a:r>
            <a:r>
              <a:rPr lang="it-IT" sz="3000" dirty="0" smtClean="0"/>
              <a:t>.</a:t>
            </a:r>
          </a:p>
          <a:p>
            <a:r>
              <a:rPr lang="it-IT" sz="3000" dirty="0" smtClean="0"/>
              <a:t>Da ciò necessità di strumenti di tutela (dalle contraffazioni) e di </a:t>
            </a:r>
            <a:r>
              <a:rPr lang="it-IT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politiche coordinate rivolte al suo sostegno e sviluppo</a:t>
            </a:r>
          </a:p>
          <a:p>
            <a:endParaRPr lang="it-IT" altLang="it-IT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900" dirty="0" smtClean="0"/>
              <a:t>In estrema sintesi si tratta di superare il tradizionale concetto di “</a:t>
            </a:r>
            <a:r>
              <a:rPr lang="it-IT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distretto industriale</a:t>
            </a:r>
            <a:r>
              <a:rPr lang="it-IT" sz="2900" dirty="0" smtClean="0"/>
              <a:t>”, infatti l’enorme potenziale indotto dallo sfruttamento delle GPT in modo efficiente e coordinato rende molto più incerti i confini dei settori tradizionali. Pertanto per meglio sfruttare queste nuove tecnologie, anche in termini di strategie aziendali, è necessaria una più ampia ed inclusiva unità di analisi: </a:t>
            </a:r>
          </a:p>
          <a:p>
            <a:r>
              <a:rPr lang="it-IT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Il c.d. cluster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88504" y="1124744"/>
            <a:ext cx="8915400" cy="5040560"/>
          </a:xfrm>
        </p:spPr>
        <p:txBody>
          <a:bodyPr/>
          <a:lstStyle/>
          <a:p>
            <a:pPr>
              <a:buNone/>
            </a:pPr>
            <a:r>
              <a:rPr lang="it-IT" sz="2800" dirty="0" smtClean="0"/>
              <a:t>Tratto dal sito internet MIUR	</a:t>
            </a:r>
          </a:p>
          <a:p>
            <a:pPr>
              <a:buNone/>
            </a:pPr>
            <a:endParaRPr lang="it-IT" sz="1400" dirty="0" smtClean="0"/>
          </a:p>
          <a:p>
            <a:pPr>
              <a:buNone/>
            </a:pPr>
            <a:r>
              <a:rPr lang="it-IT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Compiti:</a:t>
            </a:r>
          </a:p>
          <a:p>
            <a:pPr algn="just">
              <a:buNone/>
            </a:pPr>
            <a:r>
              <a:rPr lang="it-IT" sz="1400" dirty="0" smtClean="0"/>
              <a:t>	</a:t>
            </a:r>
            <a:r>
              <a:rPr lang="it-IT" sz="1600" dirty="0" smtClean="0"/>
              <a:t>Come strumenti di coordinamento, consultazione e riferimento,  elaborano proposte e strategie per accelerare i processi di innovazione e aumentare la competitività industriale del sistema Paese. Hanno il compito di:</a:t>
            </a:r>
          </a:p>
          <a:p>
            <a:pPr algn="just">
              <a:buFont typeface="Arial" pitchFamily="34" charset="0"/>
              <a:buChar char="•"/>
            </a:pPr>
            <a:r>
              <a:rPr lang="it-IT" sz="1600" dirty="0" smtClean="0"/>
              <a:t>guidare il percorso di riposizionamento strategico del sistema produttivo nel panorama tecnologico internazionale; </a:t>
            </a:r>
          </a:p>
          <a:p>
            <a:pPr algn="just">
              <a:buFont typeface="Arial" pitchFamily="34" charset="0"/>
              <a:buChar char="•"/>
            </a:pPr>
            <a:r>
              <a:rPr lang="it-IT" sz="1600" dirty="0" smtClean="0"/>
              <a:t>raccogliere in modo coordinato e organico le migliori esperienze e competenze esistenti sul territorio di riferimento e sul territorio nazionale, favorendo l’inclusione di tutte le organizzazioni operanti nel settore interessate ad aderire e realizzando, allo stesso tempo, sinergie tra settori industriali diversi sulle stesse tipologie tecnologiche;</a:t>
            </a:r>
          </a:p>
          <a:p>
            <a:pPr algn="just">
              <a:buFont typeface="Arial" pitchFamily="34" charset="0"/>
              <a:buChar char="•"/>
            </a:pPr>
            <a:r>
              <a:rPr lang="it-IT" sz="1600" dirty="0" smtClean="0"/>
              <a:t>favorire una stabile connessione e interazione tra ambiti, politiche, interventi e strumenti di carattere nazionale, regionale e locale;</a:t>
            </a:r>
          </a:p>
          <a:p>
            <a:pPr algn="just">
              <a:buFont typeface="Arial" pitchFamily="34" charset="0"/>
              <a:buChar char="•"/>
            </a:pPr>
            <a:r>
              <a:rPr lang="it-IT" sz="1600" dirty="0" smtClean="0"/>
              <a:t>valorizzare i programmi strategici di ricerca, di sviluppo tecnologico e innovazione coerenti con i programmi nazionali e internazionali, in particolare la Strategia Nazionale di Specializzazione Intelligente (SNSI) e il Programma Europeo per la ricerca e l’innovazione </a:t>
            </a:r>
            <a:r>
              <a:rPr lang="it-IT" sz="1600" dirty="0" err="1" smtClean="0"/>
              <a:t>Horizon</a:t>
            </a:r>
            <a:r>
              <a:rPr lang="it-IT" sz="1600" dirty="0" smtClean="0"/>
              <a:t> 2020;</a:t>
            </a:r>
          </a:p>
          <a:p>
            <a:pPr algn="just"/>
            <a:r>
              <a:rPr lang="it-IT" sz="1600" dirty="0" smtClean="0"/>
              <a:t>creare le condizioni per migliorare la capacità di attrazione di investimenti e di talenti.</a:t>
            </a:r>
          </a:p>
          <a:p>
            <a:endParaRPr lang="it-IT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Cluster Tecnologici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Aerospazio, </a:t>
            </a:r>
            <a:r>
              <a:rPr lang="it-IT" dirty="0" err="1" smtClean="0"/>
              <a:t>Agrifood</a:t>
            </a:r>
            <a:r>
              <a:rPr lang="it-IT" dirty="0" smtClean="0"/>
              <a:t>, Chimica verde, Fabbrica intelligente, Mezzi e sistemi per la mobilità di superficie terrestre e marina, Scienze della Vita, Tecnologie per gli ambienti di vita, Tecnologie per le Smart </a:t>
            </a:r>
            <a:r>
              <a:rPr lang="it-IT" dirty="0" err="1" smtClean="0"/>
              <a:t>Communities</a:t>
            </a:r>
            <a:r>
              <a:rPr lang="it-IT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Tecnologie per il Patrimonio Culturale, Design, creatività e </a:t>
            </a:r>
            <a:r>
              <a:rPr lang="it-IT" dirty="0" err="1" smtClean="0"/>
              <a:t>Made</a:t>
            </a:r>
            <a:r>
              <a:rPr lang="it-IT" dirty="0" smtClean="0"/>
              <a:t> in Italy, Economia del Mare, Energia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Contratto di Rete - cenni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 documento COM(2010)614 della Commissione Europea si legge: </a:t>
            </a:r>
            <a:r>
              <a:rPr lang="it-I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cluster locali interconnessi su scala europea consentiranno di raggiungere una massa critica per la </a:t>
            </a:r>
            <a:r>
              <a:rPr lang="it-IT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R&amp;S</a:t>
            </a:r>
            <a:r>
              <a:rPr lang="it-IT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l’innovazione, le competenze professionali, i finanziamenti, la fertilizzazione incrociata delle idee e le iniziative imprenditoriali. Le diverse iniziative volte a favorire i cluster vanno tuttavia consolidate e snellite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Contratto di Rete - cenni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95300" y="1412776"/>
            <a:ext cx="8915400" cy="47133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I Cluster sono delle reti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Nel nostro ordinamento giuridico è prevista peraltro una forma contrattuale di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aggregazione snella</a:t>
            </a:r>
            <a:r>
              <a:rPr lang="it-IT" dirty="0" smtClean="0"/>
              <a:t> tra imprese, il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Contratto di rete (CDR)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Con il CDR due o più imprese si impegnano ad esercitare in comune delle attività al fine di accrescere la propria competitività e/o la capacità innovativa od al fine di perseguire i vantaggi di cui alle economie di scala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Contratto di Rete - cenni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Una importante funzione dei CDR, comune pressoché a tutte le reti di impresa, può essere individuata nel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rafforzamento del capitale sociale relazionale</a:t>
            </a:r>
            <a:r>
              <a:rPr lang="it-IT" dirty="0" smtClean="0"/>
              <a:t>, grazie a più intensi rapporti di fiducia, di scambio di informazioni, di cooperazione tra imprenditori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Una vera e propria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catena del valore rafforzata </a:t>
            </a:r>
            <a:r>
              <a:rPr lang="it-IT" dirty="0" smtClean="0"/>
              <a:t>da obiettivi comuni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Made</a:t>
            </a:r>
            <a:r>
              <a:rPr lang="it-IT" dirty="0" smtClean="0"/>
              <a:t> in Italy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sz="2800" u="sng" dirty="0" smtClean="0"/>
              <a:t>Anno 2016</a:t>
            </a:r>
          </a:p>
          <a:p>
            <a:pPr algn="just">
              <a:buNone/>
            </a:pPr>
            <a:r>
              <a:rPr lang="it-IT" sz="2800" dirty="0" smtClean="0"/>
              <a:t>Per 210 prodotti </a:t>
            </a:r>
            <a:r>
              <a:rPr lang="it-IT" sz="2800" b="1" u="sng" dirty="0" smtClean="0"/>
              <a:t>Italia prima al mondo </a:t>
            </a:r>
            <a:r>
              <a:rPr lang="it-IT" sz="2800" dirty="0" smtClean="0"/>
              <a:t>per surplus commerciale pari a 51 </a:t>
            </a:r>
            <a:r>
              <a:rPr lang="it-IT" sz="2800" dirty="0" err="1" smtClean="0"/>
              <a:t>mld</a:t>
            </a:r>
            <a:r>
              <a:rPr lang="it-IT" sz="2800" dirty="0" smtClean="0"/>
              <a:t>. $</a:t>
            </a:r>
          </a:p>
          <a:p>
            <a:pPr algn="just">
              <a:buNone/>
            </a:pP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Automazione-meccanica-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gomma-plastica	25.5 </a:t>
            </a: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mld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buNone/>
            </a:pP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Abbigliamento moda					14,8</a:t>
            </a:r>
          </a:p>
          <a:p>
            <a:pPr algn="just">
              <a:buNone/>
            </a:pPr>
            <a:r>
              <a:rPr lang="it-IT" sz="2800" dirty="0" smtClean="0"/>
              <a:t>Alimentare – vini						6,4</a:t>
            </a:r>
          </a:p>
          <a:p>
            <a:pPr algn="just">
              <a:buNone/>
            </a:pPr>
            <a:r>
              <a:rPr lang="it-IT" sz="2800" dirty="0" smtClean="0"/>
              <a:t>Arredo – casa						0,1</a:t>
            </a:r>
          </a:p>
          <a:p>
            <a:pPr algn="just">
              <a:buNone/>
            </a:pPr>
            <a:r>
              <a:rPr lang="it-IT" sz="2800" dirty="0" smtClean="0"/>
              <a:t>Altri (diversi da “</a:t>
            </a:r>
            <a:r>
              <a:rPr lang="it-IT" sz="2800" dirty="0" err="1" smtClean="0"/>
              <a:t>Made</a:t>
            </a:r>
            <a:r>
              <a:rPr lang="it-IT" sz="2800" dirty="0" smtClean="0"/>
              <a:t> in Italy”)			4,1 	</a:t>
            </a:r>
            <a:endParaRPr lang="it-IT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Made</a:t>
            </a:r>
            <a:r>
              <a:rPr lang="it-IT" dirty="0" smtClean="0"/>
              <a:t> in Italy – Il Contesto Economico Internazionale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t-IT" sz="2800" dirty="0" smtClean="0"/>
              <a:t>Persistente stagnazione della domanda interna,           	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puntare sull’internazionalizzazione </a:t>
            </a:r>
            <a:r>
              <a:rPr lang="it-IT" sz="2800" dirty="0" smtClean="0"/>
              <a:t>appare una necessità per stimolare la crescita dell’economia del Paese.</a:t>
            </a:r>
          </a:p>
          <a:p>
            <a:pPr algn="just"/>
            <a:r>
              <a:rPr lang="it-IT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 triennio 2014-2016 </a:t>
            </a:r>
          </a:p>
          <a:p>
            <a:pPr algn="just">
              <a:buNone/>
            </a:pPr>
            <a:r>
              <a:rPr lang="it-IT" sz="2800" dirty="0" smtClean="0"/>
              <a:t>esportazioni      26,7 </a:t>
            </a:r>
            <a:r>
              <a:rPr lang="it-IT" sz="2800" dirty="0" err="1" smtClean="0"/>
              <a:t>mld.€</a:t>
            </a:r>
            <a:r>
              <a:rPr lang="it-IT" sz="2800" dirty="0" smtClean="0"/>
              <a:t> (secondo paese tra i 4 maggiori dell’eurozona dopo la Germania)</a:t>
            </a:r>
          </a:p>
          <a:p>
            <a:pPr algn="just"/>
            <a:r>
              <a:rPr lang="it-IT" sz="2800" u="sng" dirty="0" smtClean="0"/>
              <a:t>Surplus commerciale manifatturiero 2016 </a:t>
            </a:r>
            <a:r>
              <a:rPr lang="it-IT" sz="2800" dirty="0" smtClean="0"/>
              <a:t>: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quinto al mondo </a:t>
            </a:r>
            <a:r>
              <a:rPr lang="it-IT" sz="2800" dirty="0" smtClean="0"/>
              <a:t> (dopo Cina, Germania, Corea del Sud e Giappone)</a:t>
            </a:r>
          </a:p>
          <a:p>
            <a:endParaRPr lang="it-IT" sz="2800" dirty="0"/>
          </a:p>
        </p:txBody>
      </p:sp>
      <p:sp>
        <p:nvSpPr>
          <p:cNvPr id="4" name="Freccia a destra 3"/>
          <p:cNvSpPr/>
          <p:nvPr/>
        </p:nvSpPr>
        <p:spPr>
          <a:xfrm rot="16200000">
            <a:off x="2900772" y="4041068"/>
            <a:ext cx="36004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848544" y="2132856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Contesto Ambientale e </a:t>
            </a:r>
            <a:r>
              <a:rPr lang="it-IT" dirty="0" err="1" smtClean="0"/>
              <a:t>Regolatorio</a:t>
            </a:r>
            <a:r>
              <a:rPr lang="it-IT" dirty="0" smtClean="0"/>
              <a:t> della Ricerca in Italia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Note dolenti sulla ricerca “pubblica”.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Rapporto 2017 della Commissione Europea su ricerca e innovazione:   </a:t>
            </a:r>
          </a:p>
          <a:p>
            <a:r>
              <a:rPr lang="it-IT" dirty="0" smtClean="0"/>
              <a:t>negli ultimi 10 anni gli investimenti  pubblici in ricerca sono        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 oltre il 20%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Nel 2015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investimenti pubblici+privati=1,34% del PIL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Obiettivo di Horizon2020 =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3% del PIL</a:t>
            </a:r>
          </a:p>
          <a:p>
            <a:endParaRPr lang="it-IT" dirty="0"/>
          </a:p>
        </p:txBody>
      </p:sp>
      <p:sp>
        <p:nvSpPr>
          <p:cNvPr id="4" name="Freccia in giù 3"/>
          <p:cNvSpPr/>
          <p:nvPr/>
        </p:nvSpPr>
        <p:spPr>
          <a:xfrm>
            <a:off x="3080792" y="3933056"/>
            <a:ext cx="484632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Contesto Ambientale e </a:t>
            </a:r>
            <a:r>
              <a:rPr lang="it-IT" dirty="0" err="1" smtClean="0"/>
              <a:t>Regolatorio</a:t>
            </a:r>
            <a:r>
              <a:rPr lang="it-IT" dirty="0" smtClean="0"/>
              <a:t> della Ricerca in Italia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2800" dirty="0" smtClean="0"/>
              <a:t>Italia unico paese in cui su 42 progetti vinti da altrettanti giovani ricercatori (</a:t>
            </a:r>
            <a:r>
              <a:rPr lang="it-IT" sz="2800" dirty="0" err="1" smtClean="0"/>
              <a:t>Starting</a:t>
            </a:r>
            <a:r>
              <a:rPr lang="it-IT" sz="2800" dirty="0" smtClean="0"/>
              <a:t> Grant ERC) ben 30 continueranno le loro ricerche in università estere.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/>
              <a:t>751 progetti vinti in 10 anni di bandi ERC (</a:t>
            </a:r>
            <a:r>
              <a:rPr lang="it-IT" sz="2800" dirty="0" err="1" smtClean="0"/>
              <a:t>European</a:t>
            </a:r>
            <a:r>
              <a:rPr lang="it-IT" sz="2800" dirty="0" smtClean="0"/>
              <a:t> </a:t>
            </a:r>
            <a:r>
              <a:rPr lang="it-IT" sz="2800" dirty="0" err="1" smtClean="0"/>
              <a:t>Research</a:t>
            </a:r>
            <a:r>
              <a:rPr lang="it-IT" sz="2800" dirty="0" smtClean="0"/>
              <a:t> </a:t>
            </a:r>
            <a:r>
              <a:rPr lang="it-IT" sz="2800" dirty="0" err="1" smtClean="0"/>
              <a:t>Council</a:t>
            </a:r>
            <a:r>
              <a:rPr lang="it-IT" sz="2800" dirty="0" smtClean="0"/>
              <a:t>)      ben 335 (45%) sono sviluppati all’estero da ricercatori italiani</a:t>
            </a:r>
          </a:p>
          <a:p>
            <a:pPr>
              <a:buFont typeface="Arial" pitchFamily="34" charset="0"/>
              <a:buChar char="•"/>
            </a:pPr>
            <a:r>
              <a:rPr lang="it-IT" sz="2800" dirty="0" smtClean="0"/>
              <a:t>Nonostante questo quadro “desolante”, secondo “Nature”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l’Italia è il paese che più di tutti al mondo ha incrementato il proprio contributo al 10% delle scoperte scientifiche più citate al mondo</a:t>
            </a:r>
          </a:p>
          <a:p>
            <a:endParaRPr lang="it-IT" dirty="0"/>
          </a:p>
        </p:txBody>
      </p:sp>
      <p:sp>
        <p:nvSpPr>
          <p:cNvPr id="4" name="Freccia a destra 3"/>
          <p:cNvSpPr/>
          <p:nvPr/>
        </p:nvSpPr>
        <p:spPr>
          <a:xfrm>
            <a:off x="3512840" y="3501008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Contesto Ambientale e </a:t>
            </a:r>
            <a:r>
              <a:rPr lang="it-IT" dirty="0" err="1" smtClean="0"/>
              <a:t>Regolatorio</a:t>
            </a:r>
            <a:r>
              <a:rPr lang="it-IT" dirty="0" smtClean="0"/>
              <a:t> della Ricerca in Italia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it-IT" sz="2800" dirty="0" smtClean="0"/>
              <a:t>Germania, Francia e Regno Unito (big </a:t>
            </a:r>
            <a:r>
              <a:rPr lang="it-IT" sz="2800" dirty="0" err="1" smtClean="0"/>
              <a:t>spenders</a:t>
            </a:r>
            <a:r>
              <a:rPr lang="it-IT" sz="2800" dirty="0" smtClean="0"/>
              <a:t> in </a:t>
            </a:r>
            <a:r>
              <a:rPr lang="it-IT" sz="2800" dirty="0" err="1" smtClean="0"/>
              <a:t>R&amp;D</a:t>
            </a:r>
            <a:r>
              <a:rPr lang="it-IT" sz="2800" dirty="0" smtClean="0"/>
              <a:t>) accoglieranno molti dei circa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mila ricercatori </a:t>
            </a:r>
            <a:r>
              <a:rPr lang="it-IT" sz="2800" dirty="0" smtClean="0"/>
              <a:t>che nel decennio 2010 -2020 lasceranno il nostro paese.</a:t>
            </a:r>
          </a:p>
          <a:p>
            <a:pPr algn="just">
              <a:buFont typeface="Arial" pitchFamily="34" charset="0"/>
              <a:buChar char="•"/>
            </a:pPr>
            <a:r>
              <a:rPr lang="it-IT" sz="2800" dirty="0" smtClean="0"/>
              <a:t>In tali paesi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ricerca – innovazione – conoscenza </a:t>
            </a:r>
            <a:r>
              <a:rPr lang="it-IT" sz="2800" dirty="0" smtClean="0"/>
              <a:t>sono oggetto di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scelte politiche strategiche</a:t>
            </a:r>
            <a:r>
              <a:rPr lang="it-IT" sz="2800" dirty="0" smtClean="0"/>
              <a:t> e coordinate con un quadro di analisi delle potenzialità di breve e lungo periodo, ossia le c.d. </a:t>
            </a:r>
            <a:r>
              <a:rPr lang="it-IT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Mission</a:t>
            </a:r>
            <a:r>
              <a:rPr lang="it-IT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800" dirty="0" smtClean="0"/>
              <a:t>europee sull’innovazione.</a:t>
            </a:r>
            <a:endParaRPr lang="it-IT" sz="2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Contesto Ambientale e </a:t>
            </a:r>
            <a:r>
              <a:rPr lang="it-IT" dirty="0" err="1" smtClean="0"/>
              <a:t>Regolatorio</a:t>
            </a:r>
            <a:r>
              <a:rPr lang="it-IT" dirty="0" smtClean="0"/>
              <a:t> della Ricerca in Italia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95300" y="1412776"/>
            <a:ext cx="8915400" cy="4713387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sz="2500" dirty="0" smtClean="0"/>
              <a:t>Esempi di “</a:t>
            </a:r>
            <a:r>
              <a:rPr lang="it-IT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Missioni europee</a:t>
            </a:r>
            <a:r>
              <a:rPr lang="it-IT" sz="2500" dirty="0" smtClean="0"/>
              <a:t>” di ricerca:</a:t>
            </a:r>
          </a:p>
          <a:p>
            <a:r>
              <a:rPr lang="it-IT" sz="2500" dirty="0" smtClean="0"/>
              <a:t>Regno Unito	   </a:t>
            </a:r>
            <a:r>
              <a:rPr lang="it-IT" sz="2500" i="1" dirty="0" err="1" smtClean="0"/>
              <a:t>Genomics</a:t>
            </a:r>
            <a:r>
              <a:rPr lang="it-IT" sz="2500" i="1" dirty="0" smtClean="0"/>
              <a:t> England </a:t>
            </a:r>
            <a:r>
              <a:rPr lang="it-IT" sz="2500" dirty="0" smtClean="0"/>
              <a:t>(81.179 genomi </a:t>
            </a:r>
            <a:r>
              <a:rPr lang="it-IT" sz="2500" dirty="0" err="1" smtClean="0"/>
              <a:t>sequenziati</a:t>
            </a:r>
            <a:r>
              <a:rPr lang="it-IT" sz="2500" dirty="0" smtClean="0"/>
              <a:t> al 3 settembre 2018)</a:t>
            </a:r>
          </a:p>
          <a:p>
            <a:r>
              <a:rPr lang="it-IT" sz="2500" dirty="0" smtClean="0"/>
              <a:t>Francia		</a:t>
            </a:r>
            <a:r>
              <a:rPr lang="it-IT" sz="2500" i="1" dirty="0" smtClean="0"/>
              <a:t>Intelligenza Artificiale </a:t>
            </a:r>
            <a:r>
              <a:rPr lang="it-IT" sz="2500" dirty="0" smtClean="0"/>
              <a:t>(in collaborazione con la Germania, avviato nel 2018)</a:t>
            </a:r>
          </a:p>
          <a:p>
            <a:pPr>
              <a:buFont typeface="Arial" pitchFamily="34" charset="0"/>
              <a:buChar char="•"/>
            </a:pPr>
            <a:r>
              <a:rPr lang="it-IT" sz="2500" dirty="0" smtClean="0"/>
              <a:t>In questi paesi la ricerca pubblica è coordinata dalle Agenzie per la Ricerca, enti indipendenti che </a:t>
            </a:r>
            <a:r>
              <a:rPr lang="it-IT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garantiscono trasparenza</a:t>
            </a:r>
            <a:r>
              <a:rPr lang="it-IT" sz="2500" dirty="0" smtClean="0"/>
              <a:t>, fanno le </a:t>
            </a:r>
            <a:r>
              <a:rPr lang="it-IT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valutazioni su basi di equità</a:t>
            </a:r>
            <a:r>
              <a:rPr lang="it-IT" sz="2500" dirty="0" smtClean="0"/>
              <a:t>, monitorano, </a:t>
            </a:r>
            <a:r>
              <a:rPr lang="it-IT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possono contare su un budget pluriennale</a:t>
            </a:r>
            <a:r>
              <a:rPr lang="it-IT" sz="2500" dirty="0" smtClean="0"/>
              <a:t>, gestiscono il pubblico registro della ricerca (che in Italia non esiste)</a:t>
            </a:r>
            <a:r>
              <a:rPr lang="it-IT" sz="2800" dirty="0" smtClean="0"/>
              <a:t>	</a:t>
            </a:r>
            <a:endParaRPr lang="it-IT" sz="2800" dirty="0"/>
          </a:p>
        </p:txBody>
      </p:sp>
      <p:sp>
        <p:nvSpPr>
          <p:cNvPr id="4" name="Freccia a destra 3"/>
          <p:cNvSpPr/>
          <p:nvPr/>
        </p:nvSpPr>
        <p:spPr>
          <a:xfrm>
            <a:off x="2360712" y="1988840"/>
            <a:ext cx="288032" cy="360040"/>
          </a:xfrm>
          <a:prstGeom prst="rightArrow">
            <a:avLst>
              <a:gd name="adj1" fmla="val 50000"/>
              <a:gd name="adj2" fmla="val 423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2072680" y="2780928"/>
            <a:ext cx="97840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Il Contesto Ambientale e </a:t>
            </a:r>
            <a:r>
              <a:rPr lang="it-IT" dirty="0" err="1" smtClean="0"/>
              <a:t>Regolatorio</a:t>
            </a:r>
            <a:r>
              <a:rPr lang="it-IT" dirty="0" smtClean="0"/>
              <a:t> della Ricerca in Italia – Necessità di cambiamento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it-IT" dirty="0" smtClean="0"/>
              <a:t>Necessità di un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piano almeno decennale </a:t>
            </a:r>
            <a:r>
              <a:rPr lang="it-IT" dirty="0" smtClean="0"/>
              <a:t>sul modello di quanto avviene in altri paesi a noi contigui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it-IT" dirty="0" smtClean="0"/>
              <a:t>i cui output potrebbero essere: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diffusione della cultura e della conoscenza, nuove tecnologie, brevetti, nuovi protocolli terapeutici, arte, investimenti</a:t>
            </a:r>
          </a:p>
          <a:p>
            <a:r>
              <a:rPr lang="it-IT" dirty="0" smtClean="0"/>
              <a:t>Con ricadute sicuramente positive su 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crescita economica e occupazione</a:t>
            </a:r>
            <a:r>
              <a:rPr lang="it-IT" dirty="0" smtClean="0"/>
              <a:t>.</a:t>
            </a:r>
          </a:p>
          <a:p>
            <a:endParaRPr lang="it-IT" sz="28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04/10/2004 07:00:53&quot;&gt;&lt;Slide id=&quot;256&quot; dur=&quot;3.956&quot;/&gt;&lt;Slide id=&quot;257&quot; dur=&quot;.471&quot;/&gt;&lt;Slide id=&quot;260&quot; dur=&quot;.35&quot;/&gt;&lt;Slide id=&quot;263&quot; dur=&quot;.301&quot;/&gt;&lt;Slide id=&quot;264&quot; dur=&quot;.39&quot;/&gt;&lt;Slide id=&quot;259&quot; dur=&quot;.291&quot;/&gt;&lt;Slide id=&quot;262&quot; dur=&quot;1.782&quot;/&gt;&lt;Slide id=&quot;258&quot; dur=&quot;2.053&quot;/&gt;&lt;Slide id=&quot;262&quot; dur=&quot;.13&quot;/&gt;&lt;Slide id=&quot;259&quot; dur=&quot;.161&quot;/&gt;&lt;Slide id=&quot;264&quot; dur=&quot;.15&quot;/&gt;&lt;Slide id=&quot;263&quot; dur=&quot;.17&quot;/&gt;&lt;Slide id=&quot;260&quot; dur=&quot;.16&quot;/&gt;&lt;Slide id=&quot;257&quot; dur=&quot;.16&quot;/&gt;&lt;Slide id=&quot;256&quot; dur=&quot;2.194&quot;/&gt;&lt;/Timings&gt;&lt;Timings time=&quot;04/10/2004 06:34:14&quot;&gt;&lt;Slide id=&quot;256&quot; dur=&quot;1.002&quot;/&gt;&lt;Slide id=&quot;257&quot; dur=&quot;.39&quot;/&gt;&lt;Slide id=&quot;260&quot; dur=&quot;.461&quot;/&gt;&lt;Slide id=&quot;263&quot; dur=&quot;.28&quot;/&gt;&lt;Slide id=&quot;264&quot; dur=&quot;.321&quot;/&gt;&lt;Slide id=&quot;259&quot; dur=&quot;.28&quot;/&gt;&lt;Slide id=&quot;262&quot; dur=&quot;.311&quot;/&gt;&lt;Slide id=&quot;258&quot; dur=&quot;1.241&quot;/&gt;&lt;Slide id=&quot;262&quot; dur=&quot;6.38&quot;/&gt;&lt;Slide id=&quot;258&quot; dur=&quot;6.058&quot;/&gt;&lt;/Timings&gt;&lt;Timings time=&quot;23/09/2004 18:22:46&quot;&gt;&lt;Slide id=&quot;256&quot; dur=&quot;1.472&quot;/&gt;&lt;Slide id=&quot;257&quot; dur=&quot;1.312&quot;/&gt;&lt;/Timings&gt;&lt;Timings time=&quot;23/09/2004 18:21:57&quot;&gt;&lt;Slide id=&quot;256&quot; dur=&quot;1.412&quot;/&gt;&lt;Slide id=&quot;257&quot; dur=&quot;1.352&quot;/&gt;&lt;/Timings&gt;&lt;Timings time=&quot;23/09/2004 18:20:49&quot;&gt;&lt;Slide id=&quot;256&quot; dur=&quot;3.235&quot;/&gt;&lt;/Timings&gt;&lt;/WMTools&gt;"/>
</p:tagLst>
</file>

<file path=ppt/theme/theme1.xml><?xml version="1.0" encoding="utf-8"?>
<a:theme xmlns:a="http://schemas.openxmlformats.org/drawingml/2006/main" name="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319088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1" charset="2"/>
          <a:buNone/>
          <a:tabLst>
            <a:tab pos="101600" algn="l"/>
          </a:tabLst>
          <a:defRPr kumimoji="0" lang="fr-FR" altLang="it-IT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319088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1" charset="2"/>
          <a:buNone/>
          <a:tabLst>
            <a:tab pos="101600" algn="l"/>
          </a:tabLst>
          <a:defRPr kumimoji="0" lang="fr-FR" altLang="it-IT" sz="1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" charset="0"/>
          </a:defRPr>
        </a:defPPr>
      </a:lstStyle>
    </a:lnDef>
  </a:objectDefaults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8" ma:contentTypeDescription="Creare un nuovo documento." ma:contentTypeScope="" ma:versionID="9db514609c256fd575a701dbe5c763c2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38bcefd63aa44d53f221a6bcd5facef5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2A697238-57BF-4B60-994D-B2C51F7D8D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1a84c1-c8ec-472e-a53f-9b5b1161586e"/>
    <ds:schemaRef ds:uri="9e723c45-90f8-4a43-9f0b-1a5afe3d1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EE7850-00E9-43B0-A2EC-99DD107598A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563A8A-02AC-4B92-9534-81556DAE1111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13640</TotalTime>
  <Words>1394</Words>
  <Application>Microsoft Office PowerPoint</Application>
  <PresentationFormat>A4 (21x29,7 cm)</PresentationFormat>
  <Paragraphs>109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25</vt:i4>
      </vt:variant>
    </vt:vector>
  </HeadingPairs>
  <TitlesOfParts>
    <vt:vector size="27" baseType="lpstr">
      <vt:lpstr>Personalizza struttura</vt:lpstr>
      <vt:lpstr>1_Personalizza struttura</vt:lpstr>
      <vt:lpstr>Diapositiva 1</vt:lpstr>
      <vt:lpstr>Il Made in Italy</vt:lpstr>
      <vt:lpstr>Il Made in Italy</vt:lpstr>
      <vt:lpstr>Il Made in Italy – Il Contesto Economico Internazionale</vt:lpstr>
      <vt:lpstr>Il Contesto Ambientale e Regolatorio della Ricerca in Italia</vt:lpstr>
      <vt:lpstr>Il Contesto Ambientale e Regolatorio della Ricerca in Italia</vt:lpstr>
      <vt:lpstr>Il Contesto Ambientale e Regolatorio della Ricerca in Italia</vt:lpstr>
      <vt:lpstr>Il Contesto Ambientale e Regolatorio della Ricerca in Italia</vt:lpstr>
      <vt:lpstr>Il Contesto Ambientale e Regolatorio della Ricerca in Italia – Necessità di cambiamento</vt:lpstr>
      <vt:lpstr>Le Indicazioni dell’UE per una Politica Industriale (P.I.) Integrata (nell’era della globalizzazione)</vt:lpstr>
      <vt:lpstr>Le Indicazioni dell’UE …..</vt:lpstr>
      <vt:lpstr>Le Indicazioni dell’UE…..</vt:lpstr>
      <vt:lpstr>Le Indicazioni dell’UE…..</vt:lpstr>
      <vt:lpstr>Le Strategie di Specializzazione Intelligente (S3) </vt:lpstr>
      <vt:lpstr>Le Strategie …….(S3)</vt:lpstr>
      <vt:lpstr>Le Strategie …….(S3)</vt:lpstr>
      <vt:lpstr>I Cluster Tecnologici</vt:lpstr>
      <vt:lpstr>I Cluster Tecnologici</vt:lpstr>
      <vt:lpstr>I Cluster Tecnologici</vt:lpstr>
      <vt:lpstr>I Cluster Tecnologici</vt:lpstr>
      <vt:lpstr>I Cluster Tecnologici</vt:lpstr>
      <vt:lpstr>I Cluster Tecnologici</vt:lpstr>
      <vt:lpstr>Il Contratto di Rete - cenni</vt:lpstr>
      <vt:lpstr>Il Contratto di Rete - cenni</vt:lpstr>
      <vt:lpstr>Il Contratto di Rete - cenni</vt:lpstr>
    </vt:vector>
  </TitlesOfParts>
  <Company>Picolli, Difino &amp; Colombo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PDCTAX</dc:title>
  <dc:creator>Mario Difino</dc:creator>
  <cp:lastModifiedBy>walter marazzani</cp:lastModifiedBy>
  <cp:revision>789</cp:revision>
  <dcterms:created xsi:type="dcterms:W3CDTF">2004-09-23T16:37:03Z</dcterms:created>
  <dcterms:modified xsi:type="dcterms:W3CDTF">2018-10-09T11:24:25Z</dcterms:modified>
</cp:coreProperties>
</file>