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notesMasterIdLst>
    <p:notesMasterId r:id="rId13"/>
  </p:notesMasterIdLst>
  <p:handoutMasterIdLst>
    <p:handoutMasterId r:id="rId14"/>
  </p:handoutMasterIdLst>
  <p:sldIdLst>
    <p:sldId id="257" r:id="rId5"/>
    <p:sldId id="3364" r:id="rId6"/>
    <p:sldId id="3365" r:id="rId7"/>
    <p:sldId id="3366" r:id="rId8"/>
    <p:sldId id="3383" r:id="rId9"/>
    <p:sldId id="3381" r:id="rId10"/>
    <p:sldId id="3376" r:id="rId11"/>
    <p:sldId id="3370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5C58"/>
    <a:srgbClr val="A50021"/>
    <a:srgbClr val="364D47"/>
    <a:srgbClr val="4D4D4D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86410"/>
  </p:normalViewPr>
  <p:slideViewPr>
    <p:cSldViewPr snapToGrid="0">
      <p:cViewPr varScale="1">
        <p:scale>
          <a:sx n="64" d="100"/>
          <a:sy n="64" d="100"/>
        </p:scale>
        <p:origin x="656" y="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78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2795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800EBE69-6D5B-4D5A-A4DC-3EDD181E262B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0F2F03A0-1FA2-450A-88A1-55CC296D77C4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4408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2021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8800333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479592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0651765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5081689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65705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745186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olo presen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250203" y="1592758"/>
            <a:ext cx="8532849" cy="1325563"/>
          </a:xfrm>
          <a:prstGeom prst="rect">
            <a:avLst/>
          </a:prstGeom>
        </p:spPr>
        <p:txBody>
          <a:bodyPr/>
          <a:lstStyle>
            <a:lvl1pPr>
              <a:defRPr sz="4000" cap="none" baseline="0">
                <a:solidFill>
                  <a:srgbClr val="364D47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IL TITOLO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>
          <a:xfrm>
            <a:off x="6678930" y="6483350"/>
            <a:ext cx="2287002" cy="3746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4233C2F-F1B0-43A9-BA85-283F74DF996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684213" y="3038145"/>
            <a:ext cx="8099425" cy="101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val="5493101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2586" y="6469447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1EC1FB-F5DC-4712-9AFB-BB17EF98F339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330200" y="821668"/>
            <a:ext cx="8102600" cy="991257"/>
          </a:xfrm>
          <a:prstGeom prst="rect">
            <a:avLst/>
          </a:prstGeom>
        </p:spPr>
        <p:txBody>
          <a:bodyPr/>
          <a:lstStyle>
            <a:lvl1pPr>
              <a:defRPr sz="3500" cap="all" baseline="0">
                <a:solidFill>
                  <a:srgbClr val="4D4D4D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IL TITOLO DELLA SLIDE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279400"/>
            <a:ext cx="7780337" cy="3041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cap="none" baseline="0">
                <a:solidFill>
                  <a:srgbClr val="4D4D4D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1" name="Segnaposto testo 10"/>
          <p:cNvSpPr>
            <a:spLocks noGrp="1"/>
          </p:cNvSpPr>
          <p:nvPr>
            <p:ph type="body" sz="quarter" idx="14"/>
          </p:nvPr>
        </p:nvSpPr>
        <p:spPr>
          <a:xfrm>
            <a:off x="330200" y="2032000"/>
            <a:ext cx="8102600" cy="4229100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Font typeface="Arial" panose="020B0604020202020204" pitchFamily="34" charset="0"/>
              <a:buChar char="-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</p:txBody>
      </p:sp>
    </p:spTree>
    <p:extLst>
      <p:ext uri="{BB962C8B-B14F-4D97-AF65-F5344CB8AC3E}">
        <p14:creationId xmlns:p14="http://schemas.microsoft.com/office/powerpoint/2010/main" val="1794152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presen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250203" y="1592758"/>
            <a:ext cx="8532849" cy="1325563"/>
          </a:xfrm>
          <a:prstGeom prst="rect">
            <a:avLst/>
          </a:prstGeom>
        </p:spPr>
        <p:txBody>
          <a:bodyPr/>
          <a:lstStyle>
            <a:lvl1pPr>
              <a:defRPr sz="4000" cap="none" baseline="0">
                <a:solidFill>
                  <a:srgbClr val="364D47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IL TITOLO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>
          <a:xfrm>
            <a:off x="6678930" y="6483350"/>
            <a:ext cx="2287002" cy="374650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4233C2F-F1B0-43A9-BA85-283F74DF9961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testo 7"/>
          <p:cNvSpPr>
            <a:spLocks noGrp="1"/>
          </p:cNvSpPr>
          <p:nvPr>
            <p:ph type="body" sz="quarter" idx="12" hasCustomPrompt="1"/>
          </p:nvPr>
        </p:nvSpPr>
        <p:spPr>
          <a:xfrm>
            <a:off x="684213" y="3038145"/>
            <a:ext cx="8099425" cy="1016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it-IT" dirty="0"/>
              <a:t>Fare clic per modificare il testo</a:t>
            </a:r>
          </a:p>
        </p:txBody>
      </p:sp>
    </p:spTree>
    <p:extLst>
      <p:ext uri="{BB962C8B-B14F-4D97-AF65-F5344CB8AC3E}">
        <p14:creationId xmlns:p14="http://schemas.microsoft.com/office/powerpoint/2010/main" val="5493101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2586" y="6469447"/>
            <a:ext cx="2057400" cy="365125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341EC1FB-F5DC-4712-9AFB-BB17EF98F339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 hasCustomPrompt="1"/>
          </p:nvPr>
        </p:nvSpPr>
        <p:spPr>
          <a:xfrm>
            <a:off x="330200" y="821668"/>
            <a:ext cx="8102600" cy="991257"/>
          </a:xfrm>
          <a:prstGeom prst="rect">
            <a:avLst/>
          </a:prstGeom>
        </p:spPr>
        <p:txBody>
          <a:bodyPr/>
          <a:lstStyle>
            <a:lvl1pPr>
              <a:defRPr sz="3500" cap="all" baseline="0">
                <a:solidFill>
                  <a:srgbClr val="4D4D4D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IL TITOLO DELLA SLIDE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279400"/>
            <a:ext cx="7780337" cy="3041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cap="none" baseline="0">
                <a:solidFill>
                  <a:srgbClr val="4D4D4D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11" name="Segnaposto testo 10"/>
          <p:cNvSpPr>
            <a:spLocks noGrp="1"/>
          </p:cNvSpPr>
          <p:nvPr>
            <p:ph type="body" sz="quarter" idx="14"/>
          </p:nvPr>
        </p:nvSpPr>
        <p:spPr>
          <a:xfrm>
            <a:off x="330200" y="2032000"/>
            <a:ext cx="8102600" cy="4229100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Font typeface="Arial" panose="020B0604020202020204" pitchFamily="34" charset="0"/>
              <a:buChar char="-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Arial" panose="020B0604020202020204" pitchFamily="34" charset="0"/>
              <a:buChar char="•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</p:txBody>
      </p:sp>
    </p:spTree>
    <p:extLst>
      <p:ext uri="{BB962C8B-B14F-4D97-AF65-F5344CB8AC3E}">
        <p14:creationId xmlns:p14="http://schemas.microsoft.com/office/powerpoint/2010/main" val="17941523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2051049"/>
            <a:ext cx="8102600" cy="4125913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Font typeface="Arial" panose="020B0604020202020204" pitchFamily="34" charset="0"/>
              <a:buChar char="-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52586" y="6469447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lang="it-IT" sz="1000" smtClean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/>
            <a:fld id="{341EC1FB-F5DC-4712-9AFB-BB17EF98F339}" type="slidenum">
              <a:rPr lang="it-IT" smtClean="0"/>
              <a:pPr algn="r"/>
              <a:t>‹N›</a:t>
            </a:fld>
            <a:endParaRPr lang="it-IT"/>
          </a:p>
        </p:txBody>
      </p:sp>
      <p:sp>
        <p:nvSpPr>
          <p:cNvPr id="7" name="Segnaposto testo 4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279400"/>
            <a:ext cx="7780337" cy="3041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cap="none" baseline="0">
                <a:solidFill>
                  <a:srgbClr val="4D4D4D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8" name="Titolo 1"/>
          <p:cNvSpPr>
            <a:spLocks noGrp="1"/>
          </p:cNvSpPr>
          <p:nvPr>
            <p:ph type="title" hasCustomPrompt="1"/>
          </p:nvPr>
        </p:nvSpPr>
        <p:spPr>
          <a:xfrm>
            <a:off x="330200" y="821668"/>
            <a:ext cx="8102600" cy="991257"/>
          </a:xfrm>
          <a:prstGeom prst="rect">
            <a:avLst/>
          </a:prstGeom>
        </p:spPr>
        <p:txBody>
          <a:bodyPr/>
          <a:lstStyle>
            <a:lvl1pPr>
              <a:defRPr sz="3500" cap="all" baseline="0">
                <a:solidFill>
                  <a:srgbClr val="4D4D4D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IL TITOLO DELLA SLIDE</a:t>
            </a:r>
          </a:p>
        </p:txBody>
      </p:sp>
    </p:spTree>
    <p:extLst>
      <p:ext uri="{BB962C8B-B14F-4D97-AF65-F5344CB8AC3E}">
        <p14:creationId xmlns:p14="http://schemas.microsoft.com/office/powerpoint/2010/main" val="1257576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200" y="2051049"/>
            <a:ext cx="4097421" cy="4229435"/>
          </a:xfrm>
          <a:prstGeom prst="rect">
            <a:avLst/>
          </a:prstGeom>
          <a:ln w="19050">
            <a:solidFill>
              <a:srgbClr val="364D47"/>
            </a:solidFill>
          </a:ln>
        </p:spPr>
        <p:txBody>
          <a:bodyPr/>
          <a:lstStyle>
            <a:lvl1pPr marL="228600" indent="-228600">
              <a:buFont typeface="Wingdings" panose="05000000000000000000" pitchFamily="2" charset="2"/>
              <a:buChar char="ü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Font typeface="Arial" panose="020B0604020202020204" pitchFamily="34" charset="0"/>
              <a:buChar char="-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051049"/>
            <a:ext cx="3803650" cy="4229435"/>
          </a:xfrm>
          <a:prstGeom prst="rect">
            <a:avLst/>
          </a:prstGeom>
          <a:ln w="28575">
            <a:solidFill>
              <a:srgbClr val="364D47"/>
            </a:solidFill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buFont typeface="Wingdings" panose="05000000000000000000" pitchFamily="2" charset="2"/>
              <a:buChar char="ü"/>
              <a:defRPr lang="it-IT" sz="20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-"/>
              <a:defRPr lang="it-IT" sz="20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buFont typeface="Wingdings" panose="05000000000000000000" pitchFamily="2" charset="2"/>
              <a:buChar char="§"/>
              <a:defRPr lang="it-IT" sz="20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828800" indent="-45720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it-IT" sz="20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indent="-228600" algn="l" defTabSz="914400" rtl="0" eaLnBrk="1" latinLnBrk="0" hangingPunct="1">
              <a:lnSpc>
                <a:spcPct val="90000"/>
              </a:lnSpc>
              <a:defRPr lang="en-US" sz="2000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852586" y="6469447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lang="it-IT" sz="1000" smtClean="0">
                <a:solidFill>
                  <a:srgbClr val="4D4D4D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algn="r"/>
            <a:fld id="{341EC1FB-F5DC-4712-9AFB-BB17EF98F339}" type="slidenum">
              <a:rPr lang="it-IT" smtClean="0"/>
              <a:pPr algn="r"/>
              <a:t>‹N›</a:t>
            </a:fld>
            <a:endParaRPr lang="it-IT"/>
          </a:p>
        </p:txBody>
      </p:sp>
      <p:sp>
        <p:nvSpPr>
          <p:cNvPr id="8" name="Segnaposto testo 4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279400"/>
            <a:ext cx="7780337" cy="3041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 cap="none" baseline="0">
                <a:solidFill>
                  <a:srgbClr val="4D4D4D"/>
                </a:solidFill>
                <a:latin typeface="Century Gothic" panose="020B0502020202020204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it-IT" dirty="0"/>
              <a:t>FARE CLIC PER MODIFICARE STILI DEL TESTO DELLO SCHEMA</a:t>
            </a:r>
          </a:p>
        </p:txBody>
      </p:sp>
      <p:sp>
        <p:nvSpPr>
          <p:cNvPr id="9" name="Titolo 1"/>
          <p:cNvSpPr>
            <a:spLocks noGrp="1"/>
          </p:cNvSpPr>
          <p:nvPr>
            <p:ph type="title" hasCustomPrompt="1"/>
          </p:nvPr>
        </p:nvSpPr>
        <p:spPr>
          <a:xfrm>
            <a:off x="330200" y="821668"/>
            <a:ext cx="8102600" cy="991257"/>
          </a:xfrm>
          <a:prstGeom prst="rect">
            <a:avLst/>
          </a:prstGeom>
        </p:spPr>
        <p:txBody>
          <a:bodyPr/>
          <a:lstStyle>
            <a:lvl1pPr>
              <a:defRPr sz="3500" cap="all" baseline="0">
                <a:solidFill>
                  <a:srgbClr val="4D4D4D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it-IT" dirty="0"/>
              <a:t>FARE CLIC PER MODIFICARE IL TITOLO DELLA SLIDE</a:t>
            </a:r>
          </a:p>
        </p:txBody>
      </p:sp>
    </p:spTree>
    <p:extLst>
      <p:ext uri="{BB962C8B-B14F-4D97-AF65-F5344CB8AC3E}">
        <p14:creationId xmlns:p14="http://schemas.microsoft.com/office/powerpoint/2010/main" val="4293460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ACE31-2F1D-448B-9B5C-0F0050368EDC}" type="datetimeFigureOut">
              <a:rPr lang="it-IT" smtClean="0"/>
              <a:pPr/>
              <a:t>05/06/2020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98E5A4-413D-4C34-B469-623D59C33F69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73" r:id="rId14"/>
    <p:sldLayoutId id="2147483661" r:id="rId15"/>
    <p:sldLayoutId id="2147483662" r:id="rId16"/>
    <p:sldLayoutId id="2147483664" r:id="rId1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lt.vr.it/" TargetMode="Externa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t.vr.i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t.vr.it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t.vr.it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t.vr.it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t.vr.it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t.vr.it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t.vr.it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5">
            <a:extLst>
              <a:ext uri="{FF2B5EF4-FFF2-40B4-BE49-F238E27FC236}">
                <a16:creationId xmlns:a16="http://schemas.microsoft.com/office/drawing/2014/main" id="{C7868894-2988-4699-9334-685935A9F657}"/>
              </a:ext>
            </a:extLst>
          </p:cNvPr>
          <p:cNvSpPr txBox="1">
            <a:spLocks/>
          </p:cNvSpPr>
          <p:nvPr/>
        </p:nvSpPr>
        <p:spPr>
          <a:xfrm>
            <a:off x="250203" y="1592758"/>
            <a:ext cx="8532849" cy="13255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 cap="none" baseline="0">
                <a:solidFill>
                  <a:srgbClr val="364D47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it-IT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DECRETO RILANCIO</a:t>
            </a:r>
            <a:br>
              <a:rPr lang="it-IT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it-IT" sz="3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egnaposto testo 5">
            <a:extLst>
              <a:ext uri="{FF2B5EF4-FFF2-40B4-BE49-F238E27FC236}">
                <a16:creationId xmlns:a16="http://schemas.microsoft.com/office/drawing/2014/main" id="{2ED57B9D-115F-4097-AAA6-7782D8E4BC6D}"/>
              </a:ext>
            </a:extLst>
          </p:cNvPr>
          <p:cNvSpPr txBox="1">
            <a:spLocks/>
          </p:cNvSpPr>
          <p:nvPr/>
        </p:nvSpPr>
        <p:spPr>
          <a:xfrm>
            <a:off x="323528" y="3133080"/>
            <a:ext cx="8099425" cy="1016000"/>
          </a:xfrm>
          <a:prstGeom prst="rect">
            <a:avLst/>
          </a:prstGeom>
        </p:spPr>
        <p:txBody>
          <a:bodyPr/>
          <a:lstStyle>
            <a:defPPr>
              <a:defRPr lang="it-IT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2000" dirty="0">
                <a:latin typeface="Arial" panose="020B0604020202020204" pitchFamily="34" charset="0"/>
                <a:cs typeface="Arial" panose="020B0604020202020204" pitchFamily="34" charset="0"/>
              </a:rPr>
              <a:t>A cura di Gian Paolo Ranocchi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3486150" y="6172200"/>
            <a:ext cx="421005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2362200" y="6211669"/>
            <a:ext cx="51530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dirty="0"/>
              <a:t>Via </a:t>
            </a:r>
            <a:r>
              <a:rPr lang="it-IT" sz="900" dirty="0" err="1"/>
              <a:t>Filopanti</a:t>
            </a:r>
            <a:r>
              <a:rPr lang="it-IT" sz="900" dirty="0"/>
              <a:t> 2/a - 37123 Verona - Tel: +39 045 8065151 - Fax: +39 045 8007043</a:t>
            </a:r>
            <a:br>
              <a:rPr lang="it-IT" sz="900" dirty="0"/>
            </a:br>
            <a:r>
              <a:rPr lang="it-IT" sz="900" dirty="0"/>
              <a:t>Via Palestro 6 - 20122 Milano – Tel: +39 02 39297431 – Fax: +39 02 45503777</a:t>
            </a:r>
            <a:br>
              <a:rPr lang="it-IT" sz="900" dirty="0"/>
            </a:br>
            <a:r>
              <a:rPr lang="it-IT" sz="900" dirty="0"/>
              <a:t>Via L. da Vinci 1/e - 39100 Bolzano - Tel: +39 0471 1881517</a:t>
            </a:r>
            <a:br>
              <a:rPr lang="it-IT" sz="900" dirty="0"/>
            </a:br>
            <a:r>
              <a:rPr lang="it-IT" sz="900" u="sng" dirty="0">
                <a:hlinkClick r:id="rId2"/>
              </a:rPr>
              <a:t>www.slt.vr.it</a:t>
            </a:r>
            <a:endParaRPr lang="it-IT" sz="900" dirty="0"/>
          </a:p>
        </p:txBody>
      </p:sp>
    </p:spTree>
    <p:extLst>
      <p:ext uri="{BB962C8B-B14F-4D97-AF65-F5344CB8AC3E}">
        <p14:creationId xmlns:p14="http://schemas.microsoft.com/office/powerpoint/2010/main" val="1743129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3">
            <a:extLst>
              <a:ext uri="{FF2B5EF4-FFF2-40B4-BE49-F238E27FC236}">
                <a16:creationId xmlns:a16="http://schemas.microsoft.com/office/drawing/2014/main" id="{613BEA66-3479-4BFF-8444-C1E108632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350"/>
              </p:ext>
            </p:extLst>
          </p:nvPr>
        </p:nvGraphicFramePr>
        <p:xfrm>
          <a:off x="561975" y="1228725"/>
          <a:ext cx="8161914" cy="38944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161914">
                  <a:extLst>
                    <a:ext uri="{9D8B030D-6E8A-4147-A177-3AD203B41FA5}">
                      <a16:colId xmlns:a16="http://schemas.microsoft.com/office/drawing/2014/main" val="3817141372"/>
                    </a:ext>
                  </a:extLst>
                </a:gridCol>
              </a:tblGrid>
              <a:tr h="207644">
                <a:tc>
                  <a:txBody>
                    <a:bodyPr/>
                    <a:lstStyle/>
                    <a:p>
                      <a:pPr algn="ctr"/>
                      <a:r>
                        <a:rPr lang="it-IT" sz="1700" b="1" dirty="0">
                          <a:latin typeface="Arial "/>
                        </a:rPr>
                        <a:t>Contributo a fondo perduto (articolo 25)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281627"/>
                  </a:ext>
                </a:extLst>
              </a:tr>
              <a:tr h="3543943">
                <a:tc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Soggetti interessati: </a:t>
                      </a:r>
                      <a:r>
                        <a:rPr lang="it-IT" sz="14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imprese, lavoratori autonomi e reddito agrario.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4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Esclusi: attività cessata alla data di presentazione dell’istanza 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4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Esclusi: soggetti che hanno diritto a bonus </a:t>
                      </a:r>
                      <a:r>
                        <a:rPr lang="it-IT" sz="1400" b="0" i="1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ex</a:t>
                      </a: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art. 27, 38 "cura </a:t>
                      </a:r>
                      <a:r>
                        <a:rPr lang="it-IT" sz="1400" b="0" i="0" u="none" strike="noStrike" kern="1200" baseline="0" dirty="0" err="1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italia</a:t>
                      </a: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" e professionisti «ordinistici». Non esclusi gli «agenti di commercio».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endParaRPr lang="it-IT" sz="14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NON esclusi artigiani e commercianti indennizzati con 600 euro ex art. 28 DL 18/2020 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4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Limiti oggettivi: </a:t>
                      </a:r>
                      <a:r>
                        <a:rPr lang="it-IT" sz="14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ricavi/compensi non superiori a 5 milioni </a:t>
                      </a: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euro nel 2019 (periodo precedente).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4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Condizione: calo </a:t>
                      </a:r>
                      <a:r>
                        <a:rPr lang="it-IT" sz="1400" b="0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fatturato</a:t>
                      </a: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aprile 2020 superiore a 1/3 rispetto al dato di aprile 2019. 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4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Per chi ha iniziato </a:t>
                      </a:r>
                      <a:r>
                        <a:rPr lang="it-IT" sz="14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dopo il 1 gennaio 2019 calo irrilevante</a:t>
                      </a: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. </a:t>
                      </a:r>
                      <a:endParaRPr lang="it-IT" sz="1700" b="0" dirty="0">
                        <a:solidFill>
                          <a:srgbClr val="FF0000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973315"/>
                  </a:ext>
                </a:extLst>
              </a:tr>
            </a:tbl>
          </a:graphicData>
        </a:graphic>
      </p:graphicFrame>
      <p:sp>
        <p:nvSpPr>
          <p:cNvPr id="4" name="Segnaposto numero diapositiva 1">
            <a:extLst>
              <a:ext uri="{FF2B5EF4-FFF2-40B4-BE49-F238E27FC236}">
                <a16:creationId xmlns:a16="http://schemas.microsoft.com/office/drawing/2014/main" id="{71651BF0-CDD3-4611-8B9F-09BBE253F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C1FB-F5DC-4712-9AFB-BB17EF98F339}" type="slidenum">
              <a:rPr lang="it-IT" smtClean="0"/>
              <a:pPr/>
              <a:t>2</a:t>
            </a:fld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219450" y="6086475"/>
            <a:ext cx="41243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301231" y="6224885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/>
              <a:t>Via </a:t>
            </a:r>
            <a:r>
              <a:rPr lang="it-IT" sz="900" dirty="0" err="1"/>
              <a:t>Filopanti</a:t>
            </a:r>
            <a:r>
              <a:rPr lang="it-IT" sz="900" dirty="0"/>
              <a:t> 2/a - 37123 Verona - Tel: +39 045 8065151 - Fax: +39 045 8007043</a:t>
            </a:r>
            <a:br>
              <a:rPr lang="it-IT" sz="900" dirty="0"/>
            </a:br>
            <a:r>
              <a:rPr lang="it-IT" sz="900" dirty="0"/>
              <a:t>Via Palestro 6 - 20122 Milano – Tel: +39 02 39297431 – Fax: +39 02 45503777</a:t>
            </a:r>
            <a:br>
              <a:rPr lang="it-IT" sz="900" dirty="0"/>
            </a:br>
            <a:r>
              <a:rPr lang="it-IT" sz="900" dirty="0"/>
              <a:t>Via L. da Vinci 1/e - 39100 Bolzano - Tel: +39 0471 1881517</a:t>
            </a:r>
            <a:br>
              <a:rPr lang="it-IT" sz="900" dirty="0"/>
            </a:br>
            <a:r>
              <a:rPr lang="it-IT" sz="900" u="sng" dirty="0">
                <a:hlinkClick r:id="rId3"/>
              </a:rPr>
              <a:t>www.slt.vr.it</a:t>
            </a:r>
            <a:endParaRPr lang="it-IT" sz="9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60392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3">
            <a:extLst>
              <a:ext uri="{FF2B5EF4-FFF2-40B4-BE49-F238E27FC236}">
                <a16:creationId xmlns:a16="http://schemas.microsoft.com/office/drawing/2014/main" id="{613BEA66-3479-4BFF-8444-C1E108632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508419"/>
              </p:ext>
            </p:extLst>
          </p:nvPr>
        </p:nvGraphicFramePr>
        <p:xfrm>
          <a:off x="447675" y="1228725"/>
          <a:ext cx="8313416" cy="3542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13416">
                  <a:extLst>
                    <a:ext uri="{9D8B030D-6E8A-4147-A177-3AD203B41FA5}">
                      <a16:colId xmlns:a16="http://schemas.microsoft.com/office/drawing/2014/main" val="3817141372"/>
                    </a:ext>
                  </a:extLst>
                </a:gridCol>
              </a:tblGrid>
              <a:tr h="284553">
                <a:tc>
                  <a:txBody>
                    <a:bodyPr/>
                    <a:lstStyle/>
                    <a:p>
                      <a:pPr algn="ctr"/>
                      <a:r>
                        <a:rPr lang="it-IT" sz="1700" b="1" dirty="0">
                          <a:latin typeface="Arial "/>
                        </a:rPr>
                        <a:t>Contributo a fondo perduto (articolo 25)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281627"/>
                  </a:ext>
                </a:extLst>
              </a:tr>
              <a:tr h="3191937">
                <a:tc>
                  <a:txBody>
                    <a:bodyPr/>
                    <a:lstStyle/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Contributo pari a una % sul calo del </a:t>
                      </a:r>
                      <a:r>
                        <a:rPr lang="it-IT" sz="14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fatturato</a:t>
                      </a:r>
                      <a:r>
                        <a:rPr lang="it-IT" sz="1400" b="1" i="0" u="none" strike="noStrike" kern="1200" baseline="0" dirty="0">
                          <a:solidFill>
                            <a:srgbClr val="FF0000"/>
                          </a:solidFill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di aprile: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20% se </a:t>
                      </a:r>
                      <a:r>
                        <a:rPr lang="it-IT" sz="14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ricavi/compensi </a:t>
                      </a: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2019 inferiori a 400k;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15% se </a:t>
                      </a:r>
                      <a:r>
                        <a:rPr lang="it-IT" sz="14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ricavi/compensi </a:t>
                      </a: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2019 tra 400k e 1 milione;</a:t>
                      </a:r>
                    </a:p>
                    <a:p>
                      <a:pPr marL="285750" indent="-285750" algn="just">
                        <a:buFont typeface="Wingdings" panose="05000000000000000000" pitchFamily="2" charset="2"/>
                        <a:buChar char="ü"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10% se </a:t>
                      </a:r>
                      <a:r>
                        <a:rPr lang="it-IT" sz="14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ricavi compensi </a:t>
                      </a: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2019 tra 1 milione e 5 milioni.</a:t>
                      </a:r>
                    </a:p>
                    <a:p>
                      <a:pPr marL="285750" indent="-285750" algn="just">
                        <a:buFont typeface="Wingdings" pitchFamily="2" charset="2"/>
                        <a:buChar char="Ø"/>
                      </a:pPr>
                      <a:endParaRPr lang="it-IT" sz="14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Importo minimo</a:t>
                      </a:r>
                      <a:r>
                        <a:rPr lang="it-IT" sz="1400" b="1" i="0" u="none" strike="noStrike" kern="1200" baseline="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:</a:t>
                      </a:r>
                      <a:r>
                        <a:rPr lang="it-IT" sz="1400" b="1" i="0" u="none" strike="noStrike" kern="1200" baseline="0" dirty="0">
                          <a:solidFill>
                            <a:srgbClr val="FF0000"/>
                          </a:solidFill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4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1000 euro PF e 2000 euro no PF.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endParaRPr lang="it-IT" sz="14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just">
                        <a:buFontTx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Contributo non tassabile IIDD e IRAP - contributo in conto esercizio. </a:t>
                      </a:r>
                    </a:p>
                    <a:p>
                      <a:pPr marL="0" indent="0" algn="just">
                        <a:buFontTx/>
                        <a:buNone/>
                      </a:pPr>
                      <a:endParaRPr lang="it-IT" sz="14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Procedura: istanza telematica anche tramite intermediario (decreto attuativo).</a:t>
                      </a:r>
                    </a:p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endParaRPr lang="it-IT" sz="14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just">
                        <a:buFont typeface="Wingdings" panose="05000000000000000000" pitchFamily="2" charset="2"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Sanzioni applicabili: dal 100% al 200% del contributo non spettante. Si applica l’articolo 316-</a:t>
                      </a:r>
                      <a:r>
                        <a:rPr lang="it-IT" sz="1400" b="0" i="1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ter</a:t>
                      </a: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CPP: indebita percezione di erogazioni a danni dello Stato.      </a:t>
                      </a:r>
                      <a:endParaRPr lang="it-IT" sz="1400" b="0" dirty="0">
                        <a:solidFill>
                          <a:srgbClr val="FF0000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973315"/>
                  </a:ext>
                </a:extLst>
              </a:tr>
            </a:tbl>
          </a:graphicData>
        </a:graphic>
      </p:graphicFrame>
      <p:sp>
        <p:nvSpPr>
          <p:cNvPr id="4" name="Segnaposto numero diapositiva 1">
            <a:extLst>
              <a:ext uri="{FF2B5EF4-FFF2-40B4-BE49-F238E27FC236}">
                <a16:creationId xmlns:a16="http://schemas.microsoft.com/office/drawing/2014/main" id="{3093790C-317C-40DC-80F6-491F868F45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C1FB-F5DC-4712-9AFB-BB17EF98F339}" type="slidenum">
              <a:rPr lang="it-IT" smtClean="0"/>
              <a:pPr/>
              <a:t>3</a:t>
            </a:fld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429000" y="6211669"/>
            <a:ext cx="38576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139306" y="6191845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/>
              <a:t>Via </a:t>
            </a:r>
            <a:r>
              <a:rPr lang="it-IT" sz="900" dirty="0" err="1"/>
              <a:t>Filopanti</a:t>
            </a:r>
            <a:r>
              <a:rPr lang="it-IT" sz="900" dirty="0"/>
              <a:t> 2/a - 37123 Verona - Tel: +39 045 8065151 - Fax: +39 045 8007043</a:t>
            </a:r>
            <a:br>
              <a:rPr lang="it-IT" sz="900" dirty="0"/>
            </a:br>
            <a:r>
              <a:rPr lang="it-IT" sz="900" dirty="0"/>
              <a:t>Via Palestro 6 - 20122 Milano – Tel: +39 02 39297431 – Fax: +39 02 45503777</a:t>
            </a:r>
            <a:br>
              <a:rPr lang="it-IT" sz="900" dirty="0"/>
            </a:br>
            <a:r>
              <a:rPr lang="it-IT" sz="900" dirty="0"/>
              <a:t>Via L. da Vinci 1/e - 39100 Bolzano - Tel: +39 0471 1881517</a:t>
            </a:r>
            <a:br>
              <a:rPr lang="it-IT" sz="900" dirty="0"/>
            </a:br>
            <a:r>
              <a:rPr lang="it-IT" sz="900" u="sng" dirty="0">
                <a:hlinkClick r:id="rId3"/>
              </a:rPr>
              <a:t>www.slt.vr.it</a:t>
            </a:r>
            <a:endParaRPr lang="it-IT" sz="9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03512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3">
            <a:extLst>
              <a:ext uri="{FF2B5EF4-FFF2-40B4-BE49-F238E27FC236}">
                <a16:creationId xmlns:a16="http://schemas.microsoft.com/office/drawing/2014/main" id="{613BEA66-3479-4BFF-8444-C1E108632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023158"/>
              </p:ext>
            </p:extLst>
          </p:nvPr>
        </p:nvGraphicFramePr>
        <p:xfrm>
          <a:off x="540887" y="1089409"/>
          <a:ext cx="8293989" cy="483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93989">
                  <a:extLst>
                    <a:ext uri="{9D8B030D-6E8A-4147-A177-3AD203B41FA5}">
                      <a16:colId xmlns:a16="http://schemas.microsoft.com/office/drawing/2014/main" val="3817141372"/>
                    </a:ext>
                  </a:extLst>
                </a:gridCol>
              </a:tblGrid>
              <a:tr h="342929">
                <a:tc>
                  <a:txBody>
                    <a:bodyPr/>
                    <a:lstStyle/>
                    <a:p>
                      <a:pPr algn="ctr"/>
                      <a:r>
                        <a:rPr lang="it-IT" sz="1700" b="1" dirty="0">
                          <a:latin typeface="Arial "/>
                        </a:rPr>
                        <a:t>Rafforzamento patrimoniale (articolo 26)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281627"/>
                  </a:ext>
                </a:extLst>
              </a:tr>
              <a:tr h="3047471">
                <a:tc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Soggetti interessati: </a:t>
                      </a:r>
                      <a:r>
                        <a:rPr lang="it-IT" sz="16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società di capitali </a:t>
                      </a: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(esclusi i settori bancario, finanziario e assicurativo) e i relativi soci.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Condizioni di accesso: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Ricavi (2019) superiori a 5 milioni di euro fino a 50 milioni di euro. 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Calo </a:t>
                      </a:r>
                      <a:r>
                        <a:rPr lang="it-IT" sz="16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complessivo</a:t>
                      </a:r>
                      <a:r>
                        <a:rPr lang="it-IT" sz="1600" b="1" i="0" u="none" strike="noStrike" kern="1200" baseline="0" dirty="0">
                          <a:solidFill>
                            <a:srgbClr val="FF0000"/>
                          </a:solidFill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dei </a:t>
                      </a:r>
                      <a:r>
                        <a:rPr lang="it-IT" sz="16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ricavi</a:t>
                      </a: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di almeno </a:t>
                      </a:r>
                      <a:r>
                        <a:rPr lang="it-IT" sz="16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il 33% </a:t>
                      </a: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nei mesi </a:t>
                      </a:r>
                      <a:r>
                        <a:rPr lang="it-IT" sz="16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di marzo e aprile.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ü"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Abbia deliberato ed eseguito un aumento di capitale sociale a "pagamento" entro il 31.12.2020 di almeno 250 mila euro nel caso di accesso alle agevolazioni per l’emissione di strumenti finanziari.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Credito d’imposta del 20% dell’investimento in denaro </a:t>
                      </a: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(limite investimento 2 milioni di euro - CI 400 mila euro). Blocco distribuzione dividendi fino al 31.12.2023.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Emittente</a:t>
                      </a: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: con approvazione bilancio 2020 - credito imposta pari al 50% delle perdite eccedenti il 10% del PN fino a concorrenza del 30% dell’aumento di capitale. Blocco distribuzione dividendi fino al 31.12.2023. 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endParaRPr lang="it-IT" sz="1600" b="0" dirty="0">
                        <a:solidFill>
                          <a:srgbClr val="FF0000"/>
                        </a:solidFill>
                        <a:latin typeface="Arial 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973315"/>
                  </a:ext>
                </a:extLst>
              </a:tr>
            </a:tbl>
          </a:graphicData>
        </a:graphic>
      </p:graphicFrame>
      <p:sp>
        <p:nvSpPr>
          <p:cNvPr id="4" name="Segnaposto numero diapositiva 1">
            <a:extLst>
              <a:ext uri="{FF2B5EF4-FFF2-40B4-BE49-F238E27FC236}">
                <a16:creationId xmlns:a16="http://schemas.microsoft.com/office/drawing/2014/main" id="{37E4C200-7A24-4C9D-97A9-F2CD52343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C1FB-F5DC-4712-9AFB-BB17EF98F339}" type="slidenum">
              <a:rPr lang="it-IT" smtClean="0"/>
              <a:pPr/>
              <a:t>4</a:t>
            </a:fld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467100" y="6211669"/>
            <a:ext cx="36576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244081" y="6181725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/>
              <a:t>Via </a:t>
            </a:r>
            <a:r>
              <a:rPr lang="it-IT" sz="900" dirty="0" err="1"/>
              <a:t>Filopanti</a:t>
            </a:r>
            <a:r>
              <a:rPr lang="it-IT" sz="900" dirty="0"/>
              <a:t> 2/a - 37123 Verona - Tel: +39 045 8065151 - Fax: +39 045 8007043</a:t>
            </a:r>
            <a:br>
              <a:rPr lang="it-IT" sz="900" dirty="0"/>
            </a:br>
            <a:r>
              <a:rPr lang="it-IT" sz="900" dirty="0"/>
              <a:t>Via Palestro 6 - 20122 Milano – Tel: +39 02 39297431 – Fax: +39 02 45503777</a:t>
            </a:r>
            <a:br>
              <a:rPr lang="it-IT" sz="900" dirty="0"/>
            </a:br>
            <a:r>
              <a:rPr lang="it-IT" sz="900" dirty="0"/>
              <a:t>Via L. da Vinci 1/e - 39100 Bolzano - Tel: +39 0471 1881517</a:t>
            </a:r>
            <a:br>
              <a:rPr lang="it-IT" sz="900" dirty="0"/>
            </a:br>
            <a:r>
              <a:rPr lang="it-IT" sz="900" u="sng" dirty="0">
                <a:hlinkClick r:id="rId3"/>
              </a:rPr>
              <a:t>www.slt.vr.it</a:t>
            </a:r>
            <a:endParaRPr lang="it-IT" sz="9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158384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3">
            <a:extLst>
              <a:ext uri="{FF2B5EF4-FFF2-40B4-BE49-F238E27FC236}">
                <a16:creationId xmlns:a16="http://schemas.microsoft.com/office/drawing/2014/main" id="{613BEA66-3479-4BFF-8444-C1E108632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7690032"/>
              </p:ext>
            </p:extLst>
          </p:nvPr>
        </p:nvGraphicFramePr>
        <p:xfrm>
          <a:off x="401325" y="1232400"/>
          <a:ext cx="8412479" cy="3645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12479">
                  <a:extLst>
                    <a:ext uri="{9D8B030D-6E8A-4147-A177-3AD203B41FA5}">
                      <a16:colId xmlns:a16="http://schemas.microsoft.com/office/drawing/2014/main" val="3817141372"/>
                    </a:ext>
                  </a:extLst>
                </a:gridCol>
              </a:tblGrid>
              <a:tr h="327302">
                <a:tc>
                  <a:txBody>
                    <a:bodyPr/>
                    <a:lstStyle/>
                    <a:p>
                      <a:pPr algn="ctr"/>
                      <a:r>
                        <a:rPr lang="it-IT" sz="1700" b="1" dirty="0">
                          <a:latin typeface="Arial "/>
                        </a:rPr>
                        <a:t>Bonus partite IVA, cococo, iscritti all’AGO (art. 84)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281627"/>
                  </a:ext>
                </a:extLst>
              </a:tr>
              <a:tr h="3295327">
                <a:tc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Chi </a:t>
                      </a:r>
                      <a:r>
                        <a:rPr lang="it-IT" sz="1600" b="0" i="1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ex</a:t>
                      </a: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art. 27 (P.IVA e cococo) ha avuto 600 euro per marzo </a:t>
                      </a:r>
                      <a:r>
                        <a:rPr lang="it-IT" sz="1600" b="1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incassa anche per aprile la stessa indennità.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Artigiani e commercianti: 600 euro anche per aprile (nella bozza i DL non si parla di maggio – per maggio accesso (eventuale) all’indennità a fondo perduto di cui all’articolo 25). 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Partita IVA </a:t>
                      </a:r>
                      <a:r>
                        <a:rPr lang="it-IT" sz="1600" b="0" i="1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ex</a:t>
                      </a: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art. 27 con calo reddito almeno 33% secondo bimestre 2020 vs 2019 per maggio bonus 1.000 euro. Criterio di cassa oltre ad ammortamenti. 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Co.co.co cessati </a:t>
                      </a:r>
                      <a:r>
                        <a:rPr lang="it-IT" sz="1600" b="0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(quando?) </a:t>
                      </a: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per maggio 2020 – 1.000 euro.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Decorsi 15 gg dalla data di entrata in vigore del DL se non si presenta la richiesta si decade dal diritto per indennità di marzo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973315"/>
                  </a:ext>
                </a:extLst>
              </a:tr>
            </a:tbl>
          </a:graphicData>
        </a:graphic>
      </p:graphicFrame>
      <p:sp>
        <p:nvSpPr>
          <p:cNvPr id="4" name="Segnaposto numero diapositiva 1">
            <a:extLst>
              <a:ext uri="{FF2B5EF4-FFF2-40B4-BE49-F238E27FC236}">
                <a16:creationId xmlns:a16="http://schemas.microsoft.com/office/drawing/2014/main" id="{F51A397B-23EE-4A1F-B577-AE0FF060A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C1FB-F5DC-4712-9AFB-BB17EF98F339}" type="slidenum">
              <a:rPr lang="it-IT" smtClean="0"/>
              <a:pPr/>
              <a:t>5</a:t>
            </a:fld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505200" y="6211669"/>
            <a:ext cx="356235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272656" y="6162675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/>
              <a:t>Via </a:t>
            </a:r>
            <a:r>
              <a:rPr lang="it-IT" sz="900" dirty="0" err="1"/>
              <a:t>Filopanti</a:t>
            </a:r>
            <a:r>
              <a:rPr lang="it-IT" sz="900" dirty="0"/>
              <a:t> 2/a - 37123 Verona - Tel: +39 045 8065151 - Fax: +39 045 8007043</a:t>
            </a:r>
            <a:br>
              <a:rPr lang="it-IT" sz="900" dirty="0"/>
            </a:br>
            <a:r>
              <a:rPr lang="it-IT" sz="900" dirty="0"/>
              <a:t>Via Palestro 6 - 20122 Milano – Tel: +39 02 39297431 – Fax: +39 02 45503777</a:t>
            </a:r>
            <a:br>
              <a:rPr lang="it-IT" sz="900" dirty="0"/>
            </a:br>
            <a:r>
              <a:rPr lang="it-IT" sz="900" dirty="0"/>
              <a:t>Via L. da Vinci 1/e - 39100 Bolzano - Tel: +39 0471 1881517</a:t>
            </a:r>
            <a:br>
              <a:rPr lang="it-IT" sz="900" dirty="0"/>
            </a:br>
            <a:r>
              <a:rPr lang="it-IT" sz="900" u="sng" dirty="0">
                <a:hlinkClick r:id="rId3"/>
              </a:rPr>
              <a:t>www.slt.vr.it</a:t>
            </a:r>
            <a:endParaRPr lang="it-IT" sz="9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25459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3">
            <a:extLst>
              <a:ext uri="{FF2B5EF4-FFF2-40B4-BE49-F238E27FC236}">
                <a16:creationId xmlns:a16="http://schemas.microsoft.com/office/drawing/2014/main" id="{613BEA66-3479-4BFF-8444-C1E108632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9091724"/>
              </p:ext>
            </p:extLst>
          </p:nvPr>
        </p:nvGraphicFramePr>
        <p:xfrm>
          <a:off x="390525" y="1522730"/>
          <a:ext cx="8281275" cy="40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81275">
                  <a:extLst>
                    <a:ext uri="{9D8B030D-6E8A-4147-A177-3AD203B41FA5}">
                      <a16:colId xmlns:a16="http://schemas.microsoft.com/office/drawing/2014/main" val="3817141372"/>
                    </a:ext>
                  </a:extLst>
                </a:gridCol>
              </a:tblGrid>
              <a:tr h="323490">
                <a:tc>
                  <a:txBody>
                    <a:bodyPr/>
                    <a:lstStyle/>
                    <a:p>
                      <a:pPr algn="ctr"/>
                      <a:r>
                        <a:rPr lang="it-IT" sz="1700" b="1" dirty="0">
                          <a:latin typeface="Arial "/>
                        </a:rPr>
                        <a:t>Il fondo per il reddito di ultima istanza (art. 78)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281627"/>
                  </a:ext>
                </a:extLst>
              </a:tr>
              <a:tr h="3725905">
                <a:tc>
                  <a:txBody>
                    <a:bodyPr/>
                    <a:lstStyle/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Lavoratori autonomi e professionisti con propria cassa di previdenza.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PER INDENNITA’ DI MARZO 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Presupposto 1: 2018 RC inferiore a 35 mila € se l’attività è stata "limitata" dai provvedimenti restrittivi.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4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Presupposto 2; 2018 RC tra 35 e 50 mila € se attività è cessata (tra 23/2 e 31/3), ridotta (reddito professionale ridotto di almeno 1/3 tra primo trimestre 2020 e 2019) o sospesa.</a:t>
                      </a:r>
                    </a:p>
                    <a:p>
                      <a:pPr marL="0" indent="0" algn="l">
                        <a:buFontTx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Domanda alla Cassa di appartenenza. Regolarità contributiva 2019 non necessaria.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Requisiti richiesti: non essere titolari di contratto di lavoro subordinati a tempo indeterminato e non avere alcun trattamento pensionistico 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000" b="0" i="0" u="none" strike="noStrike" kern="1200" baseline="0" dirty="0">
                        <a:solidFill>
                          <a:srgbClr val="C00000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Indennità riconosciuta anche per i mesi di aprile e maggio (oltre marzo).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it-IT" sz="1000" b="0" i="0" u="none" strike="noStrike" kern="1200" baseline="0" dirty="0">
                        <a:solidFill>
                          <a:srgbClr val="C00000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r>
                        <a:rPr lang="it-IT" sz="1600" b="0" i="0" u="none" strike="noStrike" kern="1200" baseline="0" dirty="0">
                          <a:solidFill>
                            <a:srgbClr val="C00000"/>
                          </a:solidFill>
                          <a:latin typeface="Arial "/>
                          <a:ea typeface="+mn-ea"/>
                          <a:cs typeface="+mn-cs"/>
                        </a:rPr>
                        <a:t>Rimosso blocco dell’iscrizione previdenziale in via esclusiva.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973315"/>
                  </a:ext>
                </a:extLst>
              </a:tr>
            </a:tbl>
          </a:graphicData>
        </a:graphic>
      </p:graphicFrame>
      <p:sp>
        <p:nvSpPr>
          <p:cNvPr id="5" name="Segnaposto numero diapositiva 1">
            <a:extLst>
              <a:ext uri="{FF2B5EF4-FFF2-40B4-BE49-F238E27FC236}">
                <a16:creationId xmlns:a16="http://schemas.microsoft.com/office/drawing/2014/main" id="{4EFEF636-1C4D-4335-8FFE-46677F8CE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C1FB-F5DC-4712-9AFB-BB17EF98F339}" type="slidenum">
              <a:rPr lang="it-IT" smtClean="0"/>
              <a:pPr/>
              <a:t>6</a:t>
            </a:fld>
            <a:endParaRPr lang="it-IT" dirty="0"/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1536CF36-FE31-4605-805B-C770BC08362C}"/>
              </a:ext>
            </a:extLst>
          </p:cNvPr>
          <p:cNvSpPr txBox="1">
            <a:spLocks/>
          </p:cNvSpPr>
          <p:nvPr/>
        </p:nvSpPr>
        <p:spPr>
          <a:xfrm>
            <a:off x="315525" y="1055688"/>
            <a:ext cx="8102600" cy="57616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t-IT" altLang="it-IT" sz="2800" dirty="0">
                <a:latin typeface="Arial" pitchFamily="34" charset="0"/>
                <a:cs typeface="Arial" pitchFamily="34" charset="0"/>
              </a:rPr>
              <a:t>BONUS 600 EURO ART. 44</a:t>
            </a:r>
            <a:endParaRPr lang="pt-BR" altLang="it-IT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286125" y="6134100"/>
            <a:ext cx="38385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358381" y="6191250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/>
              <a:t>Via </a:t>
            </a:r>
            <a:r>
              <a:rPr lang="it-IT" sz="900" dirty="0" err="1"/>
              <a:t>Filopanti</a:t>
            </a:r>
            <a:r>
              <a:rPr lang="it-IT" sz="900" dirty="0"/>
              <a:t> 2/a - 37123 Verona - Tel: +39 045 8065151 - Fax: +39 045 8007043</a:t>
            </a:r>
            <a:br>
              <a:rPr lang="it-IT" sz="900" dirty="0"/>
            </a:br>
            <a:r>
              <a:rPr lang="it-IT" sz="900" dirty="0"/>
              <a:t>Via Palestro 6 - 20122 Milano – Tel: +39 02 39297431 – Fax: +39 02 45503777</a:t>
            </a:r>
            <a:br>
              <a:rPr lang="it-IT" sz="900" dirty="0"/>
            </a:br>
            <a:r>
              <a:rPr lang="it-IT" sz="900" dirty="0"/>
              <a:t>Via L. da Vinci 1/e - 39100 Bolzano - Tel: +39 0471 1881517</a:t>
            </a:r>
            <a:br>
              <a:rPr lang="it-IT" sz="900" dirty="0"/>
            </a:br>
            <a:r>
              <a:rPr lang="it-IT" sz="900" u="sng" dirty="0">
                <a:hlinkClick r:id="rId3"/>
              </a:rPr>
              <a:t>www.slt.vr.it</a:t>
            </a:r>
            <a:endParaRPr lang="it-IT" sz="9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90950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3">
            <a:extLst>
              <a:ext uri="{FF2B5EF4-FFF2-40B4-BE49-F238E27FC236}">
                <a16:creationId xmlns:a16="http://schemas.microsoft.com/office/drawing/2014/main" id="{613BEA66-3479-4BFF-8444-C1E108632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154107"/>
              </p:ext>
            </p:extLst>
          </p:nvPr>
        </p:nvGraphicFramePr>
        <p:xfrm>
          <a:off x="457200" y="1137405"/>
          <a:ext cx="8458114" cy="45863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8114">
                  <a:extLst>
                    <a:ext uri="{9D8B030D-6E8A-4147-A177-3AD203B41FA5}">
                      <a16:colId xmlns:a16="http://schemas.microsoft.com/office/drawing/2014/main" val="3817141372"/>
                    </a:ext>
                  </a:extLst>
                </a:gridCol>
              </a:tblGrid>
              <a:tr h="345766">
                <a:tc>
                  <a:txBody>
                    <a:bodyPr/>
                    <a:lstStyle/>
                    <a:p>
                      <a:pPr algn="ctr"/>
                      <a:r>
                        <a:rPr lang="it-IT" sz="1700" b="1" dirty="0">
                          <a:latin typeface="Arial "/>
                        </a:rPr>
                        <a:t>Sospensione dei versamenti contenzioso e </a:t>
                      </a:r>
                      <a:r>
                        <a:rPr lang="it-IT" sz="1700" b="1" dirty="0" err="1">
                          <a:latin typeface="Arial "/>
                        </a:rPr>
                        <a:t>pre</a:t>
                      </a:r>
                      <a:r>
                        <a:rPr lang="it-IT" sz="1700" b="1" dirty="0">
                          <a:latin typeface="Arial "/>
                        </a:rPr>
                        <a:t> contenzioso  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281627"/>
                  </a:ext>
                </a:extLst>
              </a:tr>
              <a:tr h="4235879">
                <a:tc>
                  <a:txBody>
                    <a:bodyPr/>
                    <a:lstStyle/>
                    <a:p>
                      <a:r>
                        <a:rPr lang="it-IT" sz="15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Prorogati al 16/09 i termini di versamento delle somme dovute per: atti di accertamento con adesione; accordo conciliativo; accordo di mediazione; rate delle definizioni agevolate previste dagli artt. 1, 2, 6 e 7 del DL n. 119/2018 e altri atti di liquidazione se scadono nel periodo 9 marzo 2020 - 31 maggio 2020. Art 149.</a:t>
                      </a:r>
                    </a:p>
                    <a:p>
                      <a:endParaRPr lang="it-IT" sz="1500" b="0" i="0" u="none" strike="noStrike" kern="1200" baseline="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it-IT" sz="15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 versamenti prorogati sono effettuati, senza sanzioni e interessi, in un’unica soluzione entro il 16 settembre 2020 o (4 rate mensili) - Art. 149. </a:t>
                      </a:r>
                    </a:p>
                    <a:p>
                      <a:endParaRPr lang="it-IT" sz="1500" b="0" i="0" u="none" strike="noStrike" kern="1200" baseline="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it-IT" sz="15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Rottamazioni ruoli: tutte le rate della definizione agevolata che scadono nel 2020 possono essere pagate entro il prossimo 10 dicembre. Art. 154. </a:t>
                      </a:r>
                    </a:p>
                    <a:p>
                      <a:endParaRPr lang="it-IT" sz="1500" b="0" i="0" u="none" strike="noStrike" kern="1200" baseline="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it-IT" sz="15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Chi è decaduto da rottamazione e/o saldo e stralcio nel 2019 può presentare istanza di dilazione del debito </a:t>
                      </a:r>
                      <a:r>
                        <a:rPr lang="it-IT" sz="1500" b="0" i="1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ex</a:t>
                      </a:r>
                      <a:r>
                        <a:rPr lang="it-IT" sz="15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art. 19 DPR 602/73 - (72 rate mensili) Art. 154. </a:t>
                      </a:r>
                    </a:p>
                    <a:p>
                      <a:endParaRPr lang="it-IT" sz="1500" b="0" i="0" u="none" strike="noStrike" kern="1200" baseline="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it-IT" sz="15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È prorogato al 16 settembre 2020 il termine finale per la notifica del ricorso di primo grado </a:t>
                      </a:r>
                      <a:r>
                        <a:rPr lang="it-IT" sz="1500" b="1" i="0" u="none" strike="noStrike" kern="1200" baseline="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(solo ricorso introduttivo) </a:t>
                      </a:r>
                      <a:r>
                        <a:rPr lang="it-IT" sz="15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innanzi alle CT </a:t>
                      </a:r>
                      <a:r>
                        <a:rPr lang="it-IT" sz="1500" b="1" i="0" u="none" strike="noStrike" kern="1200" baseline="0" dirty="0">
                          <a:solidFill>
                            <a:srgbClr val="C00000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 cui termini di versamento scadono </a:t>
                      </a:r>
                      <a:r>
                        <a:rPr lang="it-IT" sz="15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nel periodo compreso tra il 9 marzo 2020 e il 31 maggio 2020. Art. 149.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973315"/>
                  </a:ext>
                </a:extLst>
              </a:tr>
            </a:tbl>
          </a:graphicData>
        </a:graphic>
      </p:graphicFrame>
      <p:sp>
        <p:nvSpPr>
          <p:cNvPr id="4" name="Segnaposto numero diapositiva 1">
            <a:extLst>
              <a:ext uri="{FF2B5EF4-FFF2-40B4-BE49-F238E27FC236}">
                <a16:creationId xmlns:a16="http://schemas.microsoft.com/office/drawing/2014/main" id="{3B83436B-C0C9-4C42-B5F6-B52A2324B8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1EC1FB-F5DC-4712-9AFB-BB17EF98F339}" type="slidenum">
              <a:rPr lang="it-IT" smtClean="0"/>
              <a:pPr/>
              <a:t>7</a:t>
            </a:fld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324225" y="6181725"/>
            <a:ext cx="364807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2948806" y="6191845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/>
              <a:t>Via </a:t>
            </a:r>
            <a:r>
              <a:rPr lang="it-IT" sz="900" dirty="0" err="1"/>
              <a:t>Filopanti</a:t>
            </a:r>
            <a:r>
              <a:rPr lang="it-IT" sz="900" dirty="0"/>
              <a:t> 2/a - 37123 Verona - Tel: +39 045 8065151 - Fax: +39 045 8007043</a:t>
            </a:r>
            <a:br>
              <a:rPr lang="it-IT" sz="900" dirty="0"/>
            </a:br>
            <a:r>
              <a:rPr lang="it-IT" sz="900" dirty="0"/>
              <a:t>Via Palestro 6 - 20122 Milano – Tel: +39 02 39297431 – Fax: +39 02 45503777</a:t>
            </a:r>
            <a:br>
              <a:rPr lang="it-IT" sz="900" dirty="0"/>
            </a:br>
            <a:r>
              <a:rPr lang="it-IT" sz="900" dirty="0"/>
              <a:t>Via L. da Vinci 1/e - 39100 Bolzano - Tel: +39 0471 1881517</a:t>
            </a:r>
            <a:br>
              <a:rPr lang="it-IT" sz="900" dirty="0"/>
            </a:br>
            <a:r>
              <a:rPr lang="it-IT" sz="900" u="sng" dirty="0">
                <a:hlinkClick r:id="rId3"/>
              </a:rPr>
              <a:t>www.slt.vr.it</a:t>
            </a:r>
            <a:endParaRPr lang="it-IT" sz="9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58277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la 3">
            <a:extLst>
              <a:ext uri="{FF2B5EF4-FFF2-40B4-BE49-F238E27FC236}">
                <a16:creationId xmlns:a16="http://schemas.microsoft.com/office/drawing/2014/main" id="{613BEA66-3479-4BFF-8444-C1E1086325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6480821"/>
              </p:ext>
            </p:extLst>
          </p:nvPr>
        </p:nvGraphicFramePr>
        <p:xfrm>
          <a:off x="410850" y="1375275"/>
          <a:ext cx="8321475" cy="36391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21475">
                  <a:extLst>
                    <a:ext uri="{9D8B030D-6E8A-4147-A177-3AD203B41FA5}">
                      <a16:colId xmlns:a16="http://schemas.microsoft.com/office/drawing/2014/main" val="3817141372"/>
                    </a:ext>
                  </a:extLst>
                </a:gridCol>
              </a:tblGrid>
              <a:tr h="263839">
                <a:tc>
                  <a:txBody>
                    <a:bodyPr/>
                    <a:lstStyle/>
                    <a:p>
                      <a:pPr algn="ctr"/>
                      <a:r>
                        <a:rPr lang="it-IT" sz="1700" b="1" dirty="0">
                          <a:latin typeface="Arial "/>
                        </a:rPr>
                        <a:t>ALTRE MODIFICHE 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9281627"/>
                  </a:ext>
                </a:extLst>
              </a:tr>
              <a:tr h="3288669">
                <a:tc>
                  <a:txBody>
                    <a:bodyPr/>
                    <a:lstStyle/>
                    <a:p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Termine investimenti prenotati per super ammortamento dal 30 giugno al 31 dicembre 2020 (articolo 50). </a:t>
                      </a:r>
                    </a:p>
                    <a:p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Riaperti i termini per la rivalutazione volontaria di terreni e partecipazioni. Possesso 1 luglio. Termine per il versamento e giuramento della perizia 30 settembre. Sostitutiva confermata 11% (art. 137).</a:t>
                      </a:r>
                    </a:p>
                    <a:p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  <a:p>
                      <a:r>
                        <a:rPr lang="it-IT" sz="1600" b="0" i="0" u="none" strike="noStrike" kern="1200" baseline="0" dirty="0">
                          <a:solidFill>
                            <a:schemeClr val="dk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Incremento del limite per la compensazione dei crediti compensabili in F24 dal 2020 a 1 milione di euro (precedente limite 700 mila euro). Nessuna misura relativa allo sblocco crediti in assenza di presentazione di DR preventiva (tema ISA e visto). Art. 147.</a:t>
                      </a:r>
                    </a:p>
                    <a:p>
                      <a:endParaRPr lang="it-IT" sz="1600" b="0" i="0" u="none" strike="noStrike" kern="1200" baseline="0" dirty="0">
                        <a:solidFill>
                          <a:schemeClr val="dk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40973315"/>
                  </a:ext>
                </a:extLst>
              </a:tr>
            </a:tbl>
          </a:graphicData>
        </a:graphic>
      </p:graphicFrame>
      <p:sp>
        <p:nvSpPr>
          <p:cNvPr id="4" name="Segnaposto numero diapositiva 1">
            <a:extLst>
              <a:ext uri="{FF2B5EF4-FFF2-40B4-BE49-F238E27FC236}">
                <a16:creationId xmlns:a16="http://schemas.microsoft.com/office/drawing/2014/main" id="{39CE1336-9C49-4208-8F20-F89250EAD9F5}"/>
              </a:ext>
            </a:extLst>
          </p:cNvPr>
          <p:cNvSpPr txBox="1">
            <a:spLocks/>
          </p:cNvSpPr>
          <p:nvPr/>
        </p:nvSpPr>
        <p:spPr>
          <a:xfrm>
            <a:off x="6852586" y="6469447"/>
            <a:ext cx="2057400" cy="36512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41EC1FB-F5DC-4712-9AFB-BB17EF98F339}" type="slidenum">
              <a:rPr lang="it-IT" sz="1000" smtClean="0"/>
              <a:pPr algn="r"/>
              <a:t>8</a:t>
            </a:fld>
            <a:endParaRPr lang="it-IT" sz="1000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3495675" y="6211669"/>
            <a:ext cx="39719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/>
          </a:p>
          <a:p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3115898" y="6172795"/>
            <a:ext cx="38779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sz="900" dirty="0"/>
              <a:t>Via </a:t>
            </a:r>
            <a:r>
              <a:rPr lang="it-IT" sz="900" dirty="0" err="1"/>
              <a:t>Filopanti</a:t>
            </a:r>
            <a:r>
              <a:rPr lang="it-IT" sz="900" dirty="0"/>
              <a:t> 2/a - 37123 Verona - Tel: +39 045 8065151 - Fax: +39 045 8007043</a:t>
            </a:r>
            <a:br>
              <a:rPr lang="it-IT" sz="900" dirty="0"/>
            </a:br>
            <a:r>
              <a:rPr lang="it-IT" sz="900" dirty="0"/>
              <a:t>Via Palestro 6 - 20122 Milano – Tel: +39 02 39297431 – Fax: +39 02 45503777</a:t>
            </a:r>
            <a:br>
              <a:rPr lang="it-IT" sz="900" dirty="0"/>
            </a:br>
            <a:r>
              <a:rPr lang="it-IT" sz="900" dirty="0"/>
              <a:t>Via L. da Vinci 1/e - 39100 Bolzano - Tel: +39 0471 1881517</a:t>
            </a:r>
            <a:br>
              <a:rPr lang="it-IT" sz="900" dirty="0"/>
            </a:br>
            <a:r>
              <a:rPr lang="it-IT" sz="900" u="sng" dirty="0">
                <a:hlinkClick r:id="rId3"/>
              </a:rPr>
              <a:t>www.slt.vr.it</a:t>
            </a:r>
            <a:endParaRPr lang="it-IT" sz="900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91035646"/>
      </p:ext>
    </p:extLst>
  </p:cSld>
  <p:clrMapOvr>
    <a:masterClrMapping/>
  </p:clrMapOvr>
</p:sld>
</file>

<file path=ppt/theme/theme1.xml><?xml version="1.0" encoding="utf-8"?>
<a:theme xmlns:a="http://schemas.openxmlformats.org/drawingml/2006/main" name="FORMAT SL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A363DE0D8911384CAC7830D6C656503D" ma:contentTypeVersion="12" ma:contentTypeDescription="Creare un nuovo documento." ma:contentTypeScope="" ma:versionID="8e01691cf0faa3e2efdfb6cc9910f350">
  <xsd:schema xmlns:xsd="http://www.w3.org/2001/XMLSchema" xmlns:xs="http://www.w3.org/2001/XMLSchema" xmlns:p="http://schemas.microsoft.com/office/2006/metadata/properties" xmlns:ns2="a31a84c1-c8ec-472e-a53f-9b5b1161586e" xmlns:ns3="9e723c45-90f8-4a43-9f0b-1a5afe3d1975" targetNamespace="http://schemas.microsoft.com/office/2006/metadata/properties" ma:root="true" ma:fieldsID="6c489831e6c04253764a31d8198c1d45" ns2:_="" ns3:_="">
    <xsd:import namespace="a31a84c1-c8ec-472e-a53f-9b5b1161586e"/>
    <xsd:import namespace="9e723c45-90f8-4a43-9f0b-1a5afe3d1975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1a84c1-c8ec-472e-a53f-9b5b1161586e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Condiviso con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Condiviso con dettagli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23c45-90f8-4a43-9f0b-1a5afe3d1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5ED32AA-9F2F-457F-B30B-DC4A7216D55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3A80EB3-556F-4A5A-814F-0B1461B379BF}">
  <ds:schemaRefs>
    <ds:schemaRef ds:uri="http://purl.org/dc/dcmitype/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4EB9966D-E3AA-47BB-98C8-778F4CA21210}"/>
</file>

<file path=docProps/app.xml><?xml version="1.0" encoding="utf-8"?>
<Properties xmlns="http://schemas.openxmlformats.org/officeDocument/2006/extended-properties" xmlns:vt="http://schemas.openxmlformats.org/officeDocument/2006/docPropsVTypes">
  <Template>FORMAT SLT</Template>
  <TotalTime>15379</TotalTime>
  <Words>1591</Words>
  <Application>Microsoft Office PowerPoint</Application>
  <PresentationFormat>Presentazione su schermo (4:3)</PresentationFormat>
  <Paragraphs>98</Paragraphs>
  <Slides>8</Slides>
  <Notes>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4" baseType="lpstr">
      <vt:lpstr>Arial</vt:lpstr>
      <vt:lpstr>Arial </vt:lpstr>
      <vt:lpstr>Calibri</vt:lpstr>
      <vt:lpstr>Century Gothic</vt:lpstr>
      <vt:lpstr>Wingdings</vt:lpstr>
      <vt:lpstr>FORMAT SLT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Serena Corniglia</dc:creator>
  <cp:lastModifiedBy>m p</cp:lastModifiedBy>
  <cp:revision>379</cp:revision>
  <cp:lastPrinted>2020-03-25T09:44:49Z</cp:lastPrinted>
  <dcterms:created xsi:type="dcterms:W3CDTF">2015-07-23T14:05:04Z</dcterms:created>
  <dcterms:modified xsi:type="dcterms:W3CDTF">2020-06-05T12:36:09Z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0x010100A363DE0D8911384CAC7830D6C656503D</vt:lpwstr>
  </property>
</Properties>
</file>