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5"/>
  </p:notesMasterIdLst>
  <p:handoutMasterIdLst>
    <p:handoutMasterId r:id="rId46"/>
  </p:handoutMasterIdLst>
  <p:sldIdLst>
    <p:sldId id="310" r:id="rId2"/>
    <p:sldId id="258" r:id="rId3"/>
    <p:sldId id="311" r:id="rId4"/>
    <p:sldId id="282" r:id="rId5"/>
    <p:sldId id="260" r:id="rId6"/>
    <p:sldId id="273" r:id="rId7"/>
    <p:sldId id="317" r:id="rId8"/>
    <p:sldId id="266" r:id="rId9"/>
    <p:sldId id="318" r:id="rId10"/>
    <p:sldId id="284" r:id="rId11"/>
    <p:sldId id="285" r:id="rId12"/>
    <p:sldId id="314" r:id="rId13"/>
    <p:sldId id="286" r:id="rId14"/>
    <p:sldId id="295" r:id="rId15"/>
    <p:sldId id="315" r:id="rId16"/>
    <p:sldId id="316" r:id="rId17"/>
    <p:sldId id="291" r:id="rId18"/>
    <p:sldId id="287" r:id="rId19"/>
    <p:sldId id="288" r:id="rId20"/>
    <p:sldId id="313" r:id="rId21"/>
    <p:sldId id="289" r:id="rId22"/>
    <p:sldId id="290" r:id="rId23"/>
    <p:sldId id="293" r:id="rId24"/>
    <p:sldId id="298" r:id="rId25"/>
    <p:sldId id="299" r:id="rId26"/>
    <p:sldId id="322" r:id="rId27"/>
    <p:sldId id="300" r:id="rId28"/>
    <p:sldId id="301" r:id="rId29"/>
    <p:sldId id="323" r:id="rId30"/>
    <p:sldId id="319" r:id="rId31"/>
    <p:sldId id="320" r:id="rId32"/>
    <p:sldId id="321" r:id="rId33"/>
    <p:sldId id="324" r:id="rId34"/>
    <p:sldId id="302" r:id="rId35"/>
    <p:sldId id="303" r:id="rId36"/>
    <p:sldId id="312" r:id="rId37"/>
    <p:sldId id="304" r:id="rId38"/>
    <p:sldId id="305" r:id="rId39"/>
    <p:sldId id="306" r:id="rId40"/>
    <p:sldId id="307" r:id="rId41"/>
    <p:sldId id="308" r:id="rId42"/>
    <p:sldId id="309" r:id="rId43"/>
    <p:sldId id="280" r:id="rId4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137"/>
    <a:srgbClr val="FFFF00"/>
    <a:srgbClr val="0A8C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74" autoAdjust="0"/>
  </p:normalViewPr>
  <p:slideViewPr>
    <p:cSldViewPr snapToGrid="0">
      <p:cViewPr varScale="1">
        <p:scale>
          <a:sx n="108" d="100"/>
          <a:sy n="108" d="100"/>
        </p:scale>
        <p:origin x="630" y="11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2" d="100"/>
          <a:sy n="82" d="100"/>
        </p:scale>
        <p:origin x="3876"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A17C5166-1447-5C07-2335-523C3FD405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B9B23EC3-6BC9-F1F6-A476-B37E741EA36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AAC2C0-973D-4811-8056-3E59EB8CD835}" type="datetimeFigureOut">
              <a:rPr lang="it-IT" smtClean="0"/>
              <a:t>24/02/2025</a:t>
            </a:fld>
            <a:endParaRPr lang="it-IT"/>
          </a:p>
        </p:txBody>
      </p:sp>
      <p:sp>
        <p:nvSpPr>
          <p:cNvPr id="4" name="Segnaposto piè di pagina 3">
            <a:extLst>
              <a:ext uri="{FF2B5EF4-FFF2-40B4-BE49-F238E27FC236}">
                <a16:creationId xmlns:a16="http://schemas.microsoft.com/office/drawing/2014/main" id="{32AE8418-F5EA-EA01-8B9F-8A39A530C7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900A3AD2-F6CF-D0FE-7D75-470D0F4364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C3B63E-4FA0-4BB8-A51F-5942C4FF7BFF}" type="slidenum">
              <a:rPr lang="it-IT" smtClean="0"/>
              <a:t>‹N›</a:t>
            </a:fld>
            <a:endParaRPr lang="it-IT"/>
          </a:p>
        </p:txBody>
      </p:sp>
    </p:spTree>
    <p:extLst>
      <p:ext uri="{BB962C8B-B14F-4D97-AF65-F5344CB8AC3E}">
        <p14:creationId xmlns:p14="http://schemas.microsoft.com/office/powerpoint/2010/main" val="39623599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21D6A-7B57-4B56-A6B3-0065DD96101B}" type="datetimeFigureOut">
              <a:rPr lang="it-IT" smtClean="0"/>
              <a:t>24/02/2025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80FED-55AC-444E-AD37-1F067ED21E23}" type="slidenum">
              <a:rPr lang="it-IT" smtClean="0"/>
              <a:t>‹N›</a:t>
            </a:fld>
            <a:endParaRPr lang="it-IT"/>
          </a:p>
        </p:txBody>
      </p:sp>
    </p:spTree>
    <p:extLst>
      <p:ext uri="{BB962C8B-B14F-4D97-AF65-F5344CB8AC3E}">
        <p14:creationId xmlns:p14="http://schemas.microsoft.com/office/powerpoint/2010/main" val="375212897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r>
              <a:rPr lang="it-IT"/>
              <a:t>27/02/2025</a:t>
            </a:r>
          </a:p>
        </p:txBody>
      </p:sp>
      <p:sp>
        <p:nvSpPr>
          <p:cNvPr id="5" name="Footer Placeholder 4"/>
          <p:cNvSpPr>
            <a:spLocks noGrp="1"/>
          </p:cNvSpPr>
          <p:nvPr>
            <p:ph type="ftr" sz="quarter" idx="11"/>
          </p:nvPr>
        </p:nvSpPr>
        <p:spPr/>
        <p:txBody>
          <a:bodyPr/>
          <a:lstStyle/>
          <a:p>
            <a:r>
              <a:rPr lang="it-IT"/>
              <a:t>Alessandro Savorana</a:t>
            </a:r>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852957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r>
              <a:rPr lang="it-IT"/>
              <a:t>27/02/2025</a:t>
            </a:r>
          </a:p>
        </p:txBody>
      </p:sp>
      <p:sp>
        <p:nvSpPr>
          <p:cNvPr id="5" name="Footer Placeholder 4"/>
          <p:cNvSpPr>
            <a:spLocks noGrp="1"/>
          </p:cNvSpPr>
          <p:nvPr>
            <p:ph type="ftr" sz="quarter" idx="11"/>
          </p:nvPr>
        </p:nvSpPr>
        <p:spPr/>
        <p:txBody>
          <a:bodyPr/>
          <a:lstStyle/>
          <a:p>
            <a:r>
              <a:rPr lang="it-IT"/>
              <a:t>Alessandro Savorana</a:t>
            </a:r>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496722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r>
              <a:rPr lang="it-IT"/>
              <a:t>27/02/2025</a:t>
            </a:r>
          </a:p>
        </p:txBody>
      </p:sp>
      <p:sp>
        <p:nvSpPr>
          <p:cNvPr id="5" name="Footer Placeholder 4"/>
          <p:cNvSpPr>
            <a:spLocks noGrp="1"/>
          </p:cNvSpPr>
          <p:nvPr>
            <p:ph type="ftr" sz="quarter" idx="11"/>
          </p:nvPr>
        </p:nvSpPr>
        <p:spPr/>
        <p:txBody>
          <a:bodyPr/>
          <a:lstStyle/>
          <a:p>
            <a:r>
              <a:rPr lang="it-IT"/>
              <a:t>Alessandro Savorana</a:t>
            </a:r>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880643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r>
              <a:rPr lang="it-IT"/>
              <a:t>27/02/2025</a:t>
            </a:r>
          </a:p>
        </p:txBody>
      </p:sp>
      <p:sp>
        <p:nvSpPr>
          <p:cNvPr id="5" name="Footer Placeholder 4"/>
          <p:cNvSpPr>
            <a:spLocks noGrp="1"/>
          </p:cNvSpPr>
          <p:nvPr>
            <p:ph type="ftr" sz="quarter" idx="11"/>
          </p:nvPr>
        </p:nvSpPr>
        <p:spPr/>
        <p:txBody>
          <a:bodyPr/>
          <a:lstStyle/>
          <a:p>
            <a:r>
              <a:rPr lang="it-IT"/>
              <a:t>Alessandro Savorana</a:t>
            </a:r>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075874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r>
              <a:rPr lang="it-IT"/>
              <a:t>27/02/2025</a:t>
            </a:r>
          </a:p>
        </p:txBody>
      </p:sp>
      <p:sp>
        <p:nvSpPr>
          <p:cNvPr id="5" name="Footer Placeholder 4"/>
          <p:cNvSpPr>
            <a:spLocks noGrp="1"/>
          </p:cNvSpPr>
          <p:nvPr>
            <p:ph type="ftr" sz="quarter" idx="11"/>
          </p:nvPr>
        </p:nvSpPr>
        <p:spPr/>
        <p:txBody>
          <a:bodyPr/>
          <a:lstStyle/>
          <a:p>
            <a:r>
              <a:rPr lang="it-IT"/>
              <a:t>Alessandro Savorana</a:t>
            </a:r>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522654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r>
              <a:rPr lang="it-IT"/>
              <a:t>27/02/2025</a:t>
            </a:r>
          </a:p>
        </p:txBody>
      </p:sp>
      <p:sp>
        <p:nvSpPr>
          <p:cNvPr id="6" name="Footer Placeholder 5"/>
          <p:cNvSpPr>
            <a:spLocks noGrp="1"/>
          </p:cNvSpPr>
          <p:nvPr>
            <p:ph type="ftr" sz="quarter" idx="11"/>
          </p:nvPr>
        </p:nvSpPr>
        <p:spPr/>
        <p:txBody>
          <a:bodyPr/>
          <a:lstStyle/>
          <a:p>
            <a:r>
              <a:rPr lang="it-IT"/>
              <a:t>Alessandro Savorana</a:t>
            </a:r>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951429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r>
              <a:rPr lang="it-IT"/>
              <a:t>27/02/2025</a:t>
            </a:r>
          </a:p>
        </p:txBody>
      </p:sp>
      <p:sp>
        <p:nvSpPr>
          <p:cNvPr id="8" name="Footer Placeholder 7"/>
          <p:cNvSpPr>
            <a:spLocks noGrp="1"/>
          </p:cNvSpPr>
          <p:nvPr>
            <p:ph type="ftr" sz="quarter" idx="11"/>
          </p:nvPr>
        </p:nvSpPr>
        <p:spPr/>
        <p:txBody>
          <a:bodyPr/>
          <a:lstStyle/>
          <a:p>
            <a:r>
              <a:rPr lang="it-IT"/>
              <a:t>Alessandro Savorana</a:t>
            </a:r>
          </a:p>
        </p:txBody>
      </p:sp>
      <p:sp>
        <p:nvSpPr>
          <p:cNvPr id="9" name="Slide Number Placeholder 8"/>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4169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r>
              <a:rPr lang="it-IT"/>
              <a:t>27/02/2025</a:t>
            </a:r>
          </a:p>
        </p:txBody>
      </p:sp>
      <p:sp>
        <p:nvSpPr>
          <p:cNvPr id="4" name="Footer Placeholder 3"/>
          <p:cNvSpPr>
            <a:spLocks noGrp="1"/>
          </p:cNvSpPr>
          <p:nvPr>
            <p:ph type="ftr" sz="quarter" idx="11"/>
          </p:nvPr>
        </p:nvSpPr>
        <p:spPr/>
        <p:txBody>
          <a:bodyPr/>
          <a:lstStyle/>
          <a:p>
            <a:r>
              <a:rPr lang="it-IT"/>
              <a:t>Alessandro Savorana</a:t>
            </a:r>
          </a:p>
        </p:txBody>
      </p:sp>
      <p:sp>
        <p:nvSpPr>
          <p:cNvPr id="5" name="Slide Number Placeholder 4"/>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958790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it-IT"/>
              <a:t>27/02/2025</a:t>
            </a:r>
          </a:p>
        </p:txBody>
      </p:sp>
      <p:sp>
        <p:nvSpPr>
          <p:cNvPr id="3" name="Footer Placeholder 2"/>
          <p:cNvSpPr>
            <a:spLocks noGrp="1"/>
          </p:cNvSpPr>
          <p:nvPr>
            <p:ph type="ftr" sz="quarter" idx="11"/>
          </p:nvPr>
        </p:nvSpPr>
        <p:spPr/>
        <p:txBody>
          <a:bodyPr/>
          <a:lstStyle/>
          <a:p>
            <a:r>
              <a:rPr lang="it-IT"/>
              <a:t>Alessandro Savorana</a:t>
            </a:r>
          </a:p>
        </p:txBody>
      </p:sp>
      <p:sp>
        <p:nvSpPr>
          <p:cNvPr id="4" name="Slide Number Placeholder 3"/>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490557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r>
              <a:rPr lang="it-IT"/>
              <a:t>27/02/2025</a:t>
            </a:r>
          </a:p>
        </p:txBody>
      </p:sp>
      <p:sp>
        <p:nvSpPr>
          <p:cNvPr id="6" name="Footer Placeholder 5"/>
          <p:cNvSpPr>
            <a:spLocks noGrp="1"/>
          </p:cNvSpPr>
          <p:nvPr>
            <p:ph type="ftr" sz="quarter" idx="11"/>
          </p:nvPr>
        </p:nvSpPr>
        <p:spPr/>
        <p:txBody>
          <a:bodyPr/>
          <a:lstStyle/>
          <a:p>
            <a:r>
              <a:rPr lang="it-IT"/>
              <a:t>Alessandro Savorana</a:t>
            </a:r>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521471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r>
              <a:rPr lang="it-IT"/>
              <a:t>27/02/2025</a:t>
            </a:r>
          </a:p>
        </p:txBody>
      </p:sp>
      <p:sp>
        <p:nvSpPr>
          <p:cNvPr id="6" name="Footer Placeholder 5"/>
          <p:cNvSpPr>
            <a:spLocks noGrp="1"/>
          </p:cNvSpPr>
          <p:nvPr>
            <p:ph type="ftr" sz="quarter" idx="11"/>
          </p:nvPr>
        </p:nvSpPr>
        <p:spPr/>
        <p:txBody>
          <a:bodyPr/>
          <a:lstStyle/>
          <a:p>
            <a:r>
              <a:rPr lang="it-IT"/>
              <a:t>Alessandro Savorana</a:t>
            </a:r>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441078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it-IT"/>
              <a:t>27/02/2025</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a:t>Alessandro Savorana</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E2E1C-AE56-470C-8FFE-D0F4B65DC57B}" type="slidenum">
              <a:rPr lang="it-IT" smtClean="0"/>
              <a:t>‹N›</a:t>
            </a:fld>
            <a:endParaRPr lang="it-IT"/>
          </a:p>
        </p:txBody>
      </p:sp>
    </p:spTree>
    <p:extLst>
      <p:ext uri="{BB962C8B-B14F-4D97-AF65-F5344CB8AC3E}">
        <p14:creationId xmlns:p14="http://schemas.microsoft.com/office/powerpoint/2010/main" val="24495979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76C92056-25B2-8C71-2E46-37E859850A53}"/>
              </a:ext>
            </a:extLst>
          </p:cNvPr>
          <p:cNvSpPr>
            <a:spLocks noChangeArrowheads="1"/>
          </p:cNvSpPr>
          <p:nvPr/>
        </p:nvSpPr>
        <p:spPr bwMode="auto">
          <a:xfrm>
            <a:off x="0" y="3252246"/>
            <a:ext cx="12192000" cy="1936497"/>
          </a:xfrm>
          <a:prstGeom prst="rect">
            <a:avLst/>
          </a:prstGeom>
          <a:solidFill>
            <a:srgbClr val="0A8C74"/>
          </a:solidFill>
          <a:ln>
            <a:noFill/>
          </a:ln>
          <a:effectLst/>
        </p:spPr>
        <p:txBody>
          <a:bodyPr lIns="166154" tIns="44212" rIns="166154" bIns="44212" anchor="ct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defRPr/>
            </a:pPr>
            <a:endParaRPr lang="it-IT" sz="3600" b="1" i="0" u="none" strike="noStrike" baseline="0" dirty="0">
              <a:latin typeface="Arial Narrow" panose="020B0606020202030204" pitchFamily="34" charset="0"/>
            </a:endParaRPr>
          </a:p>
          <a:p>
            <a:pPr algn="ctr" eaLnBrk="1" hangingPunct="1">
              <a:defRPr/>
            </a:pPr>
            <a:r>
              <a:rPr lang="it-IT" sz="3600" b="1" i="0" u="none" strike="noStrike" baseline="0" dirty="0">
                <a:latin typeface="Arial Narrow" panose="020B0606020202030204" pitchFamily="34" charset="0"/>
              </a:rPr>
              <a:t>LE SCISSIONI MEDIANTE SCORPORO E I CONFERIMENTI</a:t>
            </a:r>
            <a:r>
              <a:rPr lang="it-IT" altLang="it-IT" sz="3600" dirty="0">
                <a:latin typeface="Arial Nova Cond Light" panose="020B0306020202020204" pitchFamily="34" charset="0"/>
              </a:rPr>
              <a:t> </a:t>
            </a:r>
          </a:p>
          <a:p>
            <a:pPr algn="ctr" eaLnBrk="1" hangingPunct="1">
              <a:defRPr/>
            </a:pPr>
            <a:endParaRPr lang="it-IT" altLang="it-IT" sz="3692" dirty="0">
              <a:solidFill>
                <a:schemeClr val="bg1"/>
              </a:solidFill>
            </a:endParaRPr>
          </a:p>
        </p:txBody>
      </p:sp>
      <p:sp>
        <p:nvSpPr>
          <p:cNvPr id="6" name="Text Box 5">
            <a:extLst>
              <a:ext uri="{FF2B5EF4-FFF2-40B4-BE49-F238E27FC236}">
                <a16:creationId xmlns:a16="http://schemas.microsoft.com/office/drawing/2014/main" id="{1C5C3C35-C1B6-2521-A914-E723FE26F63C}"/>
              </a:ext>
            </a:extLst>
          </p:cNvPr>
          <p:cNvSpPr txBox="1">
            <a:spLocks noChangeArrowheads="1"/>
          </p:cNvSpPr>
          <p:nvPr/>
        </p:nvSpPr>
        <p:spPr bwMode="auto">
          <a:xfrm>
            <a:off x="0" y="1632630"/>
            <a:ext cx="12192000" cy="1074173"/>
          </a:xfrm>
          <a:prstGeom prst="rect">
            <a:avLst/>
          </a:prstGeom>
          <a:noFill/>
          <a:ln>
            <a:noFill/>
          </a:ln>
          <a:effectLst/>
        </p:spPr>
        <p:txBody>
          <a:bodyPr wrap="square" lIns="0" tIns="44212" rIns="0" bIns="44212" anchor="ctr" anchorCtr="1">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defRPr/>
            </a:pPr>
            <a:r>
              <a:rPr lang="it-IT" b="1" i="1" dirty="0">
                <a:effectLst/>
                <a:latin typeface="Arial Narrow" panose="020B0606020202030204" pitchFamily="34" charset="0"/>
                <a:ea typeface="Calibri" panose="020F0502020204030204" pitchFamily="34" charset="0"/>
                <a:cs typeface="Aptos" panose="020B0004020202020204" pitchFamily="34" charset="0"/>
              </a:rPr>
              <a:t>LE MODIFICHE AL REDDITO D’IMPRESA </a:t>
            </a:r>
          </a:p>
          <a:p>
            <a:pPr algn="ctr" eaLnBrk="1" hangingPunct="1">
              <a:defRPr/>
            </a:pPr>
            <a:r>
              <a:rPr lang="it-IT" b="1" i="1" dirty="0">
                <a:effectLst/>
                <a:latin typeface="Arial Narrow" panose="020B0606020202030204" pitchFamily="34" charset="0"/>
                <a:ea typeface="Calibri" panose="020F0502020204030204" pitchFamily="34" charset="0"/>
                <a:cs typeface="Aptos" panose="020B0004020202020204" pitchFamily="34" charset="0"/>
              </a:rPr>
              <a:t>APPORTATE DAL D. LGS n.192/2024 E DALLA LEGGE DI BILANCIO 2025</a:t>
            </a:r>
            <a:endParaRPr lang="it-IT" altLang="it-IT" dirty="0">
              <a:latin typeface="Arial Narrow" panose="020B0606020202030204" pitchFamily="34" charset="0"/>
            </a:endParaRPr>
          </a:p>
        </p:txBody>
      </p:sp>
      <p:sp>
        <p:nvSpPr>
          <p:cNvPr id="7" name="Text Box 4">
            <a:extLst>
              <a:ext uri="{FF2B5EF4-FFF2-40B4-BE49-F238E27FC236}">
                <a16:creationId xmlns:a16="http://schemas.microsoft.com/office/drawing/2014/main" id="{9981E8F7-78E6-4A44-AF97-B6AC3B8851C2}"/>
              </a:ext>
            </a:extLst>
          </p:cNvPr>
          <p:cNvSpPr txBox="1">
            <a:spLocks noChangeArrowheads="1"/>
          </p:cNvSpPr>
          <p:nvPr/>
        </p:nvSpPr>
        <p:spPr bwMode="auto">
          <a:xfrm>
            <a:off x="4668232" y="5448497"/>
            <a:ext cx="2667000" cy="357188"/>
          </a:xfrm>
          <a:prstGeom prst="rect">
            <a:avLst/>
          </a:prstGeom>
          <a:noFill/>
          <a:ln>
            <a:noFill/>
          </a:ln>
          <a:effectLst/>
        </p:spPr>
        <p:txBody>
          <a:bodyPr lIns="0" tIns="44212" rIns="0"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a:lnSpc>
                <a:spcPct val="90000"/>
              </a:lnSpc>
              <a:defRPr/>
            </a:pPr>
            <a:r>
              <a:rPr lang="de-DE" altLang="it-IT" sz="1939" b="1" dirty="0">
                <a:latin typeface="Arial Narrow" panose="020B0606020202030204" pitchFamily="34" charset="0"/>
              </a:rPr>
              <a:t>Alessandro Savorana</a:t>
            </a:r>
            <a:endParaRPr lang="it-IT" altLang="it-IT" sz="1939" b="1" dirty="0">
              <a:latin typeface="Arial Narrow" panose="020B0606020202030204" pitchFamily="34" charset="0"/>
            </a:endParaRPr>
          </a:p>
        </p:txBody>
      </p:sp>
      <p:sp>
        <p:nvSpPr>
          <p:cNvPr id="8" name="Text Box 7">
            <a:extLst>
              <a:ext uri="{FF2B5EF4-FFF2-40B4-BE49-F238E27FC236}">
                <a16:creationId xmlns:a16="http://schemas.microsoft.com/office/drawing/2014/main" id="{653A6E69-9859-7BB5-5827-B149E3D97C56}"/>
              </a:ext>
            </a:extLst>
          </p:cNvPr>
          <p:cNvSpPr txBox="1">
            <a:spLocks noChangeArrowheads="1"/>
          </p:cNvSpPr>
          <p:nvPr/>
        </p:nvSpPr>
        <p:spPr bwMode="auto">
          <a:xfrm>
            <a:off x="1814513" y="6381750"/>
            <a:ext cx="8763352" cy="338587"/>
          </a:xfrm>
          <a:prstGeom prst="rect">
            <a:avLst/>
          </a:prstGeom>
          <a:noFill/>
          <a:ln>
            <a:noFill/>
          </a:ln>
          <a:effectLst/>
        </p:spPr>
        <p:txBody>
          <a:bodyPr wrap="square" lIns="88424" tIns="44212" rIns="88424"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lnSpc>
                <a:spcPct val="90000"/>
              </a:lnSpc>
              <a:defRPr/>
            </a:pPr>
            <a:r>
              <a:rPr lang="it-IT" altLang="it-IT" sz="1800" dirty="0">
                <a:latin typeface="Arial Narrow" panose="020B0606020202030204" pitchFamily="34" charset="0"/>
              </a:rPr>
              <a:t>27 febbraio 2025</a:t>
            </a:r>
          </a:p>
        </p:txBody>
      </p:sp>
      <p:cxnSp>
        <p:nvCxnSpPr>
          <p:cNvPr id="16" name="Connettore diritto 15">
            <a:extLst>
              <a:ext uri="{FF2B5EF4-FFF2-40B4-BE49-F238E27FC236}">
                <a16:creationId xmlns:a16="http://schemas.microsoft.com/office/drawing/2014/main" id="{53C25E1A-DC9C-F54C-086B-3CE4ADFFDC0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2" name="Immagine 1" descr="Immagine che contiene testo, Carattere, logo, Elementi grafici&#10;&#10;Descrizione generata automaticamente">
            <a:extLst>
              <a:ext uri="{FF2B5EF4-FFF2-40B4-BE49-F238E27FC236}">
                <a16:creationId xmlns:a16="http://schemas.microsoft.com/office/drawing/2014/main" id="{C551ECBA-190E-685A-D2E0-9EC584A9BA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159" y="323160"/>
            <a:ext cx="2311864" cy="1005334"/>
          </a:xfrm>
          <a:prstGeom prst="rect">
            <a:avLst/>
          </a:prstGeom>
        </p:spPr>
      </p:pic>
      <p:pic>
        <p:nvPicPr>
          <p:cNvPr id="10" name="Immagine 9">
            <a:extLst>
              <a:ext uri="{FF2B5EF4-FFF2-40B4-BE49-F238E27FC236}">
                <a16:creationId xmlns:a16="http://schemas.microsoft.com/office/drawing/2014/main" id="{43B1C79F-8AD6-CE46-881B-B77E9B06E1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3680" y="435608"/>
            <a:ext cx="3326161" cy="897937"/>
          </a:xfrm>
          <a:prstGeom prst="rect">
            <a:avLst/>
          </a:prstGeom>
        </p:spPr>
      </p:pic>
      <p:sp>
        <p:nvSpPr>
          <p:cNvPr id="3" name="Segnaposto piè di pagina 2">
            <a:extLst>
              <a:ext uri="{FF2B5EF4-FFF2-40B4-BE49-F238E27FC236}">
                <a16:creationId xmlns:a16="http://schemas.microsoft.com/office/drawing/2014/main" id="{B6990857-5C12-7EBF-F4B2-B87DB806CE2C}"/>
              </a:ext>
            </a:extLst>
          </p:cNvPr>
          <p:cNvSpPr>
            <a:spLocks noGrp="1"/>
          </p:cNvSpPr>
          <p:nvPr>
            <p:ph type="ftr" sz="quarter" idx="11"/>
          </p:nvPr>
        </p:nvSpPr>
        <p:spPr/>
        <p:txBody>
          <a:bodyPr/>
          <a:lstStyle/>
          <a:p>
            <a:r>
              <a:rPr lang="it-IT"/>
              <a:t>Alessandro Savorana</a:t>
            </a:r>
          </a:p>
        </p:txBody>
      </p:sp>
      <p:sp>
        <p:nvSpPr>
          <p:cNvPr id="4" name="Segnaposto numero diapositiva 3">
            <a:extLst>
              <a:ext uri="{FF2B5EF4-FFF2-40B4-BE49-F238E27FC236}">
                <a16:creationId xmlns:a16="http://schemas.microsoft.com/office/drawing/2014/main" id="{20EDEF54-9F8D-A96E-C3DA-B9B673F0B357}"/>
              </a:ext>
            </a:extLst>
          </p:cNvPr>
          <p:cNvSpPr>
            <a:spLocks noGrp="1"/>
          </p:cNvSpPr>
          <p:nvPr>
            <p:ph type="sldNum" sz="quarter" idx="12"/>
          </p:nvPr>
        </p:nvSpPr>
        <p:spPr/>
        <p:txBody>
          <a:bodyPr/>
          <a:lstStyle/>
          <a:p>
            <a:fld id="{0ACE2E1C-AE56-470C-8FFE-D0F4B65DC57B}" type="slidenum">
              <a:rPr lang="it-IT" smtClean="0"/>
              <a:t>1</a:t>
            </a:fld>
            <a:endParaRPr lang="it-IT"/>
          </a:p>
        </p:txBody>
      </p:sp>
      <p:sp>
        <p:nvSpPr>
          <p:cNvPr id="9" name="Segnaposto data 8">
            <a:extLst>
              <a:ext uri="{FF2B5EF4-FFF2-40B4-BE49-F238E27FC236}">
                <a16:creationId xmlns:a16="http://schemas.microsoft.com/office/drawing/2014/main" id="{A11937B1-9F35-E7C9-E77E-B2EE3199ED26}"/>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2386759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0EA67-4545-879B-EEF2-EF7936578C1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21D0F50-7BC7-93A4-26F2-812DC01C5B0F}"/>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9F3059C5-E07E-C129-CDBD-BC4DEAEE7A52}"/>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1C6051CC-8AB3-210F-91F8-F46DD98A4E1E}"/>
              </a:ext>
            </a:extLst>
          </p:cNvPr>
          <p:cNvSpPr>
            <a:spLocks noGrp="1" noChangeArrowheads="1"/>
          </p:cNvSpPr>
          <p:nvPr>
            <p:ph type="subTitle" idx="1"/>
          </p:nvPr>
        </p:nvSpPr>
        <p:spPr>
          <a:xfrm>
            <a:off x="530245" y="781236"/>
            <a:ext cx="11161746" cy="5346188"/>
          </a:xfrm>
          <a:solidFill>
            <a:schemeClr val="accent5">
              <a:lumMod val="60000"/>
              <a:lumOff val="40000"/>
            </a:schemeClr>
          </a:solidFill>
        </p:spPr>
        <p:txBody>
          <a:bodyPr>
            <a:normAutofit/>
          </a:bodyPr>
          <a:lstStyle/>
          <a:p>
            <a:pPr algn="just"/>
            <a:endParaRPr lang="it-IT" b="0" i="0" u="none" strike="noStrike" baseline="0" dirty="0">
              <a:solidFill>
                <a:srgbClr val="000000"/>
              </a:solidFill>
              <a:latin typeface="Arial Narrow" panose="020B0606020202030204" pitchFamily="34" charset="0"/>
            </a:endParaRPr>
          </a:p>
          <a:p>
            <a:endParaRPr lang="it-IT" sz="4800" b="1" i="0" u="none" strike="noStrike" baseline="0" dirty="0">
              <a:solidFill>
                <a:srgbClr val="000000"/>
              </a:solidFill>
              <a:latin typeface="Arial Narrow" panose="020B0606020202030204" pitchFamily="34" charset="0"/>
            </a:endParaRPr>
          </a:p>
          <a:p>
            <a:endParaRPr lang="it-IT" sz="4800" b="1" dirty="0">
              <a:solidFill>
                <a:srgbClr val="000000"/>
              </a:solidFill>
              <a:latin typeface="Arial Narrow" panose="020B0606020202030204" pitchFamily="34" charset="0"/>
            </a:endParaRPr>
          </a:p>
          <a:p>
            <a:r>
              <a:rPr lang="it-IT" sz="4800" b="1" i="0" u="none" strike="noStrike" baseline="0" dirty="0">
                <a:solidFill>
                  <a:srgbClr val="000000"/>
                </a:solidFill>
                <a:latin typeface="Arial Narrow" panose="020B0606020202030204" pitchFamily="34" charset="0"/>
              </a:rPr>
              <a:t>Aspetti fiscali</a:t>
            </a:r>
            <a:endParaRPr lang="it-IT" altLang="it-IT" sz="4800" b="1" dirty="0">
              <a:latin typeface="Arial Narrow" panose="020B0606020202030204" pitchFamily="34" charset="0"/>
            </a:endParaRPr>
          </a:p>
        </p:txBody>
      </p:sp>
      <p:sp>
        <p:nvSpPr>
          <p:cNvPr id="2" name="Segnaposto piè di pagina 1">
            <a:extLst>
              <a:ext uri="{FF2B5EF4-FFF2-40B4-BE49-F238E27FC236}">
                <a16:creationId xmlns:a16="http://schemas.microsoft.com/office/drawing/2014/main" id="{2EA6DE3C-7A19-D80A-4789-D545440C4508}"/>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87186CFD-0F42-2543-3CB1-3465AE7687D1}"/>
              </a:ext>
            </a:extLst>
          </p:cNvPr>
          <p:cNvSpPr>
            <a:spLocks noGrp="1"/>
          </p:cNvSpPr>
          <p:nvPr>
            <p:ph type="sldNum" sz="quarter" idx="12"/>
          </p:nvPr>
        </p:nvSpPr>
        <p:spPr/>
        <p:txBody>
          <a:bodyPr/>
          <a:lstStyle/>
          <a:p>
            <a:fld id="{0ACE2E1C-AE56-470C-8FFE-D0F4B65DC57B}" type="slidenum">
              <a:rPr lang="it-IT" smtClean="0"/>
              <a:t>10</a:t>
            </a:fld>
            <a:endParaRPr lang="it-IT"/>
          </a:p>
        </p:txBody>
      </p:sp>
      <p:sp>
        <p:nvSpPr>
          <p:cNvPr id="4" name="Segnaposto data 3">
            <a:extLst>
              <a:ext uri="{FF2B5EF4-FFF2-40B4-BE49-F238E27FC236}">
                <a16:creationId xmlns:a16="http://schemas.microsoft.com/office/drawing/2014/main" id="{143526FC-0AFE-A7AC-CEF7-66D6B8492D18}"/>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6435846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10568-9315-70C8-F51A-802339F81DB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1216BF06-A85D-0AE7-33D2-6C6CED8DEFA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5373C8F-A1CE-69A6-5454-08E470E93377}"/>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34190DC0-8805-4EEF-CA1B-2AD19C285E3F}"/>
              </a:ext>
            </a:extLst>
          </p:cNvPr>
          <p:cNvSpPr>
            <a:spLocks noGrp="1" noChangeArrowheads="1"/>
          </p:cNvSpPr>
          <p:nvPr>
            <p:ph type="subTitle" idx="1"/>
          </p:nvPr>
        </p:nvSpPr>
        <p:spPr>
          <a:xfrm>
            <a:off x="574717" y="816747"/>
            <a:ext cx="11161746" cy="5443150"/>
          </a:xfrm>
        </p:spPr>
        <p:txBody>
          <a:bodyPr>
            <a:normAutofit fontScale="92500"/>
          </a:bodyPr>
          <a:lstStyle/>
          <a:p>
            <a:pPr algn="just">
              <a:lnSpc>
                <a:spcPct val="100000"/>
              </a:lnSpc>
              <a:spcBef>
                <a:spcPts val="600"/>
              </a:spcBef>
              <a:spcAft>
                <a:spcPts val="600"/>
              </a:spcAft>
            </a:pPr>
            <a:r>
              <a:rPr lang="it-IT" b="1" kern="100" dirty="0">
                <a:latin typeface="Arial Narrow" panose="020B0606020202030204" pitchFamily="34" charset="0"/>
                <a:cs typeface="Times New Roman" panose="02020603050405020304" pitchFamily="18" charset="0"/>
              </a:rPr>
              <a:t>Art. 173 TUIR. Nuovi commi 4, 15- </a:t>
            </a:r>
            <a:r>
              <a:rPr lang="it-IT" b="1" i="1" kern="100" dirty="0">
                <a:latin typeface="Arial Narrow" panose="020B0606020202030204" pitchFamily="34" charset="0"/>
                <a:cs typeface="Times New Roman" panose="02020603050405020304" pitchFamily="18" charset="0"/>
              </a:rPr>
              <a:t>ter</a:t>
            </a:r>
            <a:r>
              <a:rPr lang="it-IT" b="1" kern="100" dirty="0">
                <a:latin typeface="Arial Narrow" panose="020B0606020202030204" pitchFamily="34" charset="0"/>
                <a:cs typeface="Times New Roman" panose="02020603050405020304" pitchFamily="18" charset="0"/>
              </a:rPr>
              <a:t>, 15- </a:t>
            </a:r>
            <a:r>
              <a:rPr lang="it-IT" b="1" i="1" kern="100" dirty="0">
                <a:latin typeface="Arial Narrow" panose="020B0606020202030204" pitchFamily="34" charset="0"/>
                <a:cs typeface="Times New Roman" panose="02020603050405020304" pitchFamily="18" charset="0"/>
              </a:rPr>
              <a:t>quater </a:t>
            </a:r>
          </a:p>
          <a:p>
            <a:pPr algn="just">
              <a:lnSpc>
                <a:spcPct val="100000"/>
              </a:lnSpc>
              <a:spcBef>
                <a:spcPts val="600"/>
              </a:spcBef>
              <a:spcAft>
                <a:spcPts val="600"/>
              </a:spcAft>
            </a:pPr>
            <a:r>
              <a:rPr lang="it-IT" kern="100" dirty="0">
                <a:latin typeface="Arial Narrow" panose="020B0606020202030204" pitchFamily="34" charset="0"/>
                <a:cs typeface="Times New Roman" panose="02020603050405020304" pitchFamily="18" charset="0"/>
              </a:rPr>
              <a:t>Il D.Lgs. 192/2024, conferma a livello fiscale la natura «</a:t>
            </a:r>
            <a:r>
              <a:rPr lang="it-IT" b="1" kern="100" dirty="0">
                <a:latin typeface="Arial Narrow" panose="020B0606020202030204" pitchFamily="34" charset="0"/>
                <a:cs typeface="Times New Roman" panose="02020603050405020304" pitchFamily="18" charset="0"/>
              </a:rPr>
              <a:t>successoria</a:t>
            </a:r>
            <a:r>
              <a:rPr lang="it-IT" kern="100" dirty="0">
                <a:latin typeface="Arial Narrow" panose="020B0606020202030204" pitchFamily="34" charset="0"/>
                <a:cs typeface="Times New Roman" panose="02020603050405020304" pitchFamily="18" charset="0"/>
              </a:rPr>
              <a:t>» («modificativa») e non «traslativa» della scissione per scorporo, dato che la relativa regolamentazione prevede l’applicazione, con qualche ulteriore specificazione, della disciplina di cui all’articolo 173, TUIR, norma impostata sul principio della </a:t>
            </a:r>
            <a:r>
              <a:rPr lang="it-IT" b="1" kern="100" dirty="0">
                <a:latin typeface="Arial Narrow" panose="020B0606020202030204" pitchFamily="34" charset="0"/>
                <a:cs typeface="Times New Roman" panose="02020603050405020304" pitchFamily="18" charset="0"/>
              </a:rPr>
              <a:t>neutralità fiscale</a:t>
            </a:r>
            <a:r>
              <a:rPr lang="it-IT" kern="100" dirty="0">
                <a:latin typeface="Arial Narrow" panose="020B0606020202030204" pitchFamily="34" charset="0"/>
                <a:cs typeface="Times New Roman" panose="02020603050405020304" pitchFamily="18" charset="0"/>
              </a:rPr>
              <a:t>.</a:t>
            </a:r>
          </a:p>
          <a:p>
            <a:pPr algn="just">
              <a:lnSpc>
                <a:spcPct val="100000"/>
              </a:lnSpc>
              <a:spcBef>
                <a:spcPts val="600"/>
              </a:spcBef>
              <a:spcAft>
                <a:spcPts val="600"/>
              </a:spcAft>
            </a:pPr>
            <a:r>
              <a:rPr lang="it-IT" kern="100" dirty="0">
                <a:latin typeface="Arial Narrow" panose="020B0606020202030204" pitchFamily="34" charset="0"/>
                <a:cs typeface="Times New Roman" panose="02020603050405020304" pitchFamily="18" charset="0"/>
              </a:rPr>
              <a:t>Va detto che – allo stato attuale - le nuove disposizioni fiscali trovano applicazione </a:t>
            </a:r>
            <a:r>
              <a:rPr lang="it-IT" b="1" kern="100" dirty="0">
                <a:latin typeface="Arial Narrow" panose="020B0606020202030204" pitchFamily="34" charset="0"/>
                <a:cs typeface="Times New Roman" panose="02020603050405020304" pitchFamily="18" charset="0"/>
              </a:rPr>
              <a:t>solo con riferimento alla scissione per scorporo in beneficiarie di nuova costituzione</a:t>
            </a:r>
            <a:r>
              <a:rPr lang="it-IT" kern="100" dirty="0">
                <a:latin typeface="Arial Narrow" panose="020B0606020202030204" pitchFamily="34" charset="0"/>
                <a:cs typeface="Times New Roman" panose="02020603050405020304" pitchFamily="18" charset="0"/>
              </a:rPr>
              <a:t>, diversamente da quanto previsto nella prima versione (beneficiarie preesistenti ex comma 15-</a:t>
            </a:r>
            <a:r>
              <a:rPr lang="it-IT" i="1" kern="100" dirty="0">
                <a:latin typeface="Arial Narrow" panose="020B0606020202030204" pitchFamily="34" charset="0"/>
                <a:cs typeface="Times New Roman" panose="02020603050405020304" pitchFamily="18" charset="0"/>
              </a:rPr>
              <a:t>quater</a:t>
            </a:r>
            <a:r>
              <a:rPr lang="it-IT" kern="100" dirty="0">
                <a:latin typeface="Arial Narrow" panose="020B0606020202030204" pitchFamily="34" charset="0"/>
                <a:cs typeface="Times New Roman" panose="02020603050405020304" pitchFamily="18" charset="0"/>
              </a:rPr>
              <a:t>), in accoglimento del parere espresso dalla Commissione Finanze. Si rileva un </a:t>
            </a:r>
            <a:r>
              <a:rPr lang="it-IT" b="1" kern="100" dirty="0">
                <a:latin typeface="Arial Narrow" panose="020B0606020202030204" pitchFamily="34" charset="0"/>
                <a:cs typeface="Times New Roman" panose="02020603050405020304" pitchFamily="18" charset="0"/>
              </a:rPr>
              <a:t>disallineamento</a:t>
            </a:r>
            <a:r>
              <a:rPr lang="it-IT" kern="100" dirty="0">
                <a:latin typeface="Arial Narrow" panose="020B0606020202030204" pitchFamily="34" charset="0"/>
                <a:cs typeface="Times New Roman" panose="02020603050405020304" pitchFamily="18" charset="0"/>
              </a:rPr>
              <a:t> rispetto alle disposizioni del codice civile come interpretate dai consigli notarili di Milano (in primis), e successivamente Firenze, Pistoia, Prato. </a:t>
            </a:r>
          </a:p>
          <a:p>
            <a:pPr algn="just">
              <a:lnSpc>
                <a:spcPct val="100000"/>
              </a:lnSpc>
              <a:spcBef>
                <a:spcPts val="600"/>
              </a:spcBef>
              <a:spcAft>
                <a:spcPts val="600"/>
              </a:spcAft>
            </a:pPr>
            <a:r>
              <a:rPr lang="it-IT" kern="100" dirty="0">
                <a:latin typeface="Arial Narrow" panose="020B0606020202030204" pitchFamily="34" charset="0"/>
                <a:cs typeface="Times New Roman" panose="02020603050405020304" pitchFamily="18" charset="0"/>
              </a:rPr>
              <a:t>Le disposizioni del D.Lgs. si applicheranno dalle scissioni effettuate dal periodo di imposta in corso alla data di entrata in vigore del decreto stesso e hanno effetto anche per i periodi d’imposta precedenti laddove le relative dichiarazioni siano state redatte conformemente ad esse. In sostanza, atteso che il D.Lgs. è entrato  in vigore nel 2024, la neutralità è garantita anche per quelle effettuate nel 2023. </a:t>
            </a:r>
          </a:p>
          <a:p>
            <a:pPr algn="just">
              <a:lnSpc>
                <a:spcPct val="100000"/>
              </a:lnSpc>
              <a:spcBef>
                <a:spcPts val="600"/>
              </a:spcBef>
              <a:spcAft>
                <a:spcPts val="600"/>
              </a:spcAft>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7882496E-3AD2-9CE5-E94F-052E9A1F8C2C}"/>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67A1B00B-8C58-3B5F-4069-32460EFA7CC4}"/>
              </a:ext>
            </a:extLst>
          </p:cNvPr>
          <p:cNvSpPr>
            <a:spLocks noGrp="1"/>
          </p:cNvSpPr>
          <p:nvPr>
            <p:ph type="sldNum" sz="quarter" idx="12"/>
          </p:nvPr>
        </p:nvSpPr>
        <p:spPr/>
        <p:txBody>
          <a:bodyPr/>
          <a:lstStyle/>
          <a:p>
            <a:fld id="{0ACE2E1C-AE56-470C-8FFE-D0F4B65DC57B}" type="slidenum">
              <a:rPr lang="it-IT" smtClean="0"/>
              <a:t>11</a:t>
            </a:fld>
            <a:endParaRPr lang="it-IT"/>
          </a:p>
        </p:txBody>
      </p:sp>
      <p:sp>
        <p:nvSpPr>
          <p:cNvPr id="4" name="Segnaposto data 3">
            <a:extLst>
              <a:ext uri="{FF2B5EF4-FFF2-40B4-BE49-F238E27FC236}">
                <a16:creationId xmlns:a16="http://schemas.microsoft.com/office/drawing/2014/main" id="{E4B957D7-F920-F3B0-2286-0DED6CC2BD34}"/>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308330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835AD-8D68-BFBA-6FD5-241D095BE25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DCBE8ED8-D637-AF8E-4CEF-6C50ABFA55F8}"/>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98E903E-29DC-C572-54E9-32A33B921C76}"/>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48FDE42A-C154-E094-852C-BDAD96747DB4}"/>
              </a:ext>
            </a:extLst>
          </p:cNvPr>
          <p:cNvSpPr>
            <a:spLocks noGrp="1" noChangeArrowheads="1"/>
          </p:cNvSpPr>
          <p:nvPr>
            <p:ph type="subTitle" idx="1"/>
          </p:nvPr>
        </p:nvSpPr>
        <p:spPr>
          <a:xfrm>
            <a:off x="343897" y="896646"/>
            <a:ext cx="11161746" cy="5443150"/>
          </a:xfrm>
        </p:spPr>
        <p:txBody>
          <a:bodyPr>
            <a:normAutofit fontScale="62500" lnSpcReduction="20000"/>
          </a:bodyPr>
          <a:lstStyle/>
          <a:p>
            <a:pPr algn="just"/>
            <a:r>
              <a:rPr lang="it-IT" sz="3500" b="1" kern="0" dirty="0">
                <a:latin typeface="Arial Narrow" panose="020B0606020202030204" pitchFamily="34" charset="0"/>
              </a:rPr>
              <a:t>Disposizioni </a:t>
            </a:r>
            <a:r>
              <a:rPr lang="it-IT" sz="3500" b="1" u="sng" kern="0" dirty="0">
                <a:latin typeface="Arial Narrow" panose="020B0606020202030204" pitchFamily="34" charset="0"/>
              </a:rPr>
              <a:t>non applicabili </a:t>
            </a:r>
            <a:r>
              <a:rPr lang="it-IT" sz="3500" b="1" kern="0" dirty="0">
                <a:latin typeface="Arial Narrow" panose="020B0606020202030204" pitchFamily="34" charset="0"/>
              </a:rPr>
              <a:t>dell’articolo 173</a:t>
            </a:r>
          </a:p>
          <a:p>
            <a:pPr algn="just">
              <a:lnSpc>
                <a:spcPct val="120000"/>
              </a:lnSpc>
              <a:spcBef>
                <a:spcPts val="0"/>
              </a:spcBef>
            </a:pPr>
            <a:endParaRPr lang="it-IT" sz="2900" spc="5" dirty="0">
              <a:solidFill>
                <a:srgbClr val="333333"/>
              </a:solidFill>
              <a:latin typeface="Arial Narrow" panose="020B0606020202030204" pitchFamily="34" charset="0"/>
            </a:endParaRPr>
          </a:p>
          <a:p>
            <a:pPr algn="just">
              <a:lnSpc>
                <a:spcPct val="120000"/>
              </a:lnSpc>
              <a:spcBef>
                <a:spcPts val="0"/>
              </a:spcBef>
            </a:pPr>
            <a:r>
              <a:rPr lang="it-IT" sz="3500" spc="5" dirty="0">
                <a:solidFill>
                  <a:srgbClr val="333333"/>
                </a:solidFill>
                <a:latin typeface="Arial Narrow" panose="020B0606020202030204" pitchFamily="34" charset="0"/>
              </a:rPr>
              <a:t>Alla scissione mediante scorporo si applicano tutte le disposizioni contenute all’art. 173 del TUIR, </a:t>
            </a:r>
            <a:r>
              <a:rPr lang="it-IT" sz="3500" b="1" spc="5" dirty="0">
                <a:solidFill>
                  <a:srgbClr val="333333"/>
                </a:solidFill>
                <a:latin typeface="Arial Narrow" panose="020B0606020202030204" pitchFamily="34" charset="0"/>
              </a:rPr>
              <a:t>con esclusione</a:t>
            </a:r>
            <a:r>
              <a:rPr lang="it-IT" sz="3500" spc="5" dirty="0">
                <a:solidFill>
                  <a:srgbClr val="333333"/>
                </a:solidFill>
                <a:latin typeface="Arial Narrow" panose="020B0606020202030204" pitchFamily="34" charset="0"/>
              </a:rPr>
              <a:t> del:</a:t>
            </a:r>
          </a:p>
          <a:p>
            <a:pPr marL="457200" lvl="0" indent="-457200" algn="just">
              <a:lnSpc>
                <a:spcPct val="120000"/>
              </a:lnSpc>
              <a:spcBef>
                <a:spcPts val="0"/>
              </a:spcBef>
              <a:buFont typeface="Wingdings" panose="05000000000000000000" pitchFamily="2" charset="2"/>
              <a:buChar char="Ø"/>
            </a:pPr>
            <a:r>
              <a:rPr lang="it-IT" sz="3400" b="1" spc="5" dirty="0">
                <a:solidFill>
                  <a:srgbClr val="333333"/>
                </a:solidFill>
                <a:latin typeface="Arial Narrow" panose="020B0606020202030204" pitchFamily="34" charset="0"/>
              </a:rPr>
              <a:t>comma 3 </a:t>
            </a:r>
            <a:r>
              <a:rPr lang="it-IT" sz="3400" spc="5" dirty="0">
                <a:solidFill>
                  <a:srgbClr val="333333"/>
                </a:solidFill>
                <a:latin typeface="Arial Narrow" panose="020B0606020202030204" pitchFamily="34" charset="0"/>
              </a:rPr>
              <a:t>relativo al cambio delle partecipazioni originariamente detenute dai soci nella società scissa, in quanto nella scissione mediante scorporo le partecipazioni della società beneficiaria sono assegnate alla società scissa e non ai suoi soci;</a:t>
            </a:r>
          </a:p>
          <a:p>
            <a:pPr marL="457200" lvl="0" indent="-457200" algn="just">
              <a:lnSpc>
                <a:spcPct val="120000"/>
              </a:lnSpc>
              <a:spcBef>
                <a:spcPts val="0"/>
              </a:spcBef>
              <a:buFont typeface="Wingdings" panose="05000000000000000000" pitchFamily="2" charset="2"/>
              <a:buChar char="Ø"/>
            </a:pPr>
            <a:r>
              <a:rPr lang="it-IT" sz="3400" b="1" spc="5" dirty="0">
                <a:solidFill>
                  <a:srgbClr val="333333"/>
                </a:solidFill>
                <a:latin typeface="Arial Narrow" panose="020B0606020202030204" pitchFamily="34" charset="0"/>
              </a:rPr>
              <a:t>comma 7</a:t>
            </a:r>
            <a:r>
              <a:rPr lang="it-IT" sz="3400" spc="5" dirty="0">
                <a:solidFill>
                  <a:srgbClr val="333333"/>
                </a:solidFill>
                <a:latin typeface="Arial Narrow" panose="020B0606020202030204" pitchFamily="34" charset="0"/>
              </a:rPr>
              <a:t> relativo agli effetti della retrodatazione sulla variazione delle rimanenze finali e sulla valutazione dei titoli, in quanto la retrodatazione della scissione non è consentita in caso di scissione parziale;</a:t>
            </a:r>
          </a:p>
          <a:p>
            <a:pPr marL="457200" lvl="0" indent="-457200" algn="just">
              <a:lnSpc>
                <a:spcPct val="120000"/>
              </a:lnSpc>
              <a:spcBef>
                <a:spcPts val="0"/>
              </a:spcBef>
              <a:buFont typeface="Wingdings" panose="05000000000000000000" pitchFamily="2" charset="2"/>
              <a:buChar char="Ø"/>
            </a:pPr>
            <a:r>
              <a:rPr lang="it-IT" sz="3400" b="1" spc="5" dirty="0">
                <a:solidFill>
                  <a:srgbClr val="333333"/>
                </a:solidFill>
                <a:latin typeface="Arial Narrow" panose="020B0606020202030204" pitchFamily="34" charset="0"/>
              </a:rPr>
              <a:t>comma 9</a:t>
            </a:r>
            <a:r>
              <a:rPr lang="it-IT" sz="3400" spc="5" dirty="0">
                <a:solidFill>
                  <a:srgbClr val="333333"/>
                </a:solidFill>
                <a:latin typeface="Arial Narrow" panose="020B0606020202030204" pitchFamily="34" charset="0"/>
              </a:rPr>
              <a:t> relativo alle riserve esistenti in capo alla scissa, in quanto viene introdotto uno specifico regime per le riserve dalle disposizioni ora introdotte;</a:t>
            </a:r>
          </a:p>
          <a:p>
            <a:pPr marL="457200" lvl="0" indent="-457200" algn="just">
              <a:lnSpc>
                <a:spcPct val="120000"/>
              </a:lnSpc>
              <a:spcBef>
                <a:spcPts val="0"/>
              </a:spcBef>
              <a:buFont typeface="Wingdings" panose="05000000000000000000" pitchFamily="2" charset="2"/>
              <a:buChar char="Ø"/>
            </a:pPr>
            <a:r>
              <a:rPr lang="it-IT" sz="3400" b="1" spc="5" dirty="0">
                <a:solidFill>
                  <a:srgbClr val="333333"/>
                </a:solidFill>
                <a:latin typeface="Arial Narrow" panose="020B0606020202030204" pitchFamily="34" charset="0"/>
              </a:rPr>
              <a:t>comma 10 </a:t>
            </a:r>
            <a:r>
              <a:rPr lang="it-IT" sz="3400" spc="5" dirty="0">
                <a:solidFill>
                  <a:srgbClr val="333333"/>
                </a:solidFill>
                <a:latin typeface="Arial Narrow" panose="020B0606020202030204" pitchFamily="34" charset="0"/>
              </a:rPr>
              <a:t>relativo al regime del riporto delle perdite, delle eccedenze di interessi passivi e delle eccedenze ACE delle società partecipanti alla scissione, poiché le limitazioni ivi previste presuppongono che la beneficiaria sia già esistente. </a:t>
            </a:r>
            <a:r>
              <a:rPr lang="it-IT" sz="3400" b="1" spc="5" dirty="0">
                <a:solidFill>
                  <a:srgbClr val="333333"/>
                </a:solidFill>
                <a:latin typeface="Arial Narrow" panose="020B0606020202030204" pitchFamily="34" charset="0"/>
              </a:rPr>
              <a:t>Le posizioni soggettive sono però declinate dal novellato comma 4 e comma 15-</a:t>
            </a:r>
            <a:r>
              <a:rPr lang="it-IT" sz="3400" b="1" i="1" spc="5" dirty="0">
                <a:solidFill>
                  <a:srgbClr val="333333"/>
                </a:solidFill>
                <a:latin typeface="Arial Narrow" panose="020B0606020202030204" pitchFamily="34" charset="0"/>
              </a:rPr>
              <a:t>ter</a:t>
            </a:r>
            <a:r>
              <a:rPr lang="it-IT" sz="3400" b="1" spc="5" dirty="0">
                <a:solidFill>
                  <a:srgbClr val="333333"/>
                </a:solidFill>
                <a:latin typeface="Arial Narrow" panose="020B0606020202030204" pitchFamily="34" charset="0"/>
              </a:rPr>
              <a:t> lett. e)</a:t>
            </a:r>
            <a:r>
              <a:rPr lang="it-IT" sz="3400" spc="5" dirty="0">
                <a:solidFill>
                  <a:srgbClr val="333333"/>
                </a:solidFill>
                <a:latin typeface="Arial Narrow" panose="020B0606020202030204" pitchFamily="34" charset="0"/>
              </a:rPr>
              <a:t>.</a:t>
            </a:r>
          </a:p>
          <a:p>
            <a:pPr algn="just">
              <a:lnSpc>
                <a:spcPct val="120000"/>
              </a:lnSpc>
              <a:spcBef>
                <a:spcPts val="0"/>
              </a:spcBef>
            </a:pPr>
            <a:r>
              <a:rPr lang="it-IT" sz="2900" kern="100" dirty="0">
                <a:effectLst/>
                <a:latin typeface="Calibri" panose="020F0502020204030204" pitchFamily="34" charset="0"/>
                <a:ea typeface="Calibri" panose="020F0502020204030204" pitchFamily="34" charset="0"/>
                <a:cs typeface="Times New Roman" panose="02020603050405020304" pitchFamily="18" charset="0"/>
              </a:rPr>
              <a:t> </a:t>
            </a:r>
          </a:p>
          <a:p>
            <a:pPr algn="just">
              <a:defRPr/>
            </a:pPr>
            <a:endParaRPr lang="it-IT" kern="0" dirty="0">
              <a:latin typeface="Arial Narrow" panose="020B0606020202030204" pitchFamily="34" charset="0"/>
            </a:endParaRPr>
          </a:p>
          <a:p>
            <a:pPr marL="342900" indent="-342900" algn="just">
              <a:lnSpc>
                <a:spcPct val="100000"/>
              </a:lnSpc>
              <a:spcBef>
                <a:spcPts val="600"/>
              </a:spcBef>
              <a:spcAft>
                <a:spcPts val="600"/>
              </a:spcAft>
              <a:buFont typeface="+mj-lt"/>
              <a:buAutoNum type="alphaLcPeriod"/>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B66CA7A6-4AD0-3353-45C1-F6A1EF522C3E}"/>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DA5CD636-E84E-5080-5615-03D35CCA820D}"/>
              </a:ext>
            </a:extLst>
          </p:cNvPr>
          <p:cNvSpPr>
            <a:spLocks noGrp="1"/>
          </p:cNvSpPr>
          <p:nvPr>
            <p:ph type="sldNum" sz="quarter" idx="12"/>
          </p:nvPr>
        </p:nvSpPr>
        <p:spPr/>
        <p:txBody>
          <a:bodyPr/>
          <a:lstStyle/>
          <a:p>
            <a:fld id="{0ACE2E1C-AE56-470C-8FFE-D0F4B65DC57B}" type="slidenum">
              <a:rPr lang="it-IT" smtClean="0"/>
              <a:t>12</a:t>
            </a:fld>
            <a:endParaRPr lang="it-IT"/>
          </a:p>
        </p:txBody>
      </p:sp>
      <p:sp>
        <p:nvSpPr>
          <p:cNvPr id="4" name="Segnaposto data 3">
            <a:extLst>
              <a:ext uri="{FF2B5EF4-FFF2-40B4-BE49-F238E27FC236}">
                <a16:creationId xmlns:a16="http://schemas.microsoft.com/office/drawing/2014/main" id="{4D88CE04-0A31-205E-46F2-37604A8F95D9}"/>
              </a:ext>
            </a:extLst>
          </p:cNvPr>
          <p:cNvSpPr>
            <a:spLocks noGrp="1"/>
          </p:cNvSpPr>
          <p:nvPr>
            <p:ph type="dt" sz="half" idx="10"/>
          </p:nvPr>
        </p:nvSpPr>
        <p:spPr/>
        <p:txBody>
          <a:bodyPr/>
          <a:lstStyle/>
          <a:p>
            <a:r>
              <a:rPr lang="it-IT" dirty="0"/>
              <a:t>27/02/2025</a:t>
            </a:r>
          </a:p>
        </p:txBody>
      </p:sp>
    </p:spTree>
    <p:extLst>
      <p:ext uri="{BB962C8B-B14F-4D97-AF65-F5344CB8AC3E}">
        <p14:creationId xmlns:p14="http://schemas.microsoft.com/office/powerpoint/2010/main" val="2149188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15E4B-C17E-F0AF-BA0B-038E55F1BCE2}"/>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94B9568-0A79-AF46-C013-29793297B76B}"/>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1C108A7D-0EE1-4833-3CD1-073916F742EE}"/>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0AA4A221-580A-7A9C-0021-50C475C67BFD}"/>
              </a:ext>
            </a:extLst>
          </p:cNvPr>
          <p:cNvSpPr>
            <a:spLocks noGrp="1" noChangeArrowheads="1"/>
          </p:cNvSpPr>
          <p:nvPr>
            <p:ph type="subTitle" idx="1"/>
          </p:nvPr>
        </p:nvSpPr>
        <p:spPr>
          <a:xfrm>
            <a:off x="59590" y="779895"/>
            <a:ext cx="11827610" cy="5443150"/>
          </a:xfrm>
        </p:spPr>
        <p:txBody>
          <a:bodyPr>
            <a:normAutofit lnSpcReduction="10000"/>
          </a:bodyPr>
          <a:lstStyle/>
          <a:p>
            <a:pPr algn="just">
              <a:lnSpc>
                <a:spcPct val="100000"/>
              </a:lnSpc>
              <a:spcBef>
                <a:spcPts val="0"/>
              </a:spcBef>
            </a:pPr>
            <a:r>
              <a:rPr lang="it-IT" sz="2200" dirty="0">
                <a:solidFill>
                  <a:srgbClr val="000000"/>
                </a:solidFill>
                <a:latin typeface="Arial Narrow" panose="020B0606020202030204" pitchFamily="34" charset="0"/>
              </a:rPr>
              <a:t>In ossequio al principio di neutralità che governa le operazioni di scissione, si prevede che:</a:t>
            </a:r>
          </a:p>
          <a:p>
            <a:pPr algn="just">
              <a:lnSpc>
                <a:spcPct val="100000"/>
              </a:lnSpc>
              <a:spcBef>
                <a:spcPts val="0"/>
              </a:spcBef>
            </a:pPr>
            <a:endParaRPr lang="it-IT" sz="2200" dirty="0">
              <a:solidFill>
                <a:srgbClr val="000000"/>
              </a:solidFill>
              <a:latin typeface="Arial Narrow" panose="020B0606020202030204" pitchFamily="34" charset="0"/>
            </a:endParaRPr>
          </a:p>
          <a:p>
            <a:pPr marL="342900" indent="-342900" algn="just">
              <a:lnSpc>
                <a:spcPct val="100000"/>
              </a:lnSpc>
              <a:spcBef>
                <a:spcPts val="0"/>
              </a:spcBef>
              <a:buFont typeface="Wingdings" panose="05000000000000000000" pitchFamily="2" charset="2"/>
              <a:buChar char="Ø"/>
            </a:pPr>
            <a:r>
              <a:rPr lang="it-IT" sz="2200" b="0" i="0" u="none" strike="noStrike" baseline="0" dirty="0">
                <a:solidFill>
                  <a:srgbClr val="000000"/>
                </a:solidFill>
                <a:latin typeface="Arial Narrow" panose="020B0606020202030204" pitchFamily="34" charset="0"/>
              </a:rPr>
              <a:t>alla data di efficacia della scissione </a:t>
            </a:r>
            <a:r>
              <a:rPr lang="it-IT" sz="2200" dirty="0">
                <a:solidFill>
                  <a:srgbClr val="000000"/>
                </a:solidFill>
                <a:latin typeface="Arial Narrow" panose="020B0606020202030204" pitchFamily="34" charset="0"/>
              </a:rPr>
              <a:t>ai sensi dell’articolo 2506-</a:t>
            </a:r>
            <a:r>
              <a:rPr lang="it-IT" sz="2200" i="1" dirty="0">
                <a:solidFill>
                  <a:srgbClr val="000000"/>
                </a:solidFill>
                <a:latin typeface="Arial Narrow" panose="020B0606020202030204" pitchFamily="34" charset="0"/>
              </a:rPr>
              <a:t>quater</a:t>
            </a:r>
            <a:r>
              <a:rPr lang="it-IT" sz="2200" dirty="0">
                <a:solidFill>
                  <a:srgbClr val="000000"/>
                </a:solidFill>
                <a:latin typeface="Arial Narrow" panose="020B0606020202030204" pitchFamily="34" charset="0"/>
              </a:rPr>
              <a:t> del codice civile (</a:t>
            </a:r>
            <a:r>
              <a:rPr lang="it-IT" sz="2200" i="1" dirty="0">
                <a:solidFill>
                  <a:srgbClr val="000000"/>
                </a:solidFill>
                <a:latin typeface="Arial Narrow" panose="020B0606020202030204" pitchFamily="34" charset="0"/>
              </a:rPr>
              <a:t>ultima delle iscrizioni dell'atto di scissione nell'ufficio del registro delle imprese in cui sono iscritte le società beneficiarie</a:t>
            </a:r>
            <a:r>
              <a:rPr lang="it-IT" sz="2200" dirty="0">
                <a:solidFill>
                  <a:srgbClr val="000000"/>
                </a:solidFill>
                <a:latin typeface="Arial Narrow" panose="020B0606020202030204" pitchFamily="34" charset="0"/>
              </a:rPr>
              <a:t>):</a:t>
            </a:r>
          </a:p>
          <a:p>
            <a:pPr marL="800100" lvl="1" indent="-342900" algn="just">
              <a:lnSpc>
                <a:spcPct val="100000"/>
              </a:lnSpc>
              <a:spcBef>
                <a:spcPts val="0"/>
              </a:spcBef>
              <a:buFont typeface="+mj-lt"/>
              <a:buAutoNum type="alphaLcPeriod"/>
            </a:pPr>
            <a:r>
              <a:rPr lang="it-IT" sz="2200" b="0" i="0" u="none" strike="noStrike" baseline="0" dirty="0">
                <a:solidFill>
                  <a:srgbClr val="000000"/>
                </a:solidFill>
                <a:latin typeface="Arial Narrow" panose="020B0606020202030204" pitchFamily="34" charset="0"/>
              </a:rPr>
              <a:t>la società scissa assume, quale valore delle partecipazioni ricevute, un importo pari alla </a:t>
            </a:r>
            <a:r>
              <a:rPr lang="it-IT" sz="2200" i="0" u="none" strike="noStrike" baseline="0" dirty="0">
                <a:solidFill>
                  <a:srgbClr val="000000"/>
                </a:solidFill>
                <a:latin typeface="Arial Narrow" panose="020B0606020202030204" pitchFamily="34" charset="0"/>
              </a:rPr>
              <a:t>differenza</a:t>
            </a:r>
            <a:r>
              <a:rPr lang="it-IT" sz="2200" b="0" i="0" u="none" strike="noStrike" baseline="0" dirty="0">
                <a:solidFill>
                  <a:srgbClr val="000000"/>
                </a:solidFill>
                <a:latin typeface="Arial Narrow" panose="020B0606020202030204" pitchFamily="34" charset="0"/>
              </a:rPr>
              <a:t> tra il valore fiscalmente riconosciuto delle attività e quello delle passività oggetto di scorporo, anche se non configurano un’azienda;</a:t>
            </a:r>
          </a:p>
          <a:p>
            <a:pPr marL="800100" lvl="1" indent="-342900" algn="just">
              <a:lnSpc>
                <a:spcPct val="100000"/>
              </a:lnSpc>
              <a:spcBef>
                <a:spcPts val="0"/>
              </a:spcBef>
              <a:buFont typeface="+mj-lt"/>
              <a:buAutoNum type="alphaLcPeriod"/>
            </a:pPr>
            <a:r>
              <a:rPr lang="it-IT" sz="2200" b="0" i="0" u="none" strike="noStrike" baseline="0" dirty="0">
                <a:solidFill>
                  <a:srgbClr val="000000"/>
                </a:solidFill>
                <a:latin typeface="Arial Narrow" panose="020B0606020202030204" pitchFamily="34" charset="0"/>
              </a:rPr>
              <a:t>le attività e passività oggetto di scorporo, compreso l’avviamento se lo scorporo ha a oggetto un’azienda, assumono in capo alle società beneficiarie il valore fiscalmente riconosciuto che esse avevano in capo alla società scissa;</a:t>
            </a:r>
          </a:p>
          <a:p>
            <a:pPr marL="342900" indent="-342900" algn="just">
              <a:lnSpc>
                <a:spcPct val="100000"/>
              </a:lnSpc>
              <a:spcBef>
                <a:spcPts val="0"/>
              </a:spcBef>
              <a:buFont typeface="Wingdings" panose="05000000000000000000" pitchFamily="2" charset="2"/>
              <a:buChar char="Ø"/>
            </a:pPr>
            <a:r>
              <a:rPr lang="it-IT" sz="2200" dirty="0">
                <a:solidFill>
                  <a:srgbClr val="000000"/>
                </a:solidFill>
                <a:latin typeface="Arial Narrow" panose="020B0606020202030204" pitchFamily="34" charset="0"/>
              </a:rPr>
              <a:t>le attività e passività oggetto di scorporo si considerano possedute dalle società beneficiarie anche per il periodo di possesso della società scissa; ai fini del computo del periodo di possesso delle partecipazioni ricevute dalla società scissa si tiene conto anche del periodo di possesso dell’azienda oggetto di scorporo. </a:t>
            </a:r>
            <a:r>
              <a:rPr lang="it-IT" sz="2200" b="0" i="0" u="none" strike="noStrike" baseline="0" dirty="0">
                <a:latin typeface="Arial Narrow" panose="020B0606020202030204" pitchFamily="34" charset="0"/>
              </a:rPr>
              <a:t>Questa norma assume rilevanza ai fini dell'applicazione dell'articolo 86, comma 4, del Tuir che consente di fare concorrere le plusvalenze dei beni detenuti per un periodo non inferiore a tre anni alla formazione del reddito dell'esercizio e dei quattro successivi in quote costanti e anche nei casi (come il regime della </a:t>
            </a:r>
            <a:r>
              <a:rPr lang="it-IT" sz="2200" b="0" i="1" u="none" strike="noStrike" baseline="0" dirty="0">
                <a:latin typeface="Arial Narrow" panose="020B0606020202030204" pitchFamily="34" charset="0"/>
              </a:rPr>
              <a:t>participation exemption</a:t>
            </a:r>
            <a:r>
              <a:rPr lang="it-IT" sz="2200" b="0" i="0" u="none" strike="noStrike" baseline="0" dirty="0">
                <a:latin typeface="Arial Narrow" panose="020B0606020202030204" pitchFamily="34" charset="0"/>
              </a:rPr>
              <a:t>) in cui assuma rilevanza un periodo di possesso minimo.</a:t>
            </a:r>
            <a:endParaRPr lang="it-IT" sz="2200" b="0" i="0" u="none" strike="noStrike" baseline="0"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marL="342900" indent="-342900" algn="just">
              <a:lnSpc>
                <a:spcPct val="100000"/>
              </a:lnSpc>
              <a:spcBef>
                <a:spcPts val="0"/>
              </a:spcBef>
              <a:buFont typeface="+mj-lt"/>
              <a:buAutoNum type="alphaLcPeriod"/>
            </a:pPr>
            <a:endParaRPr lang="it-IT" b="0" i="0" u="none" strike="noStrike" baseline="0" dirty="0">
              <a:solidFill>
                <a:srgbClr val="000000"/>
              </a:solidFill>
              <a:latin typeface="Arial Narrow" panose="020B0606020202030204" pitchFamily="34" charset="0"/>
            </a:endParaRPr>
          </a:p>
          <a:p>
            <a:pPr marL="342900" indent="-342900" algn="just">
              <a:lnSpc>
                <a:spcPct val="100000"/>
              </a:lnSpc>
              <a:spcBef>
                <a:spcPts val="600"/>
              </a:spcBef>
              <a:spcAft>
                <a:spcPts val="600"/>
              </a:spcAft>
              <a:buFont typeface="+mj-lt"/>
              <a:buAutoNum type="alphaLcPeriod"/>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759E3B32-5E1A-22AB-F519-19F495CAAE9D}"/>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086162EA-16FC-AA85-CC02-51FC6F4DA3A5}"/>
              </a:ext>
            </a:extLst>
          </p:cNvPr>
          <p:cNvSpPr>
            <a:spLocks noGrp="1"/>
          </p:cNvSpPr>
          <p:nvPr>
            <p:ph type="sldNum" sz="quarter" idx="12"/>
          </p:nvPr>
        </p:nvSpPr>
        <p:spPr/>
        <p:txBody>
          <a:bodyPr/>
          <a:lstStyle/>
          <a:p>
            <a:fld id="{0ACE2E1C-AE56-470C-8FFE-D0F4B65DC57B}" type="slidenum">
              <a:rPr lang="it-IT" smtClean="0"/>
              <a:t>13</a:t>
            </a:fld>
            <a:endParaRPr lang="it-IT"/>
          </a:p>
        </p:txBody>
      </p:sp>
      <p:sp>
        <p:nvSpPr>
          <p:cNvPr id="4" name="Segnaposto data 3">
            <a:extLst>
              <a:ext uri="{FF2B5EF4-FFF2-40B4-BE49-F238E27FC236}">
                <a16:creationId xmlns:a16="http://schemas.microsoft.com/office/drawing/2014/main" id="{1D1F7BCB-FEE0-69AB-574C-402B22419664}"/>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841907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A3215-CA43-23B2-D75B-470CF83EEF4D}"/>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AC9FF1AE-533C-2441-912B-26A0CE1BF54B}"/>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E85EB3F4-17D5-068B-4B10-0B67F12BC8CA}"/>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8E773F44-62A5-F52E-3D73-B3FBC348E4D1}"/>
              </a:ext>
            </a:extLst>
          </p:cNvPr>
          <p:cNvSpPr>
            <a:spLocks noGrp="1" noChangeArrowheads="1"/>
          </p:cNvSpPr>
          <p:nvPr>
            <p:ph type="subTitle" idx="1"/>
          </p:nvPr>
        </p:nvSpPr>
        <p:spPr>
          <a:xfrm>
            <a:off x="574717" y="816747"/>
            <a:ext cx="11161746" cy="5443150"/>
          </a:xfrm>
        </p:spPr>
        <p:txBody>
          <a:bodyPr>
            <a:normAutofit/>
          </a:bodyPr>
          <a:lstStyle/>
          <a:p>
            <a:pPr algn="just">
              <a:lnSpc>
                <a:spcPct val="100000"/>
              </a:lnSpc>
              <a:spcBef>
                <a:spcPts val="0"/>
              </a:spcBef>
            </a:pPr>
            <a:r>
              <a:rPr lang="it-IT" b="1" dirty="0">
                <a:solidFill>
                  <a:srgbClr val="000000"/>
                </a:solidFill>
                <a:latin typeface="Arial Narrow" panose="020B0606020202030204" pitchFamily="34" charset="0"/>
              </a:rPr>
              <a:t>Posizioni soggettive non connesse ad elementi del patrimonio scisso (1)</a:t>
            </a:r>
          </a:p>
          <a:p>
            <a:pPr algn="just">
              <a:lnSpc>
                <a:spcPct val="100000"/>
              </a:lnSpc>
              <a:spcBef>
                <a:spcPts val="0"/>
              </a:spcBef>
            </a:pPr>
            <a:r>
              <a:rPr lang="it-IT" dirty="0">
                <a:latin typeface="Arial Narrow" panose="020B0606020202030204" pitchFamily="34" charset="0"/>
              </a:rPr>
              <a:t>A seguito del novellato comma 4 dell’art. 173 TUIR (che ora vale per tutte le operazioni di scissione), le posizioni soggettive della società scissa, non specificamente afferenti agli elementi del patrimonio trasferito dalla scissa alla beneficiaria (</a:t>
            </a:r>
            <a:r>
              <a:rPr lang="it-IT" i="1" dirty="0">
                <a:latin typeface="Arial Narrow" panose="020B0606020202030204" pitchFamily="34" charset="0"/>
              </a:rPr>
              <a:t>es. perdite fiscali pregresse, eccedenze di interessi passivi, plusvalenze a tassazione rateizzata, eccedenze di spese di manutenzione deducibili, ecc</a:t>
            </a:r>
            <a:r>
              <a:rPr lang="it-IT" dirty="0">
                <a:latin typeface="Arial Narrow" panose="020B0606020202030204" pitchFamily="34" charset="0"/>
              </a:rPr>
              <a:t>.) e i relativi obblighi strumentali sono attribuiti alla beneficiaria e alla scissa in proporzione delle rispettive quote del patrimonio netto contabile trasferite o rimaste.</a:t>
            </a:r>
          </a:p>
          <a:p>
            <a:pPr algn="just">
              <a:lnSpc>
                <a:spcPct val="100000"/>
              </a:lnSpc>
              <a:spcBef>
                <a:spcPts val="0"/>
              </a:spcBef>
            </a:pPr>
            <a:r>
              <a:rPr lang="it-IT" dirty="0">
                <a:latin typeface="Arial Narrow" panose="020B0606020202030204" pitchFamily="34" charset="0"/>
              </a:rPr>
              <a:t>Per cui il valore netto contabile delle attività e passività oggetto di scorporo deve essere rapportato al patrimonio netto contabile della società scissa quale risultante alla data di efficacia della scissione ai sensi dell’articolo 2506-quater del codice civile (</a:t>
            </a:r>
            <a:r>
              <a:rPr lang="it-IT" sz="2400" b="0" i="0" u="none" strike="noStrike" baseline="0" dirty="0">
                <a:solidFill>
                  <a:srgbClr val="000000"/>
                </a:solidFill>
                <a:latin typeface="Arial Narrow" panose="020B0606020202030204" pitchFamily="34" charset="0"/>
              </a:rPr>
              <a:t>lettera e) del nuovo comma 15-</a:t>
            </a:r>
            <a:r>
              <a:rPr lang="it-IT" sz="2400" b="0" i="1" u="none" strike="noStrike" baseline="0" dirty="0">
                <a:solidFill>
                  <a:srgbClr val="000000"/>
                </a:solidFill>
                <a:latin typeface="Arial Narrow" panose="020B0606020202030204" pitchFamily="34" charset="0"/>
              </a:rPr>
              <a:t>ter</a:t>
            </a:r>
            <a:r>
              <a:rPr lang="it-IT" sz="2400" b="0" i="0" u="none" strike="noStrike" baseline="0" dirty="0">
                <a:solidFill>
                  <a:srgbClr val="000000"/>
                </a:solidFill>
                <a:latin typeface="Arial Narrow" panose="020B0606020202030204" pitchFamily="34" charset="0"/>
              </a:rPr>
              <a:t>).</a:t>
            </a:r>
            <a:endParaRPr lang="it-IT" dirty="0">
              <a:latin typeface="Arial Narrow" panose="020B0606020202030204" pitchFamily="34" charset="0"/>
            </a:endParaRPr>
          </a:p>
          <a:p>
            <a:pPr algn="just">
              <a:lnSpc>
                <a:spcPct val="100000"/>
              </a:lnSpc>
              <a:spcBef>
                <a:spcPts val="0"/>
              </a:spcBef>
            </a:pPr>
            <a:r>
              <a:rPr lang="it-IT" dirty="0">
                <a:latin typeface="Arial Narrow" panose="020B0606020202030204" pitchFamily="34" charset="0"/>
              </a:rPr>
              <a:t>Ne consegue che a fronte di un patrimonio netto contabile della scissa ante scissione pari a 1.000 e valore contabile netto del patrimonio trasferito alla beneficiaria pari a 200, le posizioni soggettive (</a:t>
            </a:r>
            <a:r>
              <a:rPr lang="it-IT" dirty="0">
                <a:solidFill>
                  <a:srgbClr val="000000"/>
                </a:solidFill>
                <a:latin typeface="Arial Narrow" panose="020B0606020202030204" pitchFamily="34" charset="0"/>
              </a:rPr>
              <a:t>non connesse ad elementi del patrimonio scisso), </a:t>
            </a:r>
            <a:r>
              <a:rPr lang="it-IT" dirty="0">
                <a:latin typeface="Arial Narrow" panose="020B0606020202030204" pitchFamily="34" charset="0"/>
              </a:rPr>
              <a:t>si assumono trasferite alla beneficiaria in misura del </a:t>
            </a:r>
            <a:r>
              <a:rPr lang="it-IT" dirty="0">
                <a:solidFill>
                  <a:srgbClr val="000000"/>
                </a:solidFill>
                <a:latin typeface="Arial Narrow" panose="020B0606020202030204" pitchFamily="34" charset="0"/>
              </a:rPr>
              <a:t>20% (</a:t>
            </a:r>
            <a:r>
              <a:rPr lang="it-IT" b="1" dirty="0">
                <a:solidFill>
                  <a:srgbClr val="000000"/>
                </a:solidFill>
                <a:latin typeface="Arial Narrow" panose="020B0606020202030204" pitchFamily="34" charset="0"/>
              </a:rPr>
              <a:t>e non </a:t>
            </a:r>
            <a:r>
              <a:rPr lang="it-IT" dirty="0">
                <a:solidFill>
                  <a:srgbClr val="000000"/>
                </a:solidFill>
                <a:latin typeface="Arial Narrow" panose="020B0606020202030204" pitchFamily="34" charset="0"/>
              </a:rPr>
              <a:t>200/1200 = 16,667%).</a:t>
            </a: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647DA407-A704-76C2-6EBB-C4D9D328330D}"/>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910FDCD3-7EDE-A18C-BEA1-26A599BD2170}"/>
              </a:ext>
            </a:extLst>
          </p:cNvPr>
          <p:cNvSpPr>
            <a:spLocks noGrp="1"/>
          </p:cNvSpPr>
          <p:nvPr>
            <p:ph type="sldNum" sz="quarter" idx="12"/>
          </p:nvPr>
        </p:nvSpPr>
        <p:spPr/>
        <p:txBody>
          <a:bodyPr/>
          <a:lstStyle/>
          <a:p>
            <a:fld id="{0ACE2E1C-AE56-470C-8FFE-D0F4B65DC57B}" type="slidenum">
              <a:rPr lang="it-IT" smtClean="0"/>
              <a:t>14</a:t>
            </a:fld>
            <a:endParaRPr lang="it-IT"/>
          </a:p>
        </p:txBody>
      </p:sp>
      <p:sp>
        <p:nvSpPr>
          <p:cNvPr id="4" name="Segnaposto data 3">
            <a:extLst>
              <a:ext uri="{FF2B5EF4-FFF2-40B4-BE49-F238E27FC236}">
                <a16:creationId xmlns:a16="http://schemas.microsoft.com/office/drawing/2014/main" id="{A563DF08-AB56-2667-BC09-6E058711F96E}"/>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28645079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9BBE8-9CDD-65E8-68A4-5E01D9A5BD2B}"/>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548E6B71-0D24-3310-1F3B-2278229115B4}"/>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4202EBA-86B4-4A87-8F2C-540617D983DE}"/>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8628B696-0758-1BFE-D13E-666DEAA3EFF0}"/>
              </a:ext>
            </a:extLst>
          </p:cNvPr>
          <p:cNvSpPr>
            <a:spLocks noGrp="1" noChangeArrowheads="1"/>
          </p:cNvSpPr>
          <p:nvPr>
            <p:ph type="subTitle" idx="1"/>
          </p:nvPr>
        </p:nvSpPr>
        <p:spPr>
          <a:xfrm>
            <a:off x="301841" y="816747"/>
            <a:ext cx="11434622" cy="5443150"/>
          </a:xfrm>
        </p:spPr>
        <p:txBody>
          <a:bodyPr>
            <a:normAutofit/>
          </a:bodyPr>
          <a:lstStyle/>
          <a:p>
            <a:pPr algn="just">
              <a:lnSpc>
                <a:spcPct val="100000"/>
              </a:lnSpc>
              <a:spcBef>
                <a:spcPts val="0"/>
              </a:spcBef>
            </a:pPr>
            <a:r>
              <a:rPr lang="it-IT" b="1" dirty="0">
                <a:solidFill>
                  <a:srgbClr val="000000"/>
                </a:solidFill>
                <a:latin typeface="Arial Narrow" panose="020B0606020202030204" pitchFamily="34" charset="0"/>
              </a:rPr>
              <a:t>Posizioni soggettive non connesse ad elementi del patrimonio scisso (2)</a:t>
            </a:r>
          </a:p>
          <a:p>
            <a:pPr algn="just">
              <a:lnSpc>
                <a:spcPct val="110000"/>
              </a:lnSpc>
              <a:spcBef>
                <a:spcPts val="0"/>
              </a:spcBef>
            </a:pPr>
            <a:endParaRPr lang="it-IT" sz="2600" b="1" dirty="0">
              <a:latin typeface="Arial Narrow" panose="020B0606020202030204" pitchFamily="34" charset="0"/>
            </a:endParaRPr>
          </a:p>
          <a:p>
            <a:pPr algn="just">
              <a:lnSpc>
                <a:spcPct val="100000"/>
              </a:lnSpc>
              <a:spcBef>
                <a:spcPts val="0"/>
              </a:spcBef>
            </a:pPr>
            <a:r>
              <a:rPr lang="it-IT" dirty="0">
                <a:latin typeface="Arial Narrow" panose="020B0606020202030204" pitchFamily="34" charset="0"/>
              </a:rPr>
              <a:t>Ai sensi del novellato comma 4 dell’art. 173 TUIR tra le posizioni soggettive da ripartire con il criterio proporzionale di cui al comma 4 «</a:t>
            </a:r>
            <a:r>
              <a:rPr lang="it-IT" b="1" i="1" dirty="0">
                <a:latin typeface="Arial Narrow" panose="020B0606020202030204" pitchFamily="34" charset="0"/>
              </a:rPr>
              <a:t>non sono ricompresi </a:t>
            </a:r>
            <a:r>
              <a:rPr lang="it-IT" i="1" dirty="0">
                <a:latin typeface="Arial Narrow" panose="020B0606020202030204" pitchFamily="34" charset="0"/>
              </a:rPr>
              <a:t>i crediti d'imposta, di natura diversa da quella agevolativa, chiesti a rimborso e le eccedenze delle medesime imposte utilizzabili in compensazione, anche ai sensi dell'articolo 17 del Dlgs n. 241/1997</a:t>
            </a:r>
            <a:r>
              <a:rPr lang="it-IT" dirty="0">
                <a:latin typeface="Arial Narrow" panose="020B0606020202030204" pitchFamily="34" charset="0"/>
              </a:rPr>
              <a:t>» (nell'ambito del modello F24).</a:t>
            </a:r>
          </a:p>
          <a:p>
            <a:pPr algn="just">
              <a:lnSpc>
                <a:spcPct val="100000"/>
              </a:lnSpc>
              <a:spcBef>
                <a:spcPts val="0"/>
              </a:spcBef>
            </a:pPr>
            <a:endParaRPr lang="it-IT" dirty="0">
              <a:latin typeface="Arial Narrow" panose="020B0606020202030204" pitchFamily="34" charset="0"/>
            </a:endParaRPr>
          </a:p>
          <a:p>
            <a:pPr algn="just">
              <a:lnSpc>
                <a:spcPct val="100000"/>
              </a:lnSpc>
              <a:spcBef>
                <a:spcPts val="0"/>
              </a:spcBef>
            </a:pPr>
            <a:r>
              <a:rPr lang="it-IT" dirty="0">
                <a:latin typeface="Arial Narrow" panose="020B0606020202030204" pitchFamily="34" charset="0"/>
              </a:rPr>
              <a:t>Quindi «possono passare solo» i crediti d’imposta che hanno natura agevolativa.</a:t>
            </a:r>
          </a:p>
          <a:p>
            <a:pPr algn="just">
              <a:lnSpc>
                <a:spcPct val="100000"/>
              </a:lnSpc>
              <a:spcBef>
                <a:spcPts val="0"/>
              </a:spcBef>
            </a:pPr>
            <a:endParaRPr lang="it-IT" dirty="0">
              <a:latin typeface="Arial Narrow" panose="020B0606020202030204" pitchFamily="34" charset="0"/>
            </a:endParaRPr>
          </a:p>
          <a:p>
            <a:pPr algn="just">
              <a:lnSpc>
                <a:spcPct val="100000"/>
              </a:lnSpc>
              <a:spcBef>
                <a:spcPts val="0"/>
              </a:spcBef>
            </a:pPr>
            <a:r>
              <a:rPr lang="it-IT" dirty="0">
                <a:latin typeface="Arial Narrow" panose="020B0606020202030204" pitchFamily="34" charset="0"/>
              </a:rPr>
              <a:t>Segnalo che, per questa novità, non vale la regola generale di decorrenza a quelle operazioni realizzate nel 2023, dato che la modifica non viene richiamata dal 2° comma dell’articolo 16.  Andrà valutato, tuttavia, se questa nuova impostazione possa avere valore interpretativo anche per operazioni effettuate in precedenza.</a:t>
            </a: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CF436147-C3F3-66DD-4A8F-CF942DD24F5E}"/>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4F2BBB6F-17E0-86D9-2093-E4ECB4C2D7C2}"/>
              </a:ext>
            </a:extLst>
          </p:cNvPr>
          <p:cNvSpPr>
            <a:spLocks noGrp="1"/>
          </p:cNvSpPr>
          <p:nvPr>
            <p:ph type="sldNum" sz="quarter" idx="12"/>
          </p:nvPr>
        </p:nvSpPr>
        <p:spPr/>
        <p:txBody>
          <a:bodyPr/>
          <a:lstStyle/>
          <a:p>
            <a:fld id="{0ACE2E1C-AE56-470C-8FFE-D0F4B65DC57B}" type="slidenum">
              <a:rPr lang="it-IT" smtClean="0"/>
              <a:t>15</a:t>
            </a:fld>
            <a:endParaRPr lang="it-IT"/>
          </a:p>
        </p:txBody>
      </p:sp>
      <p:sp>
        <p:nvSpPr>
          <p:cNvPr id="4" name="Segnaposto data 3">
            <a:extLst>
              <a:ext uri="{FF2B5EF4-FFF2-40B4-BE49-F238E27FC236}">
                <a16:creationId xmlns:a16="http://schemas.microsoft.com/office/drawing/2014/main" id="{2B02EF05-BDE9-DCE5-44B7-06F93DCA2473}"/>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3382451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51D87F-1453-8A64-6AB6-D4899913438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37089A2A-0F76-9191-17B2-EBE8F6D5A73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F94F4EF-F428-42AE-6300-91ED4206945C}"/>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68432C51-38DC-5FB7-3DEC-815D46441275}"/>
              </a:ext>
            </a:extLst>
          </p:cNvPr>
          <p:cNvSpPr>
            <a:spLocks noGrp="1" noChangeArrowheads="1"/>
          </p:cNvSpPr>
          <p:nvPr>
            <p:ph type="subTitle" idx="1"/>
          </p:nvPr>
        </p:nvSpPr>
        <p:spPr>
          <a:xfrm>
            <a:off x="574717" y="816747"/>
            <a:ext cx="11161746" cy="5443150"/>
          </a:xfrm>
        </p:spPr>
        <p:txBody>
          <a:bodyPr>
            <a:normAutofit lnSpcReduction="10000"/>
          </a:bodyPr>
          <a:lstStyle/>
          <a:p>
            <a:pPr algn="just">
              <a:lnSpc>
                <a:spcPct val="100000"/>
              </a:lnSpc>
              <a:spcBef>
                <a:spcPts val="0"/>
              </a:spcBef>
            </a:pPr>
            <a:r>
              <a:rPr lang="it-IT" sz="2600" b="1" dirty="0">
                <a:solidFill>
                  <a:srgbClr val="000000"/>
                </a:solidFill>
                <a:latin typeface="Arial Narrow" panose="020B0606020202030204" pitchFamily="34" charset="0"/>
              </a:rPr>
              <a:t>Posizioni soggettive non connesse ad elementi del patrimonio scisso (3)</a:t>
            </a:r>
          </a:p>
          <a:p>
            <a:pPr algn="just"/>
            <a:r>
              <a:rPr lang="it-IT" dirty="0">
                <a:solidFill>
                  <a:srgbClr val="000000"/>
                </a:solidFill>
                <a:latin typeface="Arial Narrow" panose="020B0606020202030204" pitchFamily="34" charset="0"/>
              </a:rPr>
              <a:t>L</a:t>
            </a:r>
            <a:r>
              <a:rPr lang="it-IT" b="0" i="0" u="none" strike="noStrike" baseline="0" dirty="0">
                <a:solidFill>
                  <a:srgbClr val="000000"/>
                </a:solidFill>
                <a:latin typeface="Arial Narrow" panose="020B0606020202030204" pitchFamily="34" charset="0"/>
              </a:rPr>
              <a:t>a locuzione «</a:t>
            </a:r>
            <a:r>
              <a:rPr lang="it-IT" b="0" i="1" u="none" strike="noStrike" baseline="0" dirty="0">
                <a:solidFill>
                  <a:srgbClr val="000000"/>
                </a:solidFill>
                <a:latin typeface="Arial Narrow" panose="020B0606020202030204" pitchFamily="34" charset="0"/>
              </a:rPr>
              <a:t>di natura diversa da quella agevolativa</a:t>
            </a:r>
            <a:r>
              <a:rPr lang="it-IT" b="0" i="0" u="none" strike="noStrike" baseline="0" dirty="0">
                <a:solidFill>
                  <a:srgbClr val="000000"/>
                </a:solidFill>
                <a:latin typeface="Arial Narrow" panose="020B0606020202030204" pitchFamily="34" charset="0"/>
              </a:rPr>
              <a:t>» appare per vero infelice. Come viene messo in evidenza </a:t>
            </a:r>
            <a:r>
              <a:rPr lang="it-IT" dirty="0">
                <a:solidFill>
                  <a:srgbClr val="000000"/>
                </a:solidFill>
                <a:latin typeface="Arial Narrow" panose="020B0606020202030204" pitchFamily="34" charset="0"/>
              </a:rPr>
              <a:t>anche dalla risposta a interpello n. 48/2024, </a:t>
            </a:r>
            <a:r>
              <a:rPr lang="it-IT" b="0" i="0" u="none" strike="noStrike" baseline="0" dirty="0">
                <a:solidFill>
                  <a:srgbClr val="000000"/>
                </a:solidFill>
                <a:latin typeface="Arial Narrow" panose="020B0606020202030204" pitchFamily="34" charset="0"/>
              </a:rPr>
              <a:t>per i crediti d'imposta di natura agevolativa è necessario verificare se gli stessi si qualificano come una posizione soggettiva (es. credito R&amp;S). </a:t>
            </a:r>
          </a:p>
          <a:p>
            <a:pPr algn="just"/>
            <a:r>
              <a:rPr lang="it-IT" b="0" i="0" u="none" strike="noStrike" baseline="0" dirty="0">
                <a:solidFill>
                  <a:srgbClr val="000000"/>
                </a:solidFill>
                <a:latin typeface="Arial Narrow" panose="020B0606020202030204" pitchFamily="34" charset="0"/>
              </a:rPr>
              <a:t>In caso affermativo, occorrerà valutare se tale posizione sia connessa (specificamente o per insiemi) agli elementi del patrimonio scisso: in tal caso seguiranno integralmente la sorte, in sede di scissione, degli elementi o dell'elemento a cui risultano connessa (articolo 173, comma 4, ultima parte, del Tuir); in caso contrario, si ripartiranno secondo il criterio proporzionale. </a:t>
            </a:r>
          </a:p>
          <a:p>
            <a:pPr algn="just"/>
            <a:r>
              <a:rPr lang="it-IT" b="0" i="0" u="none" strike="noStrike" baseline="0" dirty="0">
                <a:solidFill>
                  <a:srgbClr val="000000"/>
                </a:solidFill>
                <a:latin typeface="Arial Narrow" panose="020B0606020202030204" pitchFamily="34" charset="0"/>
              </a:rPr>
              <a:t>Invece, qualora tali crediti non siano riconducibili tra le posizioni soggettive, essi dovranno ritenersi liberamente disponibili dalle parti, secondo quanto stabilito nel progetto di scissione. La verifica va quindi fatta caso per caso.</a:t>
            </a:r>
          </a:p>
          <a:p>
            <a:pPr algn="just"/>
            <a:r>
              <a:rPr lang="it-IT" sz="2400" dirty="0">
                <a:latin typeface="Arial Narrow" panose="020B0606020202030204" pitchFamily="34" charset="0"/>
              </a:rPr>
              <a:t>È comunque importante tener presente che i crediti non riconducibili tra le posizioni soggettive devono ritenersi liberamente disponibili dalle parti, secondo quanto stabilito nel progetto di scissione.</a:t>
            </a:r>
          </a:p>
          <a:p>
            <a:pPr algn="just"/>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6B443238-E8FF-6A4D-0142-5F25AED17E74}"/>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28A9D508-4E74-943C-0050-8699CFF3D641}"/>
              </a:ext>
            </a:extLst>
          </p:cNvPr>
          <p:cNvSpPr>
            <a:spLocks noGrp="1"/>
          </p:cNvSpPr>
          <p:nvPr>
            <p:ph type="sldNum" sz="quarter" idx="12"/>
          </p:nvPr>
        </p:nvSpPr>
        <p:spPr/>
        <p:txBody>
          <a:bodyPr/>
          <a:lstStyle/>
          <a:p>
            <a:fld id="{0ACE2E1C-AE56-470C-8FFE-D0F4B65DC57B}" type="slidenum">
              <a:rPr lang="it-IT" smtClean="0"/>
              <a:t>16</a:t>
            </a:fld>
            <a:endParaRPr lang="it-IT"/>
          </a:p>
        </p:txBody>
      </p:sp>
      <p:sp>
        <p:nvSpPr>
          <p:cNvPr id="4" name="Segnaposto data 3">
            <a:extLst>
              <a:ext uri="{FF2B5EF4-FFF2-40B4-BE49-F238E27FC236}">
                <a16:creationId xmlns:a16="http://schemas.microsoft.com/office/drawing/2014/main" id="{28904E5B-E990-407F-8B36-5C33823ABF41}"/>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41130798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0C7E3-77F0-EA61-58D6-9BEAD055095C}"/>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73A5795E-3954-486A-5CA1-213C1DAFD2B9}"/>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1D72A296-4666-5EEF-0669-F6E28380E84F}"/>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8F5DBA76-E6D5-AFF1-3195-2C3E4301F60F}"/>
              </a:ext>
            </a:extLst>
          </p:cNvPr>
          <p:cNvSpPr>
            <a:spLocks noGrp="1" noChangeArrowheads="1"/>
          </p:cNvSpPr>
          <p:nvPr>
            <p:ph type="subTitle" idx="1"/>
          </p:nvPr>
        </p:nvSpPr>
        <p:spPr>
          <a:xfrm>
            <a:off x="574717" y="816747"/>
            <a:ext cx="11161746" cy="5443150"/>
          </a:xfrm>
        </p:spPr>
        <p:txBody>
          <a:bodyPr>
            <a:normAutofit/>
          </a:bodyPr>
          <a:lstStyle/>
          <a:p>
            <a:pPr marL="342900" indent="-342900" algn="just">
              <a:lnSpc>
                <a:spcPct val="100000"/>
              </a:lnSpc>
              <a:spcBef>
                <a:spcPts val="0"/>
              </a:spcBef>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graphicFrame>
        <p:nvGraphicFramePr>
          <p:cNvPr id="2" name="Tabella 1">
            <a:extLst>
              <a:ext uri="{FF2B5EF4-FFF2-40B4-BE49-F238E27FC236}">
                <a16:creationId xmlns:a16="http://schemas.microsoft.com/office/drawing/2014/main" id="{BA0B63F2-F4A1-B979-CA12-F1C445B62E03}"/>
              </a:ext>
            </a:extLst>
          </p:cNvPr>
          <p:cNvGraphicFramePr>
            <a:graphicFrameLocks noGrp="1"/>
          </p:cNvGraphicFramePr>
          <p:nvPr>
            <p:extLst>
              <p:ext uri="{D42A27DB-BD31-4B8C-83A1-F6EECF244321}">
                <p14:modId xmlns:p14="http://schemas.microsoft.com/office/powerpoint/2010/main" val="2564882437"/>
              </p:ext>
            </p:extLst>
          </p:nvPr>
        </p:nvGraphicFramePr>
        <p:xfrm>
          <a:off x="246060" y="1155677"/>
          <a:ext cx="11161745" cy="4445068"/>
        </p:xfrm>
        <a:graphic>
          <a:graphicData uri="http://schemas.openxmlformats.org/drawingml/2006/table">
            <a:tbl>
              <a:tblPr>
                <a:tableStyleId>{5C22544A-7EE6-4342-B048-85BDC9FD1C3A}</a:tableStyleId>
              </a:tblPr>
              <a:tblGrid>
                <a:gridCol w="4674766">
                  <a:extLst>
                    <a:ext uri="{9D8B030D-6E8A-4147-A177-3AD203B41FA5}">
                      <a16:colId xmlns:a16="http://schemas.microsoft.com/office/drawing/2014/main" val="1265005313"/>
                    </a:ext>
                  </a:extLst>
                </a:gridCol>
                <a:gridCol w="510378">
                  <a:extLst>
                    <a:ext uri="{9D8B030D-6E8A-4147-A177-3AD203B41FA5}">
                      <a16:colId xmlns:a16="http://schemas.microsoft.com/office/drawing/2014/main" val="2533680790"/>
                    </a:ext>
                  </a:extLst>
                </a:gridCol>
                <a:gridCol w="5976601">
                  <a:extLst>
                    <a:ext uri="{9D8B030D-6E8A-4147-A177-3AD203B41FA5}">
                      <a16:colId xmlns:a16="http://schemas.microsoft.com/office/drawing/2014/main" val="2718883875"/>
                    </a:ext>
                  </a:extLst>
                </a:gridCol>
              </a:tblGrid>
              <a:tr h="189189">
                <a:tc>
                  <a:txBody>
                    <a:bodyPr/>
                    <a:lstStyle/>
                    <a:p>
                      <a:pPr algn="ctr" fontAlgn="t"/>
                      <a:r>
                        <a:rPr lang="it-IT" sz="1800" b="1" u="none" strike="noStrike" dirty="0">
                          <a:effectLst/>
                          <a:highlight>
                            <a:srgbClr val="FFFFFF"/>
                          </a:highlight>
                          <a:latin typeface="Arial Narrow" panose="020B0606020202030204" pitchFamily="34" charset="0"/>
                        </a:rPr>
                        <a:t>Vecchio comma 4</a:t>
                      </a:r>
                      <a:endParaRPr lang="it-IT" sz="1800" b="1" i="0" u="none" strike="noStrike" dirty="0">
                        <a:solidFill>
                          <a:srgbClr val="000000"/>
                        </a:solidFill>
                        <a:effectLst/>
                        <a:highlight>
                          <a:srgbClr val="FFFFFF"/>
                        </a:highlight>
                        <a:latin typeface="Arial Narrow" panose="020B0606020202030204" pitchFamily="34" charset="0"/>
                      </a:endParaRPr>
                    </a:p>
                  </a:txBody>
                  <a:tcPr marL="8599" marR="8599" marT="8599" marB="0"/>
                </a:tc>
                <a:tc>
                  <a:txBody>
                    <a:bodyPr/>
                    <a:lstStyle/>
                    <a:p>
                      <a:pPr algn="just" fontAlgn="t"/>
                      <a:r>
                        <a:rPr lang="it-IT" sz="1800" u="none" strike="noStrike">
                          <a:effectLst/>
                        </a:rPr>
                        <a:t> </a:t>
                      </a:r>
                      <a:endParaRPr lang="it-IT" sz="1800" b="1" i="0" u="none" strike="noStrike">
                        <a:solidFill>
                          <a:srgbClr val="000000"/>
                        </a:solidFill>
                        <a:effectLst/>
                        <a:latin typeface="Arial Narrow" panose="020B0606020202030204" pitchFamily="34" charset="0"/>
                      </a:endParaRPr>
                    </a:p>
                  </a:txBody>
                  <a:tcPr marL="8599" marR="8599" marT="8599" marB="0"/>
                </a:tc>
                <a:tc>
                  <a:txBody>
                    <a:bodyPr/>
                    <a:lstStyle/>
                    <a:p>
                      <a:pPr algn="ctr" fontAlgn="t"/>
                      <a:r>
                        <a:rPr lang="it-IT" sz="1800" b="1" u="none" strike="noStrike" dirty="0">
                          <a:effectLst/>
                          <a:highlight>
                            <a:srgbClr val="CAEDFB"/>
                          </a:highlight>
                          <a:latin typeface="Arial Narrow" panose="020B0606020202030204" pitchFamily="34" charset="0"/>
                        </a:rPr>
                        <a:t>Nuovo comma 4</a:t>
                      </a:r>
                      <a:endParaRPr lang="it-IT" sz="1800" b="1" i="0" u="none" strike="noStrike" dirty="0">
                        <a:solidFill>
                          <a:srgbClr val="000000"/>
                        </a:solidFill>
                        <a:effectLst/>
                        <a:highlight>
                          <a:srgbClr val="CAEDFB"/>
                        </a:highlight>
                        <a:latin typeface="Arial Narrow" panose="020B0606020202030204" pitchFamily="34" charset="0"/>
                      </a:endParaRPr>
                    </a:p>
                  </a:txBody>
                  <a:tcPr marL="8599" marR="8599" marT="8599" marB="0"/>
                </a:tc>
                <a:extLst>
                  <a:ext uri="{0D108BD9-81ED-4DB2-BD59-A6C34878D82A}">
                    <a16:rowId xmlns:a16="http://schemas.microsoft.com/office/drawing/2014/main" val="3685058715"/>
                  </a:ext>
                </a:extLst>
              </a:tr>
              <a:tr h="4162149">
                <a:tc>
                  <a:txBody>
                    <a:bodyPr/>
                    <a:lstStyle/>
                    <a:p>
                      <a:pPr algn="just" fontAlgn="t"/>
                      <a:r>
                        <a:rPr lang="it-IT" sz="1800" u="none" strike="noStrike" dirty="0">
                          <a:effectLst/>
                          <a:highlight>
                            <a:srgbClr val="FFFFFF"/>
                          </a:highlight>
                          <a:latin typeface="Arial Narrow" panose="020B0606020202030204" pitchFamily="34" charset="0"/>
                        </a:rPr>
                        <a:t>Dalla data in cui la scissione ha effetto, a norma del comma 11, le posizioni soggettive della società scissa, ivi compresa quella indicata nell'articolo 86, comma 4, e i relativi obblighi strumentali sono attribuiti alle beneficiarie e, in caso di scissione parziale, alla stessa società scissa, in proporzione delle rispettive quote del patrimonio netto contabile trasferite o rimaste, salvo che trattisi di posizioni soggettive connesse specificamente o per insiemi agli elementi del patrimonio scisso, nel qual caso seguono tali elementi presso i rispettivi titolari.</a:t>
                      </a:r>
                      <a:endParaRPr lang="it-IT" sz="1800" b="0" i="0" u="none" strike="noStrike" dirty="0">
                        <a:solidFill>
                          <a:srgbClr val="000000"/>
                        </a:solidFill>
                        <a:effectLst/>
                        <a:highlight>
                          <a:srgbClr val="FFFFFF"/>
                        </a:highlight>
                        <a:latin typeface="Arial Narrow" panose="020B0606020202030204" pitchFamily="34" charset="0"/>
                      </a:endParaRPr>
                    </a:p>
                  </a:txBody>
                  <a:tcPr marL="8599" marR="8599" marT="8599" marB="0"/>
                </a:tc>
                <a:tc>
                  <a:txBody>
                    <a:bodyPr/>
                    <a:lstStyle/>
                    <a:p>
                      <a:pPr algn="just" fontAlgn="t"/>
                      <a:r>
                        <a:rPr lang="it-IT" sz="1800" u="none" strike="noStrike" dirty="0">
                          <a:effectLst/>
                        </a:rPr>
                        <a:t> </a:t>
                      </a:r>
                      <a:endParaRPr lang="it-IT" sz="1800" b="0" i="0" u="none" strike="noStrike" dirty="0">
                        <a:solidFill>
                          <a:srgbClr val="000000"/>
                        </a:solidFill>
                        <a:effectLst/>
                        <a:latin typeface="Arial Narrow" panose="020B0606020202030204" pitchFamily="34" charset="0"/>
                      </a:endParaRPr>
                    </a:p>
                  </a:txBody>
                  <a:tcPr marL="8599" marR="8599" marT="8599" marB="0"/>
                </a:tc>
                <a:tc>
                  <a:txBody>
                    <a:bodyPr/>
                    <a:lstStyle/>
                    <a:p>
                      <a:pPr algn="just" fontAlgn="t"/>
                      <a:r>
                        <a:rPr lang="it-IT" sz="1800" u="none" strike="noStrike" dirty="0">
                          <a:effectLst/>
                          <a:highlight>
                            <a:srgbClr val="CAEDFB"/>
                          </a:highlight>
                          <a:latin typeface="Arial Narrow" panose="020B0606020202030204" pitchFamily="34" charset="0"/>
                        </a:rPr>
                        <a:t>Dalla data in cui la scissione ha effetto, a norma del comma 11, le posizioni soggettive della società scissa, ivi compresa quella indicata nell'articolo 86, comma 4, quali risultanti al termine dell’ultimo periodo d’imposta della società scissa chiuso prima della data di efficacia della scissione ai sensi dell’articolo 2506-quater del codice civile, </a:t>
                      </a:r>
                      <a:r>
                        <a:rPr lang="it-IT" sz="1800" b="1" u="none" strike="noStrike" dirty="0">
                          <a:effectLst/>
                          <a:highlight>
                            <a:srgbClr val="CAEDFB"/>
                          </a:highlight>
                          <a:latin typeface="Arial Narrow" panose="020B0606020202030204" pitchFamily="34" charset="0"/>
                        </a:rPr>
                        <a:t>escluse le eccedenze d’imposta utilizzabili in compensazione, anche ai sensi dell’articolo 17 del decreto legislativo 9 luglio 1997, n. 241, e i crediti di imposta chiesti a rimborso, di natura diversa da quella agevolativa</a:t>
                      </a:r>
                      <a:r>
                        <a:rPr lang="it-IT" sz="1800" u="none" strike="noStrike" dirty="0">
                          <a:effectLst/>
                          <a:highlight>
                            <a:srgbClr val="CAEDFB"/>
                          </a:highlight>
                          <a:latin typeface="Arial Narrow" panose="020B0606020202030204" pitchFamily="34" charset="0"/>
                        </a:rPr>
                        <a:t>, e i relativi obblighi strumentali della società scissa sono attribuiti alle beneficiarie e, in caso di scissione parziale, alla stessa società scissa, in proporzione delle rispettive quote del patrimonio netto contabile trasferite o rimaste, salvo che trattasi di posizioni soggettive connesse specificamente o per insiemi agli elementi del patrimonio scisso, nel qual caso seguono tali elementi presso i rispettivi titolari.</a:t>
                      </a:r>
                      <a:endParaRPr lang="it-IT" sz="1800" b="0" i="0" u="none" strike="noStrike" dirty="0">
                        <a:solidFill>
                          <a:srgbClr val="000000"/>
                        </a:solidFill>
                        <a:effectLst/>
                        <a:highlight>
                          <a:srgbClr val="CAEDFB"/>
                        </a:highlight>
                        <a:latin typeface="Arial Narrow" panose="020B0606020202030204" pitchFamily="34" charset="0"/>
                      </a:endParaRPr>
                    </a:p>
                  </a:txBody>
                  <a:tcPr marL="8599" marR="8599" marT="8599" marB="0"/>
                </a:tc>
                <a:extLst>
                  <a:ext uri="{0D108BD9-81ED-4DB2-BD59-A6C34878D82A}">
                    <a16:rowId xmlns:a16="http://schemas.microsoft.com/office/drawing/2014/main" val="1070124647"/>
                  </a:ext>
                </a:extLst>
              </a:tr>
            </a:tbl>
          </a:graphicData>
        </a:graphic>
      </p:graphicFrame>
      <p:sp>
        <p:nvSpPr>
          <p:cNvPr id="3" name="Segnaposto piè di pagina 2">
            <a:extLst>
              <a:ext uri="{FF2B5EF4-FFF2-40B4-BE49-F238E27FC236}">
                <a16:creationId xmlns:a16="http://schemas.microsoft.com/office/drawing/2014/main" id="{8D573698-6236-DD2B-43D7-EDD553C346E8}"/>
              </a:ext>
            </a:extLst>
          </p:cNvPr>
          <p:cNvSpPr>
            <a:spLocks noGrp="1"/>
          </p:cNvSpPr>
          <p:nvPr>
            <p:ph type="ftr" sz="quarter" idx="11"/>
          </p:nvPr>
        </p:nvSpPr>
        <p:spPr/>
        <p:txBody>
          <a:bodyPr/>
          <a:lstStyle/>
          <a:p>
            <a:r>
              <a:rPr lang="it-IT"/>
              <a:t>Alessandro Savorana</a:t>
            </a:r>
          </a:p>
        </p:txBody>
      </p:sp>
      <p:sp>
        <p:nvSpPr>
          <p:cNvPr id="4" name="Segnaposto numero diapositiva 3">
            <a:extLst>
              <a:ext uri="{FF2B5EF4-FFF2-40B4-BE49-F238E27FC236}">
                <a16:creationId xmlns:a16="http://schemas.microsoft.com/office/drawing/2014/main" id="{49FBBF7E-A6E5-5BAB-5F2C-1841AB0AB44F}"/>
              </a:ext>
            </a:extLst>
          </p:cNvPr>
          <p:cNvSpPr>
            <a:spLocks noGrp="1"/>
          </p:cNvSpPr>
          <p:nvPr>
            <p:ph type="sldNum" sz="quarter" idx="12"/>
          </p:nvPr>
        </p:nvSpPr>
        <p:spPr/>
        <p:txBody>
          <a:bodyPr/>
          <a:lstStyle/>
          <a:p>
            <a:fld id="{0ACE2E1C-AE56-470C-8FFE-D0F4B65DC57B}" type="slidenum">
              <a:rPr lang="it-IT" smtClean="0"/>
              <a:t>17</a:t>
            </a:fld>
            <a:endParaRPr lang="it-IT"/>
          </a:p>
        </p:txBody>
      </p:sp>
      <p:sp>
        <p:nvSpPr>
          <p:cNvPr id="5" name="Segnaposto data 4">
            <a:extLst>
              <a:ext uri="{FF2B5EF4-FFF2-40B4-BE49-F238E27FC236}">
                <a16:creationId xmlns:a16="http://schemas.microsoft.com/office/drawing/2014/main" id="{DAAACF78-1516-A516-E919-5D97619C9E2F}"/>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937168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D07E3-2A6F-636F-D6E3-034A16825C2D}"/>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6FCA5BF-05C3-43AD-2DF9-34DCACC5C9F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A7B013B-6F07-6F5B-F685-0202408EF0A9}"/>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4A64F252-F32E-86BE-DC56-9E5836795A93}"/>
              </a:ext>
            </a:extLst>
          </p:cNvPr>
          <p:cNvSpPr>
            <a:spLocks noGrp="1" noChangeArrowheads="1"/>
          </p:cNvSpPr>
          <p:nvPr>
            <p:ph type="subTitle" idx="1"/>
          </p:nvPr>
        </p:nvSpPr>
        <p:spPr>
          <a:xfrm>
            <a:off x="574717" y="816747"/>
            <a:ext cx="11161746" cy="5443150"/>
          </a:xfrm>
        </p:spPr>
        <p:txBody>
          <a:bodyPr>
            <a:normAutofit/>
          </a:bodyPr>
          <a:lstStyle/>
          <a:p>
            <a:pPr algn="just">
              <a:lnSpc>
                <a:spcPct val="100000"/>
              </a:lnSpc>
              <a:spcBef>
                <a:spcPts val="0"/>
              </a:spcBef>
            </a:pPr>
            <a:r>
              <a:rPr lang="it-IT" dirty="0">
                <a:solidFill>
                  <a:srgbClr val="000000"/>
                </a:solidFill>
                <a:latin typeface="Arial Narrow" panose="020B0606020202030204" pitchFamily="34" charset="0"/>
              </a:rPr>
              <a:t>Con riferimento alla </a:t>
            </a:r>
            <a:r>
              <a:rPr lang="it-IT" b="0" i="0" u="none" strike="noStrike" baseline="0" dirty="0">
                <a:solidFill>
                  <a:srgbClr val="000000"/>
                </a:solidFill>
                <a:latin typeface="Arial Narrow" panose="020B0606020202030204" pitchFamily="34" charset="0"/>
              </a:rPr>
              <a:t>data di </a:t>
            </a:r>
            <a:r>
              <a:rPr lang="it-IT" b="1" i="0" u="none" strike="noStrike" baseline="0" dirty="0">
                <a:solidFill>
                  <a:srgbClr val="000000"/>
                </a:solidFill>
                <a:latin typeface="Arial Narrow" panose="020B0606020202030204" pitchFamily="34" charset="0"/>
              </a:rPr>
              <a:t>efficacia della scissione</a:t>
            </a:r>
            <a:r>
              <a:rPr lang="it-IT" b="0" i="0" u="none" strike="noStrike" baseline="0" dirty="0">
                <a:solidFill>
                  <a:srgbClr val="000000"/>
                </a:solidFill>
                <a:latin typeface="Arial Narrow" panose="020B0606020202030204" pitchFamily="34" charset="0"/>
              </a:rPr>
              <a:t>, un primo tema attiene al fatto che sarà necessaria una situazione contabile aggiornata con esplicitazione dei valori civili e fiscali delle attività e passività trasferite. Fermo restando che, civilisticamente, si tratterà di trasferimenti a valori contabili, gli eventuali disallineamenti rispetto a quelli fiscali saranno poi gestiti nelle rispettive dichiarazioni.</a:t>
            </a: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r>
              <a:rPr lang="it-IT" dirty="0">
                <a:solidFill>
                  <a:srgbClr val="000000"/>
                </a:solidFill>
                <a:latin typeface="Arial Narrow" panose="020B0606020202030204" pitchFamily="34" charset="0"/>
              </a:rPr>
              <a:t>Altra questione riguarda il </a:t>
            </a:r>
            <a:r>
              <a:rPr lang="it-IT" b="1" dirty="0">
                <a:solidFill>
                  <a:srgbClr val="000000"/>
                </a:solidFill>
                <a:latin typeface="Arial Narrow" panose="020B0606020202030204" pitchFamily="34" charset="0"/>
              </a:rPr>
              <a:t>periodo di possesso</a:t>
            </a:r>
            <a:r>
              <a:rPr lang="it-IT" dirty="0">
                <a:solidFill>
                  <a:srgbClr val="000000"/>
                </a:solidFill>
                <a:latin typeface="Arial Narrow" panose="020B0606020202030204" pitchFamily="34" charset="0"/>
              </a:rPr>
              <a:t>. Per prassi consolidata, per stabilire l’anzianità di possesso di una azienda, non ci si basa sui beni che compongono il complesso aziendale, ma sull’ </a:t>
            </a:r>
            <a:r>
              <a:rPr lang="it-IT" i="1" dirty="0">
                <a:solidFill>
                  <a:srgbClr val="000000"/>
                </a:solidFill>
                <a:latin typeface="Arial Narrow" panose="020B0606020202030204" pitchFamily="34" charset="0"/>
              </a:rPr>
              <a:t>holding period </a:t>
            </a:r>
            <a:r>
              <a:rPr lang="it-IT" dirty="0">
                <a:solidFill>
                  <a:srgbClr val="000000"/>
                </a:solidFill>
                <a:latin typeface="Arial Narrow" panose="020B0606020202030204" pitchFamily="34" charset="0"/>
              </a:rPr>
              <a:t>dell’azienda nel complesso che viene fatto decorrere «</a:t>
            </a:r>
            <a:r>
              <a:rPr lang="it-IT" i="1" dirty="0">
                <a:solidFill>
                  <a:srgbClr val="000000"/>
                </a:solidFill>
                <a:latin typeface="Arial Narrow" panose="020B0606020202030204" pitchFamily="34" charset="0"/>
              </a:rPr>
              <a:t>dal giorno in cui  l’azienda è stata  acquisita o l'impresa si è costituita indipendentemente dall’acquisto dei singoli beni che concorrono alla formazione dell’azienda</a:t>
            </a:r>
            <a:r>
              <a:rPr lang="it-IT" dirty="0">
                <a:solidFill>
                  <a:srgbClr val="000000"/>
                </a:solidFill>
                <a:latin typeface="Arial Narrow" panose="020B0606020202030204" pitchFamily="34" charset="0"/>
              </a:rPr>
              <a:t>» (circolare ministeriale 320 del 1997, par. 1.2.2.).</a:t>
            </a:r>
          </a:p>
          <a:p>
            <a:pPr algn="just">
              <a:lnSpc>
                <a:spcPct val="100000"/>
              </a:lnSpc>
              <a:spcBef>
                <a:spcPts val="0"/>
              </a:spcBef>
              <a:defRPr/>
            </a:pPr>
            <a:endParaRPr lang="it-IT" dirty="0">
              <a:solidFill>
                <a:srgbClr val="000000"/>
              </a:solidFill>
              <a:latin typeface="Arial Narrow" panose="020B0606020202030204" pitchFamily="34" charset="0"/>
            </a:endParaRPr>
          </a:p>
          <a:p>
            <a:pPr algn="just">
              <a:lnSpc>
                <a:spcPct val="100000"/>
              </a:lnSpc>
              <a:spcBef>
                <a:spcPts val="0"/>
              </a:spcBef>
              <a:defRPr/>
            </a:pPr>
            <a:r>
              <a:rPr lang="it-IT" dirty="0">
                <a:solidFill>
                  <a:srgbClr val="000000"/>
                </a:solidFill>
                <a:latin typeface="Arial Narrow" panose="020B0606020202030204" pitchFamily="34" charset="0"/>
              </a:rPr>
              <a:t>Nel caso di singoli beni trasferiti acquistati in epoche diverse, non dovrebbe essere difficile (si spera) risalire alla loro anzianità.</a:t>
            </a:r>
          </a:p>
          <a:p>
            <a:pPr marL="342900" indent="-342900" algn="just">
              <a:lnSpc>
                <a:spcPct val="100000"/>
              </a:lnSpc>
              <a:spcBef>
                <a:spcPts val="600"/>
              </a:spcBef>
              <a:spcAft>
                <a:spcPts val="600"/>
              </a:spcAft>
              <a:buFont typeface="+mj-lt"/>
              <a:buAutoNum type="alphaLcPeriod"/>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C0733B61-B902-EF9D-8F1C-FF3A4E95B5D6}"/>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723857BE-81D9-1E2A-9AD1-643FC2335D9C}"/>
              </a:ext>
            </a:extLst>
          </p:cNvPr>
          <p:cNvSpPr>
            <a:spLocks noGrp="1"/>
          </p:cNvSpPr>
          <p:nvPr>
            <p:ph type="sldNum" sz="quarter" idx="12"/>
          </p:nvPr>
        </p:nvSpPr>
        <p:spPr/>
        <p:txBody>
          <a:bodyPr/>
          <a:lstStyle/>
          <a:p>
            <a:fld id="{0ACE2E1C-AE56-470C-8FFE-D0F4B65DC57B}" type="slidenum">
              <a:rPr lang="it-IT" smtClean="0"/>
              <a:t>18</a:t>
            </a:fld>
            <a:endParaRPr lang="it-IT"/>
          </a:p>
        </p:txBody>
      </p:sp>
      <p:sp>
        <p:nvSpPr>
          <p:cNvPr id="4" name="Segnaposto data 3">
            <a:extLst>
              <a:ext uri="{FF2B5EF4-FFF2-40B4-BE49-F238E27FC236}">
                <a16:creationId xmlns:a16="http://schemas.microsoft.com/office/drawing/2014/main" id="{B65DA3A5-0D7C-66E2-3A6C-6B469755AAC1}"/>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770633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1F86F-733E-14D7-1F43-51A92EC536E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EA669D0B-64C2-1A77-78F4-881CFA795D4A}"/>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DFF47B69-F538-1850-536F-AC2BFC096F57}"/>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AB051403-2A08-D555-C7FE-31CDC747E6E7}"/>
              </a:ext>
            </a:extLst>
          </p:cNvPr>
          <p:cNvSpPr>
            <a:spLocks noGrp="1" noChangeArrowheads="1"/>
          </p:cNvSpPr>
          <p:nvPr>
            <p:ph type="subTitle" idx="1"/>
          </p:nvPr>
        </p:nvSpPr>
        <p:spPr>
          <a:xfrm>
            <a:off x="574717" y="816747"/>
            <a:ext cx="11161746" cy="5443150"/>
          </a:xfrm>
        </p:spPr>
        <p:txBody>
          <a:bodyPr>
            <a:normAutofit lnSpcReduction="10000"/>
          </a:bodyPr>
          <a:lstStyle/>
          <a:p>
            <a:pPr algn="just">
              <a:lnSpc>
                <a:spcPct val="100000"/>
              </a:lnSpc>
              <a:spcBef>
                <a:spcPts val="0"/>
              </a:spcBef>
            </a:pPr>
            <a:r>
              <a:rPr lang="it-IT" dirty="0">
                <a:solidFill>
                  <a:srgbClr val="000000"/>
                </a:solidFill>
                <a:latin typeface="Arial Narrow" panose="020B0606020202030204" pitchFamily="34" charset="0"/>
              </a:rPr>
              <a:t>S</a:t>
            </a:r>
            <a:r>
              <a:rPr lang="it-IT" b="0" i="0" u="none" strike="noStrike" baseline="0" dirty="0">
                <a:solidFill>
                  <a:srgbClr val="000000"/>
                </a:solidFill>
                <a:latin typeface="Arial Narrow" panose="020B0606020202030204" pitchFamily="34" charset="0"/>
              </a:rPr>
              <a:t>e lo scorporo ha ad oggetto:</a:t>
            </a:r>
          </a:p>
          <a:p>
            <a:pPr marL="457200" indent="-457200" algn="just">
              <a:lnSpc>
                <a:spcPct val="100000"/>
              </a:lnSpc>
              <a:spcBef>
                <a:spcPts val="0"/>
              </a:spcBef>
              <a:buFont typeface="+mj-lt"/>
              <a:buAutoNum type="alphaLcParenR"/>
            </a:pPr>
            <a:r>
              <a:rPr lang="it-IT" dirty="0">
                <a:solidFill>
                  <a:srgbClr val="000000"/>
                </a:solidFill>
                <a:latin typeface="Arial Narrow" panose="020B0606020202030204" pitchFamily="34" charset="0"/>
              </a:rPr>
              <a:t>u</a:t>
            </a:r>
            <a:r>
              <a:rPr lang="it-IT" i="0" u="none" strike="noStrike" baseline="0" dirty="0">
                <a:solidFill>
                  <a:srgbClr val="000000"/>
                </a:solidFill>
                <a:latin typeface="Arial Narrow" panose="020B0606020202030204" pitchFamily="34" charset="0"/>
              </a:rPr>
              <a:t>n’</a:t>
            </a:r>
            <a:r>
              <a:rPr lang="it-IT" b="0" i="0" u="none" strike="noStrike" baseline="0" dirty="0">
                <a:solidFill>
                  <a:srgbClr val="000000"/>
                </a:solidFill>
                <a:latin typeface="Arial Narrow" panose="020B0606020202030204" pitchFamily="34" charset="0"/>
              </a:rPr>
              <a:t>«</a:t>
            </a:r>
            <a:r>
              <a:rPr lang="it-IT" b="1" i="0" u="none" strike="noStrike" baseline="0" dirty="0">
                <a:solidFill>
                  <a:srgbClr val="000000"/>
                </a:solidFill>
                <a:latin typeface="Arial Narrow" panose="020B0606020202030204" pitchFamily="34" charset="0"/>
              </a:rPr>
              <a:t>azienda»</a:t>
            </a:r>
            <a:r>
              <a:rPr lang="it-IT" b="0" i="0" u="none" strike="noStrike" baseline="0" dirty="0">
                <a:solidFill>
                  <a:srgbClr val="000000"/>
                </a:solidFill>
                <a:latin typeface="Arial Narrow" panose="020B0606020202030204" pitchFamily="34" charset="0"/>
              </a:rPr>
              <a:t>, le partecipazioni ricevute dalla società scissa si considerano iscritte come immobilizzazioni finanziarie nel bilancio in cui risultavano iscritte le attività e passività dell’azienda;</a:t>
            </a:r>
          </a:p>
          <a:p>
            <a:pPr marL="457200" indent="-457200" algn="just">
              <a:lnSpc>
                <a:spcPct val="100000"/>
              </a:lnSpc>
              <a:spcBef>
                <a:spcPts val="0"/>
              </a:spcBef>
              <a:buFont typeface="+mj-lt"/>
              <a:buAutoNum type="alphaLcParenR"/>
            </a:pPr>
            <a:r>
              <a:rPr lang="it-IT" dirty="0">
                <a:solidFill>
                  <a:srgbClr val="000000"/>
                </a:solidFill>
                <a:latin typeface="Arial Narrow" panose="020B0606020202030204" pitchFamily="34" charset="0"/>
              </a:rPr>
              <a:t>«</a:t>
            </a:r>
            <a:r>
              <a:rPr lang="it-IT" b="1" i="0" u="none" strike="noStrike" baseline="0" dirty="0">
                <a:solidFill>
                  <a:srgbClr val="000000"/>
                </a:solidFill>
                <a:latin typeface="Arial Narrow" panose="020B0606020202030204" pitchFamily="34" charset="0"/>
              </a:rPr>
              <a:t>partecipazioni</a:t>
            </a:r>
            <a:r>
              <a:rPr lang="it-IT" i="0" u="none" strike="noStrike" baseline="0" dirty="0">
                <a:solidFill>
                  <a:srgbClr val="000000"/>
                </a:solidFill>
                <a:latin typeface="Arial Narrow" panose="020B0606020202030204" pitchFamily="34" charset="0"/>
              </a:rPr>
              <a:t>» </a:t>
            </a:r>
            <a:r>
              <a:rPr lang="it-IT" b="0" i="0" u="none" strike="noStrike" baseline="0" dirty="0">
                <a:solidFill>
                  <a:srgbClr val="000000"/>
                </a:solidFill>
                <a:latin typeface="Arial Narrow" panose="020B0606020202030204" pitchFamily="34" charset="0"/>
              </a:rPr>
              <a:t>aventi i requisiti per l’esenzione PEX (a esclusione </a:t>
            </a:r>
            <a:r>
              <a:rPr lang="it-IT" b="0" i="1" u="none" strike="noStrike" baseline="0" dirty="0">
                <a:solidFill>
                  <a:srgbClr val="000000"/>
                </a:solidFill>
                <a:latin typeface="Arial Narrow" panose="020B0606020202030204" pitchFamily="34" charset="0"/>
              </a:rPr>
              <a:t>dell’holdin</a:t>
            </a:r>
            <a:r>
              <a:rPr lang="it-IT" i="1" dirty="0">
                <a:solidFill>
                  <a:srgbClr val="000000"/>
                </a:solidFill>
                <a:latin typeface="Arial Narrow" panose="020B0606020202030204" pitchFamily="34" charset="0"/>
              </a:rPr>
              <a:t>g period</a:t>
            </a:r>
            <a:r>
              <a:rPr lang="it-IT" dirty="0">
                <a:solidFill>
                  <a:srgbClr val="000000"/>
                </a:solidFill>
                <a:latin typeface="Arial Narrow" panose="020B0606020202030204" pitchFamily="34" charset="0"/>
              </a:rPr>
              <a:t>)</a:t>
            </a:r>
            <a:r>
              <a:rPr lang="it-IT" b="0" i="0" u="none" strike="noStrike" baseline="0" dirty="0">
                <a:solidFill>
                  <a:srgbClr val="000000"/>
                </a:solidFill>
                <a:latin typeface="Arial Narrow" panose="020B0606020202030204" pitchFamily="34" charset="0"/>
              </a:rPr>
              <a:t>, le partecipazioni ricevute in cambio dalla scissa si considerano iscritte tra le immobilizzazioni finanziarie e conservano il periodo di possesso delle partecipazioni oggetto di scorporo. Q</a:t>
            </a:r>
            <a:r>
              <a:rPr lang="it-IT" dirty="0">
                <a:solidFill>
                  <a:srgbClr val="000000"/>
                </a:solidFill>
                <a:latin typeface="Arial Narrow" panose="020B0606020202030204" pitchFamily="34" charset="0"/>
              </a:rPr>
              <a:t>uindi, possono anch’esse fruire del regime di participation exemption (anche se l’</a:t>
            </a:r>
            <a:r>
              <a:rPr lang="it-IT" i="1" dirty="0">
                <a:solidFill>
                  <a:srgbClr val="000000"/>
                </a:solidFill>
                <a:latin typeface="Arial Narrow" panose="020B0606020202030204" pitchFamily="34" charset="0"/>
              </a:rPr>
              <a:t>holding period</a:t>
            </a:r>
            <a:r>
              <a:rPr lang="it-IT" dirty="0">
                <a:solidFill>
                  <a:srgbClr val="000000"/>
                </a:solidFill>
                <a:latin typeface="Arial Narrow" panose="020B0606020202030204" pitchFamily="34" charset="0"/>
              </a:rPr>
              <a:t> matura dopo la scissione);</a:t>
            </a:r>
          </a:p>
          <a:p>
            <a:pPr marL="457200" indent="-457200" algn="just">
              <a:lnSpc>
                <a:spcPct val="100000"/>
              </a:lnSpc>
              <a:spcBef>
                <a:spcPts val="0"/>
              </a:spcBef>
              <a:buFont typeface="+mj-lt"/>
              <a:buAutoNum type="alphaLcParenR"/>
            </a:pPr>
            <a:r>
              <a:rPr lang="it-IT" dirty="0">
                <a:solidFill>
                  <a:srgbClr val="000000"/>
                </a:solidFill>
                <a:latin typeface="Arial Narrow" panose="020B0606020202030204" pitchFamily="34" charset="0"/>
              </a:rPr>
              <a:t>«</a:t>
            </a:r>
            <a:r>
              <a:rPr lang="it-IT" b="1" i="0" u="none" strike="noStrike" baseline="0" dirty="0">
                <a:solidFill>
                  <a:srgbClr val="000000"/>
                </a:solidFill>
                <a:latin typeface="Arial Narrow" panose="020B0606020202030204" pitchFamily="34" charset="0"/>
              </a:rPr>
              <a:t>beni, attività o passività che non costituiscono aziende o partecipazioni prive dei requisiti PEX</a:t>
            </a:r>
            <a:r>
              <a:rPr lang="it-IT" b="0" i="0" u="none" strike="noStrike" baseline="0" dirty="0">
                <a:solidFill>
                  <a:srgbClr val="000000"/>
                </a:solidFill>
                <a:latin typeface="Arial Narrow" panose="020B0606020202030204" pitchFamily="34" charset="0"/>
              </a:rPr>
              <a:t>», le partecipazioni ricevute dalla società scissa sono ammesse al regime di esenzione PEX</a:t>
            </a:r>
            <a:r>
              <a:rPr lang="it-IT" dirty="0">
                <a:solidFill>
                  <a:srgbClr val="000000"/>
                </a:solidFill>
                <a:latin typeface="Arial Narrow" panose="020B0606020202030204" pitchFamily="34" charset="0"/>
              </a:rPr>
              <a:t> </a:t>
            </a:r>
            <a:r>
              <a:rPr lang="it-IT" b="0" i="0" u="none" strike="noStrike" baseline="0" dirty="0">
                <a:solidFill>
                  <a:srgbClr val="000000"/>
                </a:solidFill>
                <a:latin typeface="Arial Narrow" panose="020B0606020202030204" pitchFamily="34" charset="0"/>
              </a:rPr>
              <a:t>se e quando matureranno i relativi requisiti. </a:t>
            </a:r>
            <a:r>
              <a:rPr lang="it-IT" dirty="0">
                <a:solidFill>
                  <a:srgbClr val="000000"/>
                </a:solidFill>
                <a:latin typeface="Arial Narrow" panose="020B0606020202030204" pitchFamily="34" charset="0"/>
              </a:rPr>
              <a:t>Pertanto, i requisiti della residenza fiscale della partecipata in Stati o territori diversi da quelli a regime fiscale privilegiato e della commercialità potranno anche maturare in capo alla partecipazione ricevuta dalla entità scissa a seguito dello scorporo della partecipazione.</a:t>
            </a:r>
          </a:p>
          <a:p>
            <a:pPr marL="457200" indent="-457200" algn="just">
              <a:lnSpc>
                <a:spcPct val="100000"/>
              </a:lnSpc>
              <a:spcBef>
                <a:spcPts val="0"/>
              </a:spcBef>
              <a:buFont typeface="+mj-lt"/>
              <a:buAutoNum type="alphaLcParenR"/>
            </a:pPr>
            <a:endParaRPr lang="it-IT" b="0" i="0" u="none" strike="noStrike" baseline="0" dirty="0">
              <a:solidFill>
                <a:srgbClr val="000000"/>
              </a:solidFill>
              <a:latin typeface="Arial Narrow" panose="020B0606020202030204" pitchFamily="34" charset="0"/>
            </a:endParaRPr>
          </a:p>
          <a:p>
            <a:pPr marL="342900" indent="-342900" algn="just">
              <a:lnSpc>
                <a:spcPct val="100000"/>
              </a:lnSpc>
              <a:spcBef>
                <a:spcPts val="600"/>
              </a:spcBef>
              <a:spcAft>
                <a:spcPts val="600"/>
              </a:spcAft>
              <a:buFont typeface="+mj-lt"/>
              <a:buAutoNum type="alphaLcPeriod"/>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2A3066DB-0C17-73B9-593E-1A47CFBEC6BD}"/>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858A7CBA-C211-1A2D-3524-EC722E4B5412}"/>
              </a:ext>
            </a:extLst>
          </p:cNvPr>
          <p:cNvSpPr>
            <a:spLocks noGrp="1"/>
          </p:cNvSpPr>
          <p:nvPr>
            <p:ph type="sldNum" sz="quarter" idx="12"/>
          </p:nvPr>
        </p:nvSpPr>
        <p:spPr/>
        <p:txBody>
          <a:bodyPr/>
          <a:lstStyle/>
          <a:p>
            <a:fld id="{0ACE2E1C-AE56-470C-8FFE-D0F4B65DC57B}" type="slidenum">
              <a:rPr lang="it-IT" smtClean="0"/>
              <a:t>19</a:t>
            </a:fld>
            <a:endParaRPr lang="it-IT"/>
          </a:p>
        </p:txBody>
      </p:sp>
      <p:sp>
        <p:nvSpPr>
          <p:cNvPr id="4" name="Segnaposto data 3">
            <a:extLst>
              <a:ext uri="{FF2B5EF4-FFF2-40B4-BE49-F238E27FC236}">
                <a16:creationId xmlns:a16="http://schemas.microsoft.com/office/drawing/2014/main" id="{08EEC363-1FD0-FB62-E686-5BCA81B3A075}"/>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757913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781236"/>
            <a:ext cx="11161746" cy="5346188"/>
          </a:xfrm>
          <a:solidFill>
            <a:schemeClr val="accent5">
              <a:lumMod val="60000"/>
              <a:lumOff val="40000"/>
            </a:schemeClr>
          </a:solidFill>
        </p:spPr>
        <p:txBody>
          <a:bodyPr>
            <a:normAutofit/>
          </a:bodyPr>
          <a:lstStyle/>
          <a:p>
            <a:pPr algn="just"/>
            <a:endParaRPr lang="it-IT" b="0" i="0" u="none" strike="noStrike" baseline="0" dirty="0">
              <a:solidFill>
                <a:srgbClr val="000000"/>
              </a:solidFill>
              <a:latin typeface="Arial Narrow" panose="020B0606020202030204" pitchFamily="34" charset="0"/>
            </a:endParaRPr>
          </a:p>
          <a:p>
            <a:endParaRPr lang="it-IT" sz="4800" b="1" i="0" u="none" strike="noStrike" baseline="0" dirty="0">
              <a:solidFill>
                <a:srgbClr val="000000"/>
              </a:solidFill>
              <a:latin typeface="Arial Narrow" panose="020B0606020202030204" pitchFamily="34" charset="0"/>
            </a:endParaRPr>
          </a:p>
          <a:p>
            <a:endParaRPr lang="it-IT" sz="4800" b="1" dirty="0">
              <a:solidFill>
                <a:srgbClr val="000000"/>
              </a:solidFill>
              <a:latin typeface="Arial Narrow" panose="020B0606020202030204" pitchFamily="34" charset="0"/>
            </a:endParaRPr>
          </a:p>
          <a:p>
            <a:r>
              <a:rPr lang="it-IT" sz="4800" b="1" i="0" u="none" strike="noStrike" baseline="0" dirty="0">
                <a:solidFill>
                  <a:srgbClr val="000000"/>
                </a:solidFill>
                <a:latin typeface="Arial Narrow" panose="020B0606020202030204" pitchFamily="34" charset="0"/>
              </a:rPr>
              <a:t>Le scissioni mediante scorporo</a:t>
            </a:r>
            <a:endParaRPr lang="it-IT" altLang="it-IT" sz="4800" b="1" dirty="0">
              <a:latin typeface="Arial Narrow" panose="020B0606020202030204" pitchFamily="34" charset="0"/>
            </a:endParaRPr>
          </a:p>
        </p:txBody>
      </p:sp>
      <p:sp>
        <p:nvSpPr>
          <p:cNvPr id="2" name="Segnaposto piè di pagina 1">
            <a:extLst>
              <a:ext uri="{FF2B5EF4-FFF2-40B4-BE49-F238E27FC236}">
                <a16:creationId xmlns:a16="http://schemas.microsoft.com/office/drawing/2014/main" id="{ACE9DAE7-F3C4-8D66-E2BC-A1774BB90A68}"/>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C6D2179D-9C45-13EC-D3FB-F41BDA84B7DE}"/>
              </a:ext>
            </a:extLst>
          </p:cNvPr>
          <p:cNvSpPr>
            <a:spLocks noGrp="1"/>
          </p:cNvSpPr>
          <p:nvPr>
            <p:ph type="sldNum" sz="quarter" idx="12"/>
          </p:nvPr>
        </p:nvSpPr>
        <p:spPr/>
        <p:txBody>
          <a:bodyPr/>
          <a:lstStyle/>
          <a:p>
            <a:fld id="{0ACE2E1C-AE56-470C-8FFE-D0F4B65DC57B}" type="slidenum">
              <a:rPr lang="it-IT" smtClean="0"/>
              <a:t>2</a:t>
            </a:fld>
            <a:endParaRPr lang="it-IT"/>
          </a:p>
        </p:txBody>
      </p:sp>
      <p:sp>
        <p:nvSpPr>
          <p:cNvPr id="4" name="Segnaposto data 3">
            <a:extLst>
              <a:ext uri="{FF2B5EF4-FFF2-40B4-BE49-F238E27FC236}">
                <a16:creationId xmlns:a16="http://schemas.microsoft.com/office/drawing/2014/main" id="{CBFF73BD-BC89-CFF3-228B-BDC9727012D4}"/>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744084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2B791-36C4-7974-59E1-9949419F249E}"/>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7AEE1DB5-3536-B424-8E9B-98E650319917}"/>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B5679604-D5C7-B162-193E-C8C4F936E829}"/>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48A2BF31-4C4D-746A-660B-AC4857A960C1}"/>
              </a:ext>
            </a:extLst>
          </p:cNvPr>
          <p:cNvSpPr>
            <a:spLocks noGrp="1" noChangeArrowheads="1"/>
          </p:cNvSpPr>
          <p:nvPr>
            <p:ph type="subTitle" idx="1"/>
          </p:nvPr>
        </p:nvSpPr>
        <p:spPr>
          <a:xfrm>
            <a:off x="574717" y="816747"/>
            <a:ext cx="11161746" cy="5443150"/>
          </a:xfrm>
        </p:spPr>
        <p:txBody>
          <a:bodyPr>
            <a:normAutofit/>
          </a:bodyPr>
          <a:lstStyle/>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marL="457200" indent="-457200" algn="just">
              <a:lnSpc>
                <a:spcPct val="100000"/>
              </a:lnSpc>
              <a:spcBef>
                <a:spcPts val="0"/>
              </a:spcBef>
              <a:buFont typeface="+mj-lt"/>
              <a:buAutoNum type="alphaLcParenR"/>
            </a:pPr>
            <a:endParaRPr lang="it-IT" b="0" i="0" u="none" strike="noStrike" baseline="0" dirty="0">
              <a:solidFill>
                <a:srgbClr val="000000"/>
              </a:solidFill>
              <a:latin typeface="Arial Narrow" panose="020B0606020202030204" pitchFamily="34" charset="0"/>
            </a:endParaRPr>
          </a:p>
          <a:p>
            <a:pPr marL="342900" indent="-342900" algn="just">
              <a:lnSpc>
                <a:spcPct val="100000"/>
              </a:lnSpc>
              <a:spcBef>
                <a:spcPts val="600"/>
              </a:spcBef>
              <a:spcAft>
                <a:spcPts val="600"/>
              </a:spcAft>
              <a:buFont typeface="+mj-lt"/>
              <a:buAutoNum type="alphaLcPeriod"/>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graphicFrame>
        <p:nvGraphicFramePr>
          <p:cNvPr id="2" name="Tabella 1">
            <a:extLst>
              <a:ext uri="{FF2B5EF4-FFF2-40B4-BE49-F238E27FC236}">
                <a16:creationId xmlns:a16="http://schemas.microsoft.com/office/drawing/2014/main" id="{AD9F7814-597A-2046-4118-C72ECFB47278}"/>
              </a:ext>
            </a:extLst>
          </p:cNvPr>
          <p:cNvGraphicFramePr>
            <a:graphicFrameLocks noGrp="1"/>
          </p:cNvGraphicFramePr>
          <p:nvPr>
            <p:extLst>
              <p:ext uri="{D42A27DB-BD31-4B8C-83A1-F6EECF244321}">
                <p14:modId xmlns:p14="http://schemas.microsoft.com/office/powerpoint/2010/main" val="1055990448"/>
              </p:ext>
            </p:extLst>
          </p:nvPr>
        </p:nvGraphicFramePr>
        <p:xfrm>
          <a:off x="1012055" y="816747"/>
          <a:ext cx="10014011" cy="5284098"/>
        </p:xfrm>
        <a:graphic>
          <a:graphicData uri="http://schemas.openxmlformats.org/drawingml/2006/table">
            <a:tbl>
              <a:tblPr>
                <a:tableStyleId>{5C22544A-7EE6-4342-B048-85BDC9FD1C3A}</a:tableStyleId>
              </a:tblPr>
              <a:tblGrid>
                <a:gridCol w="3532550">
                  <a:extLst>
                    <a:ext uri="{9D8B030D-6E8A-4147-A177-3AD203B41FA5}">
                      <a16:colId xmlns:a16="http://schemas.microsoft.com/office/drawing/2014/main" val="2538792601"/>
                    </a:ext>
                  </a:extLst>
                </a:gridCol>
                <a:gridCol w="6481461">
                  <a:extLst>
                    <a:ext uri="{9D8B030D-6E8A-4147-A177-3AD203B41FA5}">
                      <a16:colId xmlns:a16="http://schemas.microsoft.com/office/drawing/2014/main" val="2272293376"/>
                    </a:ext>
                  </a:extLst>
                </a:gridCol>
              </a:tblGrid>
              <a:tr h="272662">
                <a:tc>
                  <a:txBody>
                    <a:bodyPr/>
                    <a:lstStyle/>
                    <a:p>
                      <a:pPr algn="ctr" fontAlgn="b"/>
                      <a:r>
                        <a:rPr lang="it-IT" sz="2000" b="1" u="none" strike="noStrike" dirty="0">
                          <a:effectLst/>
                          <a:latin typeface="Arial Narrow" panose="020B0606020202030204" pitchFamily="34" charset="0"/>
                        </a:rPr>
                        <a:t>Oggetto dello Scorporo</a:t>
                      </a:r>
                      <a:endParaRPr lang="it-IT" sz="2000" b="1" i="0" u="none" strike="noStrike" dirty="0">
                        <a:solidFill>
                          <a:srgbClr val="000000"/>
                        </a:solidFill>
                        <a:effectLst/>
                        <a:latin typeface="Arial Narrow" panose="020B0606020202030204" pitchFamily="34" charset="0"/>
                      </a:endParaRPr>
                    </a:p>
                  </a:txBody>
                  <a:tcPr marL="9318" marR="9318" marT="9318" marB="0" anchor="b"/>
                </a:tc>
                <a:tc>
                  <a:txBody>
                    <a:bodyPr/>
                    <a:lstStyle/>
                    <a:p>
                      <a:pPr algn="ctr" fontAlgn="b"/>
                      <a:r>
                        <a:rPr lang="it-IT" sz="2000" b="1" u="none" strike="noStrike" dirty="0">
                          <a:effectLst/>
                          <a:latin typeface="Arial Narrow" panose="020B0606020202030204" pitchFamily="34" charset="0"/>
                        </a:rPr>
                        <a:t>Caratteristiche della partecipazione ricevuta</a:t>
                      </a:r>
                      <a:endParaRPr lang="it-IT" sz="2000" b="1" i="0" u="none" strike="noStrike" dirty="0">
                        <a:solidFill>
                          <a:srgbClr val="000000"/>
                        </a:solidFill>
                        <a:effectLst/>
                        <a:latin typeface="Arial Narrow" panose="020B0606020202030204" pitchFamily="34" charset="0"/>
                      </a:endParaRPr>
                    </a:p>
                  </a:txBody>
                  <a:tcPr marL="9318" marR="9318" marT="9318" marB="0" anchor="b"/>
                </a:tc>
                <a:extLst>
                  <a:ext uri="{0D108BD9-81ED-4DB2-BD59-A6C34878D82A}">
                    <a16:rowId xmlns:a16="http://schemas.microsoft.com/office/drawing/2014/main" val="4258277222"/>
                  </a:ext>
                </a:extLst>
              </a:tr>
              <a:tr h="272662">
                <a:tc>
                  <a:txBody>
                    <a:bodyPr/>
                    <a:lstStyle/>
                    <a:p>
                      <a:pPr algn="l" fontAlgn="b"/>
                      <a:r>
                        <a:rPr lang="it-IT" sz="2000" u="none" strike="noStrike" dirty="0">
                          <a:effectLst/>
                          <a:latin typeface="Arial Narrow" panose="020B0606020202030204" pitchFamily="34" charset="0"/>
                        </a:rPr>
                        <a:t> </a:t>
                      </a:r>
                      <a:endParaRPr lang="it-IT" sz="2000" b="0" i="0" u="none" strike="noStrike" dirty="0">
                        <a:solidFill>
                          <a:srgbClr val="000000"/>
                        </a:solidFill>
                        <a:effectLst/>
                        <a:latin typeface="Arial Narrow" panose="020B0606020202030204" pitchFamily="34" charset="0"/>
                      </a:endParaRPr>
                    </a:p>
                  </a:txBody>
                  <a:tcPr marL="9318" marR="9318" marT="9318" marB="0" anchor="b"/>
                </a:tc>
                <a:tc>
                  <a:txBody>
                    <a:bodyPr/>
                    <a:lstStyle/>
                    <a:p>
                      <a:pPr algn="l" fontAlgn="b"/>
                      <a:r>
                        <a:rPr lang="it-IT" sz="2000" u="none" strike="noStrike">
                          <a:effectLst/>
                          <a:latin typeface="Arial Narrow" panose="020B0606020202030204" pitchFamily="34" charset="0"/>
                        </a:rPr>
                        <a:t> </a:t>
                      </a:r>
                      <a:endParaRPr lang="it-IT" sz="2000" b="0" i="0" u="none" strike="noStrike">
                        <a:solidFill>
                          <a:srgbClr val="000000"/>
                        </a:solidFill>
                        <a:effectLst/>
                        <a:latin typeface="Arial Narrow" panose="020B0606020202030204" pitchFamily="34" charset="0"/>
                      </a:endParaRPr>
                    </a:p>
                  </a:txBody>
                  <a:tcPr marL="9318" marR="9318" marT="9318" marB="0" anchor="b"/>
                </a:tc>
                <a:extLst>
                  <a:ext uri="{0D108BD9-81ED-4DB2-BD59-A6C34878D82A}">
                    <a16:rowId xmlns:a16="http://schemas.microsoft.com/office/drawing/2014/main" val="2955321794"/>
                  </a:ext>
                </a:extLst>
              </a:tr>
              <a:tr h="600728">
                <a:tc>
                  <a:txBody>
                    <a:bodyPr/>
                    <a:lstStyle/>
                    <a:p>
                      <a:pPr algn="l" fontAlgn="t"/>
                      <a:r>
                        <a:rPr lang="it-IT" sz="2000" u="none" strike="noStrike" dirty="0">
                          <a:effectLst/>
                          <a:latin typeface="Arial Narrow" panose="020B0606020202030204" pitchFamily="34" charset="0"/>
                        </a:rPr>
                        <a:t>Azienda</a:t>
                      </a:r>
                      <a:endParaRPr lang="it-IT" sz="2000" b="0" i="0" u="none" strike="noStrike" dirty="0">
                        <a:solidFill>
                          <a:srgbClr val="000000"/>
                        </a:solidFill>
                        <a:effectLst/>
                        <a:latin typeface="Arial Narrow" panose="020B0606020202030204" pitchFamily="34" charset="0"/>
                      </a:endParaRPr>
                    </a:p>
                  </a:txBody>
                  <a:tcPr marL="9318" marR="9318" marT="9318" marB="0"/>
                </a:tc>
                <a:tc>
                  <a:txBody>
                    <a:bodyPr/>
                    <a:lstStyle/>
                    <a:p>
                      <a:pPr algn="l" fontAlgn="t"/>
                      <a:r>
                        <a:rPr lang="it-IT" sz="2000" u="none" strike="noStrike" dirty="0">
                          <a:effectLst/>
                          <a:latin typeface="Arial Narrow" panose="020B0606020202030204" pitchFamily="34" charset="0"/>
                        </a:rPr>
                        <a:t>Si considerano iscritte come immobilizzazioni finanziarie nel bilancio in cui risultavano iscritte le attività e passività dell’azienda</a:t>
                      </a:r>
                      <a:endParaRPr lang="it-IT" sz="2000" b="0" i="0" u="none" strike="noStrike" dirty="0">
                        <a:solidFill>
                          <a:srgbClr val="000000"/>
                        </a:solidFill>
                        <a:effectLst/>
                        <a:latin typeface="Arial Narrow" panose="020B0606020202030204" pitchFamily="34" charset="0"/>
                      </a:endParaRPr>
                    </a:p>
                  </a:txBody>
                  <a:tcPr marL="9318" marR="9318" marT="9318" marB="0"/>
                </a:tc>
                <a:extLst>
                  <a:ext uri="{0D108BD9-81ED-4DB2-BD59-A6C34878D82A}">
                    <a16:rowId xmlns:a16="http://schemas.microsoft.com/office/drawing/2014/main" val="1671365043"/>
                  </a:ext>
                </a:extLst>
              </a:tr>
              <a:tr h="272662">
                <a:tc>
                  <a:txBody>
                    <a:bodyPr/>
                    <a:lstStyle/>
                    <a:p>
                      <a:pPr algn="l" fontAlgn="b"/>
                      <a:r>
                        <a:rPr lang="it-IT" sz="2000" u="none" strike="noStrike" dirty="0">
                          <a:effectLst/>
                          <a:latin typeface="Arial Narrow" panose="020B0606020202030204" pitchFamily="34" charset="0"/>
                        </a:rPr>
                        <a:t> </a:t>
                      </a:r>
                      <a:endParaRPr lang="it-IT" sz="2000" b="0" i="0" u="none" strike="noStrike" dirty="0">
                        <a:solidFill>
                          <a:srgbClr val="000000"/>
                        </a:solidFill>
                        <a:effectLst/>
                        <a:latin typeface="Arial Narrow" panose="020B0606020202030204" pitchFamily="34" charset="0"/>
                      </a:endParaRPr>
                    </a:p>
                  </a:txBody>
                  <a:tcPr marL="9318" marR="9318" marT="9318" marB="0" anchor="b"/>
                </a:tc>
                <a:tc>
                  <a:txBody>
                    <a:bodyPr/>
                    <a:lstStyle/>
                    <a:p>
                      <a:pPr algn="l" fontAlgn="b"/>
                      <a:r>
                        <a:rPr lang="it-IT" sz="2000" u="none" strike="noStrike" dirty="0">
                          <a:effectLst/>
                          <a:latin typeface="Arial Narrow" panose="020B0606020202030204" pitchFamily="34" charset="0"/>
                        </a:rPr>
                        <a:t> </a:t>
                      </a:r>
                      <a:endParaRPr lang="it-IT" sz="2000" b="0" i="0" u="none" strike="noStrike" dirty="0">
                        <a:solidFill>
                          <a:srgbClr val="000000"/>
                        </a:solidFill>
                        <a:effectLst/>
                        <a:latin typeface="Arial Narrow" panose="020B0606020202030204" pitchFamily="34" charset="0"/>
                      </a:endParaRPr>
                    </a:p>
                  </a:txBody>
                  <a:tcPr marL="9318" marR="9318" marT="9318" marB="0" anchor="b"/>
                </a:tc>
                <a:extLst>
                  <a:ext uri="{0D108BD9-81ED-4DB2-BD59-A6C34878D82A}">
                    <a16:rowId xmlns:a16="http://schemas.microsoft.com/office/drawing/2014/main" val="4084334922"/>
                  </a:ext>
                </a:extLst>
              </a:tr>
              <a:tr h="562256">
                <a:tc>
                  <a:txBody>
                    <a:bodyPr/>
                    <a:lstStyle/>
                    <a:p>
                      <a:pPr algn="l" fontAlgn="t"/>
                      <a:r>
                        <a:rPr lang="it-IT" sz="2000" u="none" strike="noStrike" dirty="0">
                          <a:effectLst/>
                          <a:latin typeface="Arial Narrow" panose="020B0606020202030204" pitchFamily="34" charset="0"/>
                        </a:rPr>
                        <a:t>Partecipazioni con i requisiti  PEX</a:t>
                      </a:r>
                      <a:endParaRPr lang="it-IT" sz="2000" b="0" i="0" u="none" strike="noStrike" dirty="0">
                        <a:solidFill>
                          <a:srgbClr val="000000"/>
                        </a:solidFill>
                        <a:effectLst/>
                        <a:latin typeface="Arial Narrow" panose="020B0606020202030204" pitchFamily="34" charset="0"/>
                      </a:endParaRPr>
                    </a:p>
                  </a:txBody>
                  <a:tcPr marL="9318" marR="9318" marT="9318" marB="0"/>
                </a:tc>
                <a:tc>
                  <a:txBody>
                    <a:bodyPr/>
                    <a:lstStyle/>
                    <a:p>
                      <a:pPr algn="l" fontAlgn="t"/>
                      <a:r>
                        <a:rPr lang="it-IT" sz="2000" u="none" strike="noStrike" dirty="0">
                          <a:effectLst/>
                          <a:latin typeface="Arial Narrow" panose="020B0606020202030204" pitchFamily="34" charset="0"/>
                        </a:rPr>
                        <a:t>Se in origine iscritte tra le immobilizzazioni finanziarie, conservano il periodo di possesso delle partecipazioni oggetto di scorporo</a:t>
                      </a:r>
                      <a:endParaRPr lang="it-IT" sz="2000" b="0" i="0" u="none" strike="noStrike" dirty="0">
                        <a:solidFill>
                          <a:srgbClr val="000000"/>
                        </a:solidFill>
                        <a:effectLst/>
                        <a:latin typeface="Arial Narrow" panose="020B0606020202030204" pitchFamily="34" charset="0"/>
                      </a:endParaRPr>
                    </a:p>
                  </a:txBody>
                  <a:tcPr marL="9318" marR="9318" marT="9318" marB="0"/>
                </a:tc>
                <a:extLst>
                  <a:ext uri="{0D108BD9-81ED-4DB2-BD59-A6C34878D82A}">
                    <a16:rowId xmlns:a16="http://schemas.microsoft.com/office/drawing/2014/main" val="3387916317"/>
                  </a:ext>
                </a:extLst>
              </a:tr>
              <a:tr h="272662">
                <a:tc>
                  <a:txBody>
                    <a:bodyPr/>
                    <a:lstStyle/>
                    <a:p>
                      <a:pPr algn="l" fontAlgn="b"/>
                      <a:r>
                        <a:rPr lang="it-IT" sz="2000" u="none" strike="noStrike" dirty="0">
                          <a:effectLst/>
                          <a:latin typeface="Arial Narrow" panose="020B0606020202030204" pitchFamily="34" charset="0"/>
                        </a:rPr>
                        <a:t> </a:t>
                      </a:r>
                      <a:endParaRPr lang="it-IT" sz="2000" b="0" i="0" u="none" strike="noStrike" dirty="0">
                        <a:solidFill>
                          <a:srgbClr val="000000"/>
                        </a:solidFill>
                        <a:effectLst/>
                        <a:latin typeface="Arial Narrow" panose="020B0606020202030204" pitchFamily="34" charset="0"/>
                      </a:endParaRPr>
                    </a:p>
                  </a:txBody>
                  <a:tcPr marL="9318" marR="9318" marT="9318" marB="0" anchor="b"/>
                </a:tc>
                <a:tc>
                  <a:txBody>
                    <a:bodyPr/>
                    <a:lstStyle/>
                    <a:p>
                      <a:pPr algn="l" fontAlgn="b"/>
                      <a:r>
                        <a:rPr lang="it-IT" sz="2000" u="none" strike="noStrike" dirty="0">
                          <a:effectLst/>
                          <a:latin typeface="Arial Narrow" panose="020B0606020202030204" pitchFamily="34" charset="0"/>
                        </a:rPr>
                        <a:t> </a:t>
                      </a:r>
                      <a:endParaRPr lang="it-IT" sz="2000" b="0" i="0" u="none" strike="noStrike" dirty="0">
                        <a:solidFill>
                          <a:srgbClr val="000000"/>
                        </a:solidFill>
                        <a:effectLst/>
                        <a:latin typeface="Arial Narrow" panose="020B0606020202030204" pitchFamily="34" charset="0"/>
                      </a:endParaRPr>
                    </a:p>
                  </a:txBody>
                  <a:tcPr marL="9318" marR="9318" marT="9318" marB="0" anchor="b"/>
                </a:tc>
                <a:extLst>
                  <a:ext uri="{0D108BD9-81ED-4DB2-BD59-A6C34878D82A}">
                    <a16:rowId xmlns:a16="http://schemas.microsoft.com/office/drawing/2014/main" val="3716977641"/>
                  </a:ext>
                </a:extLst>
              </a:tr>
              <a:tr h="475994">
                <a:tc>
                  <a:txBody>
                    <a:bodyPr/>
                    <a:lstStyle/>
                    <a:p>
                      <a:pPr algn="l" fontAlgn="t"/>
                      <a:r>
                        <a:rPr lang="it-IT" sz="2000" u="none" strike="noStrike" dirty="0">
                          <a:effectLst/>
                          <a:latin typeface="Arial Narrow" panose="020B0606020202030204" pitchFamily="34" charset="0"/>
                        </a:rPr>
                        <a:t>Altre partecipazioni iscritte nel circolante</a:t>
                      </a:r>
                      <a:endParaRPr lang="it-IT" sz="2000" b="0" i="0" u="none" strike="noStrike" dirty="0">
                        <a:solidFill>
                          <a:srgbClr val="000000"/>
                        </a:solidFill>
                        <a:effectLst/>
                        <a:latin typeface="Arial Narrow" panose="020B0606020202030204" pitchFamily="34" charset="0"/>
                      </a:endParaRPr>
                    </a:p>
                  </a:txBody>
                  <a:tcPr marL="9318" marR="9318" marT="9318" marB="0"/>
                </a:tc>
                <a:tc>
                  <a:txBody>
                    <a:bodyPr/>
                    <a:lstStyle/>
                    <a:p>
                      <a:pPr algn="l" fontAlgn="t"/>
                      <a:r>
                        <a:rPr lang="it-IT" sz="2000" u="none" strike="noStrike" dirty="0">
                          <a:effectLst/>
                          <a:latin typeface="Arial Narrow" panose="020B0606020202030204" pitchFamily="34" charset="0"/>
                        </a:rPr>
                        <a:t>Non fruiscono del regime PEX</a:t>
                      </a:r>
                      <a:endParaRPr lang="it-IT" sz="2000" b="0" i="0" u="none" strike="noStrike" dirty="0">
                        <a:solidFill>
                          <a:srgbClr val="000000"/>
                        </a:solidFill>
                        <a:effectLst/>
                        <a:latin typeface="Arial Narrow" panose="020B0606020202030204" pitchFamily="34" charset="0"/>
                      </a:endParaRPr>
                    </a:p>
                  </a:txBody>
                  <a:tcPr marL="9318" marR="9318" marT="9318" marB="0"/>
                </a:tc>
                <a:extLst>
                  <a:ext uri="{0D108BD9-81ED-4DB2-BD59-A6C34878D82A}">
                    <a16:rowId xmlns:a16="http://schemas.microsoft.com/office/drawing/2014/main" val="608373807"/>
                  </a:ext>
                </a:extLst>
              </a:tr>
              <a:tr h="272662">
                <a:tc>
                  <a:txBody>
                    <a:bodyPr/>
                    <a:lstStyle/>
                    <a:p>
                      <a:pPr algn="l" fontAlgn="b"/>
                      <a:r>
                        <a:rPr lang="it-IT" sz="2000" u="none" strike="noStrike">
                          <a:effectLst/>
                          <a:latin typeface="Arial Narrow" panose="020B0606020202030204" pitchFamily="34" charset="0"/>
                        </a:rPr>
                        <a:t> </a:t>
                      </a:r>
                      <a:endParaRPr lang="it-IT" sz="2000" b="0" i="0" u="none" strike="noStrike">
                        <a:solidFill>
                          <a:srgbClr val="000000"/>
                        </a:solidFill>
                        <a:effectLst/>
                        <a:latin typeface="Arial Narrow" panose="020B0606020202030204" pitchFamily="34" charset="0"/>
                      </a:endParaRPr>
                    </a:p>
                  </a:txBody>
                  <a:tcPr marL="9318" marR="9318" marT="9318" marB="0" anchor="b"/>
                </a:tc>
                <a:tc>
                  <a:txBody>
                    <a:bodyPr/>
                    <a:lstStyle/>
                    <a:p>
                      <a:pPr algn="l" fontAlgn="b"/>
                      <a:r>
                        <a:rPr lang="it-IT" sz="2000" u="none" strike="noStrike" dirty="0">
                          <a:effectLst/>
                          <a:latin typeface="Arial Narrow" panose="020B0606020202030204" pitchFamily="34" charset="0"/>
                        </a:rPr>
                        <a:t> </a:t>
                      </a:r>
                      <a:endParaRPr lang="it-IT" sz="2000" b="0" i="0" u="none" strike="noStrike" dirty="0">
                        <a:solidFill>
                          <a:srgbClr val="000000"/>
                        </a:solidFill>
                        <a:effectLst/>
                        <a:latin typeface="Arial Narrow" panose="020B0606020202030204" pitchFamily="34" charset="0"/>
                      </a:endParaRPr>
                    </a:p>
                  </a:txBody>
                  <a:tcPr marL="9318" marR="9318" marT="9318" marB="0" anchor="b"/>
                </a:tc>
                <a:extLst>
                  <a:ext uri="{0D108BD9-81ED-4DB2-BD59-A6C34878D82A}">
                    <a16:rowId xmlns:a16="http://schemas.microsoft.com/office/drawing/2014/main" val="1656118699"/>
                  </a:ext>
                </a:extLst>
              </a:tr>
              <a:tr h="801810">
                <a:tc>
                  <a:txBody>
                    <a:bodyPr/>
                    <a:lstStyle/>
                    <a:p>
                      <a:pPr algn="l" fontAlgn="t"/>
                      <a:r>
                        <a:rPr lang="it-IT" sz="2000" u="none" strike="noStrike">
                          <a:effectLst/>
                          <a:latin typeface="Arial Narrow" panose="020B0606020202030204" pitchFamily="34" charset="0"/>
                        </a:rPr>
                        <a:t>Partecipazioni in società residenti in Stati a fiscalità privilegiata o non commerciali</a:t>
                      </a:r>
                      <a:endParaRPr lang="it-IT" sz="2000" b="0" i="0" u="none" strike="noStrike">
                        <a:solidFill>
                          <a:srgbClr val="000000"/>
                        </a:solidFill>
                        <a:effectLst/>
                        <a:latin typeface="Arial Narrow" panose="020B0606020202030204" pitchFamily="34" charset="0"/>
                      </a:endParaRPr>
                    </a:p>
                  </a:txBody>
                  <a:tcPr marL="9318" marR="9318" marT="9318" marB="0"/>
                </a:tc>
                <a:tc>
                  <a:txBody>
                    <a:bodyPr/>
                    <a:lstStyle/>
                    <a:p>
                      <a:pPr algn="l" fontAlgn="t"/>
                      <a:r>
                        <a:rPr lang="it-IT" sz="2000" u="none" strike="noStrike" dirty="0">
                          <a:effectLst/>
                          <a:latin typeface="Arial Narrow" panose="020B0606020202030204" pitchFamily="34" charset="0"/>
                        </a:rPr>
                        <a:t>Ammesse al regime PEX se e quando maturano i requisiti</a:t>
                      </a:r>
                      <a:endParaRPr lang="it-IT" sz="2000" b="0" i="0" u="none" strike="noStrike" dirty="0">
                        <a:solidFill>
                          <a:srgbClr val="000000"/>
                        </a:solidFill>
                        <a:effectLst/>
                        <a:latin typeface="Arial Narrow" panose="020B0606020202030204" pitchFamily="34" charset="0"/>
                      </a:endParaRPr>
                    </a:p>
                  </a:txBody>
                  <a:tcPr marL="9318" marR="9318" marT="9318" marB="0"/>
                </a:tc>
                <a:extLst>
                  <a:ext uri="{0D108BD9-81ED-4DB2-BD59-A6C34878D82A}">
                    <a16:rowId xmlns:a16="http://schemas.microsoft.com/office/drawing/2014/main" val="1498439557"/>
                  </a:ext>
                </a:extLst>
              </a:tr>
              <a:tr h="272662">
                <a:tc>
                  <a:txBody>
                    <a:bodyPr/>
                    <a:lstStyle/>
                    <a:p>
                      <a:pPr algn="l" fontAlgn="b"/>
                      <a:r>
                        <a:rPr lang="it-IT" sz="2000" u="none" strike="noStrike">
                          <a:effectLst/>
                          <a:latin typeface="Arial Narrow" panose="020B0606020202030204" pitchFamily="34" charset="0"/>
                        </a:rPr>
                        <a:t> </a:t>
                      </a:r>
                      <a:endParaRPr lang="it-IT" sz="2000" b="0" i="0" u="none" strike="noStrike">
                        <a:solidFill>
                          <a:srgbClr val="000000"/>
                        </a:solidFill>
                        <a:effectLst/>
                        <a:latin typeface="Arial Narrow" panose="020B0606020202030204" pitchFamily="34" charset="0"/>
                      </a:endParaRPr>
                    </a:p>
                  </a:txBody>
                  <a:tcPr marL="9318" marR="9318" marT="9318" marB="0" anchor="b"/>
                </a:tc>
                <a:tc>
                  <a:txBody>
                    <a:bodyPr/>
                    <a:lstStyle/>
                    <a:p>
                      <a:pPr algn="l" fontAlgn="b"/>
                      <a:r>
                        <a:rPr lang="it-IT" sz="2000" u="none" strike="noStrike" dirty="0">
                          <a:effectLst/>
                          <a:latin typeface="Arial Narrow" panose="020B0606020202030204" pitchFamily="34" charset="0"/>
                        </a:rPr>
                        <a:t> </a:t>
                      </a:r>
                      <a:endParaRPr lang="it-IT" sz="2000" b="0" i="0" u="none" strike="noStrike" dirty="0">
                        <a:solidFill>
                          <a:srgbClr val="000000"/>
                        </a:solidFill>
                        <a:effectLst/>
                        <a:latin typeface="Arial Narrow" panose="020B0606020202030204" pitchFamily="34" charset="0"/>
                      </a:endParaRPr>
                    </a:p>
                  </a:txBody>
                  <a:tcPr marL="9318" marR="9318" marT="9318" marB="0" anchor="b"/>
                </a:tc>
                <a:extLst>
                  <a:ext uri="{0D108BD9-81ED-4DB2-BD59-A6C34878D82A}">
                    <a16:rowId xmlns:a16="http://schemas.microsoft.com/office/drawing/2014/main" val="983214193"/>
                  </a:ext>
                </a:extLst>
              </a:tr>
              <a:tr h="543564">
                <a:tc>
                  <a:txBody>
                    <a:bodyPr/>
                    <a:lstStyle/>
                    <a:p>
                      <a:pPr algn="l" fontAlgn="t"/>
                      <a:r>
                        <a:rPr lang="it-IT" sz="2000" u="none" strike="noStrike">
                          <a:effectLst/>
                          <a:latin typeface="Arial Narrow" panose="020B0606020202030204" pitchFamily="34" charset="0"/>
                        </a:rPr>
                        <a:t>Altri beni e attività trasferite che non costituiscono aziende</a:t>
                      </a:r>
                      <a:endParaRPr lang="it-IT" sz="2000" b="0" i="0" u="none" strike="noStrike">
                        <a:solidFill>
                          <a:srgbClr val="000000"/>
                        </a:solidFill>
                        <a:effectLst/>
                        <a:latin typeface="Arial Narrow" panose="020B0606020202030204" pitchFamily="34" charset="0"/>
                      </a:endParaRPr>
                    </a:p>
                  </a:txBody>
                  <a:tcPr marL="9318" marR="9318" marT="9318" marB="0"/>
                </a:tc>
                <a:tc>
                  <a:txBody>
                    <a:bodyPr/>
                    <a:lstStyle/>
                    <a:p>
                      <a:pPr algn="l" fontAlgn="t"/>
                      <a:r>
                        <a:rPr lang="it-IT" sz="2000" u="none" strike="noStrike" dirty="0">
                          <a:effectLst/>
                          <a:latin typeface="Arial Narrow" panose="020B0606020202030204" pitchFamily="34" charset="0"/>
                        </a:rPr>
                        <a:t>Ammesse al regime PEX se e quando maturano i requisiti</a:t>
                      </a:r>
                      <a:endParaRPr lang="it-IT" sz="2000" b="0" i="0" u="none" strike="noStrike" dirty="0">
                        <a:solidFill>
                          <a:srgbClr val="000000"/>
                        </a:solidFill>
                        <a:effectLst/>
                        <a:latin typeface="Arial Narrow" panose="020B0606020202030204" pitchFamily="34" charset="0"/>
                      </a:endParaRPr>
                    </a:p>
                  </a:txBody>
                  <a:tcPr marL="9318" marR="9318" marT="9318" marB="0"/>
                </a:tc>
                <a:extLst>
                  <a:ext uri="{0D108BD9-81ED-4DB2-BD59-A6C34878D82A}">
                    <a16:rowId xmlns:a16="http://schemas.microsoft.com/office/drawing/2014/main" val="2451520390"/>
                  </a:ext>
                </a:extLst>
              </a:tr>
            </a:tbl>
          </a:graphicData>
        </a:graphic>
      </p:graphicFrame>
      <p:sp>
        <p:nvSpPr>
          <p:cNvPr id="3" name="Segnaposto piè di pagina 2">
            <a:extLst>
              <a:ext uri="{FF2B5EF4-FFF2-40B4-BE49-F238E27FC236}">
                <a16:creationId xmlns:a16="http://schemas.microsoft.com/office/drawing/2014/main" id="{A5F6FB0C-8EBB-0513-68A6-0B7DAD9B1194}"/>
              </a:ext>
            </a:extLst>
          </p:cNvPr>
          <p:cNvSpPr>
            <a:spLocks noGrp="1"/>
          </p:cNvSpPr>
          <p:nvPr>
            <p:ph type="ftr" sz="quarter" idx="11"/>
          </p:nvPr>
        </p:nvSpPr>
        <p:spPr/>
        <p:txBody>
          <a:bodyPr/>
          <a:lstStyle/>
          <a:p>
            <a:r>
              <a:rPr lang="it-IT"/>
              <a:t>Alessandro Savorana</a:t>
            </a:r>
          </a:p>
        </p:txBody>
      </p:sp>
      <p:sp>
        <p:nvSpPr>
          <p:cNvPr id="4" name="Segnaposto numero diapositiva 3">
            <a:extLst>
              <a:ext uri="{FF2B5EF4-FFF2-40B4-BE49-F238E27FC236}">
                <a16:creationId xmlns:a16="http://schemas.microsoft.com/office/drawing/2014/main" id="{69700CF7-5FA8-B772-5EAF-12B7594C3906}"/>
              </a:ext>
            </a:extLst>
          </p:cNvPr>
          <p:cNvSpPr>
            <a:spLocks noGrp="1"/>
          </p:cNvSpPr>
          <p:nvPr>
            <p:ph type="sldNum" sz="quarter" idx="12"/>
          </p:nvPr>
        </p:nvSpPr>
        <p:spPr/>
        <p:txBody>
          <a:bodyPr/>
          <a:lstStyle/>
          <a:p>
            <a:fld id="{0ACE2E1C-AE56-470C-8FFE-D0F4B65DC57B}" type="slidenum">
              <a:rPr lang="it-IT" smtClean="0"/>
              <a:t>20</a:t>
            </a:fld>
            <a:endParaRPr lang="it-IT"/>
          </a:p>
        </p:txBody>
      </p:sp>
      <p:sp>
        <p:nvSpPr>
          <p:cNvPr id="5" name="Segnaposto data 4">
            <a:extLst>
              <a:ext uri="{FF2B5EF4-FFF2-40B4-BE49-F238E27FC236}">
                <a16:creationId xmlns:a16="http://schemas.microsoft.com/office/drawing/2014/main" id="{E87F09C7-A120-F5F2-72D0-A3CF0F127276}"/>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2016500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763D0B-3E69-7DE8-53C4-83D3EB509B7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DB97CBA8-0F57-A8F3-474D-11B1C963744D}"/>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14888076-4856-294C-3932-0D3A65A17C47}"/>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ACE94BF0-FEC1-C6A9-ECBA-80025A5A2F00}"/>
              </a:ext>
            </a:extLst>
          </p:cNvPr>
          <p:cNvSpPr>
            <a:spLocks noGrp="1" noChangeArrowheads="1"/>
          </p:cNvSpPr>
          <p:nvPr>
            <p:ph type="subTitle" idx="1"/>
          </p:nvPr>
        </p:nvSpPr>
        <p:spPr>
          <a:xfrm>
            <a:off x="574717" y="816747"/>
            <a:ext cx="11161746" cy="5443150"/>
          </a:xfrm>
        </p:spPr>
        <p:txBody>
          <a:bodyPr>
            <a:normAutofit/>
          </a:bodyPr>
          <a:lstStyle/>
          <a:p>
            <a:pPr algn="just">
              <a:lnSpc>
                <a:spcPct val="100000"/>
              </a:lnSpc>
              <a:spcBef>
                <a:spcPts val="0"/>
              </a:spcBef>
            </a:pPr>
            <a:r>
              <a:rPr lang="it-IT" dirty="0">
                <a:solidFill>
                  <a:srgbClr val="000000"/>
                </a:solidFill>
                <a:latin typeface="Arial Narrow" panose="020B0606020202030204" pitchFamily="34" charset="0"/>
              </a:rPr>
              <a:t>Alcune considerazioni.</a:t>
            </a:r>
          </a:p>
          <a:p>
            <a:pPr algn="just">
              <a:lnSpc>
                <a:spcPct val="100000"/>
              </a:lnSpc>
              <a:spcBef>
                <a:spcPts val="0"/>
              </a:spcBef>
            </a:pPr>
            <a:r>
              <a:rPr lang="it-IT" b="1" dirty="0">
                <a:solidFill>
                  <a:srgbClr val="000000"/>
                </a:solidFill>
                <a:latin typeface="Arial Narrow" panose="020B0606020202030204" pitchFamily="34" charset="0"/>
              </a:rPr>
              <a:t>a</a:t>
            </a:r>
            <a:r>
              <a:rPr lang="it-IT" dirty="0">
                <a:solidFill>
                  <a:srgbClr val="000000"/>
                </a:solidFill>
                <a:latin typeface="Arial Narrow" panose="020B0606020202030204" pitchFamily="34" charset="0"/>
              </a:rPr>
              <a:t>) In caso di scorporo di partecipazione non iscritta tra le immobilizzazioni finanziarie nel primo bilancio chiuso durante il periodo di possesso (art. 87 comma 1 lett. b), il regime PEX, per la partecipazione ricevuta dalla scissa, non troverà mai applicazione. Allo stesso modo qualora attività o passività trasferite </a:t>
            </a:r>
            <a:r>
              <a:rPr lang="it-IT" b="1" dirty="0">
                <a:solidFill>
                  <a:srgbClr val="000000"/>
                </a:solidFill>
                <a:latin typeface="Arial Narrow" panose="020B0606020202030204" pitchFamily="34" charset="0"/>
              </a:rPr>
              <a:t>non</a:t>
            </a:r>
            <a:r>
              <a:rPr lang="it-IT" dirty="0">
                <a:solidFill>
                  <a:srgbClr val="000000"/>
                </a:solidFill>
                <a:latin typeface="Arial Narrow" panose="020B0606020202030204" pitchFamily="34" charset="0"/>
              </a:rPr>
              <a:t> integrino (successivamente) il presupposto della commerciabilità secondo quanto previsto dall’art. 87 comma 1 lett. d).</a:t>
            </a:r>
          </a:p>
          <a:p>
            <a:pPr algn="just">
              <a:lnSpc>
                <a:spcPct val="100000"/>
              </a:lnSpc>
              <a:spcBef>
                <a:spcPts val="0"/>
              </a:spcBef>
            </a:pPr>
            <a:r>
              <a:rPr lang="it-IT" b="1" dirty="0">
                <a:solidFill>
                  <a:srgbClr val="000000"/>
                </a:solidFill>
                <a:latin typeface="Arial Narrow" panose="020B0606020202030204" pitchFamily="34" charset="0"/>
              </a:rPr>
              <a:t>b</a:t>
            </a:r>
            <a:r>
              <a:rPr lang="it-IT" dirty="0">
                <a:solidFill>
                  <a:srgbClr val="000000"/>
                </a:solidFill>
                <a:latin typeface="Arial Narrow" panose="020B0606020202030204" pitchFamily="34" charset="0"/>
              </a:rPr>
              <a:t>) Resta da chiarire il criterio da applicare in caso di partecipazioni con diversi </a:t>
            </a:r>
            <a:r>
              <a:rPr lang="it-IT" i="1" dirty="0">
                <a:solidFill>
                  <a:srgbClr val="000000"/>
                </a:solidFill>
                <a:latin typeface="Arial Narrow" panose="020B0606020202030204" pitchFamily="34" charset="0"/>
              </a:rPr>
              <a:t>Holding period </a:t>
            </a:r>
            <a:r>
              <a:rPr lang="it-IT" dirty="0">
                <a:solidFill>
                  <a:srgbClr val="000000"/>
                </a:solidFill>
                <a:latin typeface="Arial Narrow" panose="020B0606020202030204" pitchFamily="34" charset="0"/>
              </a:rPr>
              <a:t>al fine di capire </a:t>
            </a:r>
            <a:r>
              <a:rPr lang="it-IT" b="1" u="sng" dirty="0">
                <a:solidFill>
                  <a:srgbClr val="000000"/>
                </a:solidFill>
                <a:latin typeface="Arial Narrow" panose="020B0606020202030204" pitchFamily="34" charset="0"/>
              </a:rPr>
              <a:t>se</a:t>
            </a:r>
            <a:r>
              <a:rPr lang="it-IT" dirty="0">
                <a:solidFill>
                  <a:srgbClr val="000000"/>
                </a:solidFill>
                <a:latin typeface="Arial Narrow" panose="020B0606020202030204" pitchFamily="34" charset="0"/>
              </a:rPr>
              <a:t> assegnare un unico </a:t>
            </a:r>
            <a:r>
              <a:rPr lang="it-IT" i="1" dirty="0">
                <a:solidFill>
                  <a:srgbClr val="000000"/>
                </a:solidFill>
                <a:latin typeface="Arial Narrow" panose="020B0606020202030204" pitchFamily="34" charset="0"/>
              </a:rPr>
              <a:t>Holding period </a:t>
            </a:r>
            <a:r>
              <a:rPr lang="it-IT" dirty="0">
                <a:solidFill>
                  <a:srgbClr val="000000"/>
                </a:solidFill>
                <a:latin typeface="Arial Narrow" panose="020B0606020202030204" pitchFamily="34" charset="0"/>
              </a:rPr>
              <a:t>della partecipazione ricevuta dalla scissa nella beneficiaria</a:t>
            </a:r>
            <a:r>
              <a:rPr lang="it-IT" i="1" dirty="0">
                <a:solidFill>
                  <a:srgbClr val="000000"/>
                </a:solidFill>
                <a:latin typeface="Arial Narrow" panose="020B0606020202030204" pitchFamily="34" charset="0"/>
              </a:rPr>
              <a:t>. </a:t>
            </a:r>
            <a:r>
              <a:rPr lang="it-IT" dirty="0">
                <a:solidFill>
                  <a:srgbClr val="000000"/>
                </a:solidFill>
                <a:latin typeface="Arial Narrow" panose="020B0606020202030204" pitchFamily="34" charset="0"/>
              </a:rPr>
              <a:t>Credo sarà necessario, tramite stratificazione temporale, individuare un periodo medio di possesso.</a:t>
            </a:r>
          </a:p>
          <a:p>
            <a:pPr algn="just">
              <a:lnSpc>
                <a:spcPct val="100000"/>
              </a:lnSpc>
              <a:spcBef>
                <a:spcPts val="0"/>
              </a:spcBef>
            </a:pPr>
            <a:r>
              <a:rPr lang="it-IT" b="1" dirty="0">
                <a:solidFill>
                  <a:srgbClr val="000000"/>
                </a:solidFill>
                <a:latin typeface="Arial Narrow" panose="020B0606020202030204" pitchFamily="34" charset="0"/>
              </a:rPr>
              <a:t>c</a:t>
            </a:r>
            <a:r>
              <a:rPr lang="it-IT" dirty="0">
                <a:solidFill>
                  <a:srgbClr val="000000"/>
                </a:solidFill>
                <a:latin typeface="Arial Narrow" panose="020B0606020202030204" pitchFamily="34" charset="0"/>
              </a:rPr>
              <a:t>) Altro tema. Nel caso di scorporo di due partecipazioni, di cui una aventi i requisiti PEX e l’altra no, si pone la questione di come trattare la partecipazione ricevuta dalla scissa nella beneficiaria. Qui (temo) sarà probabile attendere che si realizzino i presupposti PEX per la società che, al momento della scissione, non si erano ancora realizzati.</a:t>
            </a:r>
          </a:p>
          <a:p>
            <a:pPr marL="514350" indent="-514350" algn="just">
              <a:lnSpc>
                <a:spcPct val="100000"/>
              </a:lnSpc>
              <a:spcBef>
                <a:spcPts val="0"/>
              </a:spcBef>
              <a:buFont typeface="+mj-lt"/>
              <a:buAutoNum type="romanUcPeriod"/>
            </a:pPr>
            <a:endParaRPr lang="it-IT" sz="2400" b="0" kern="0" dirty="0"/>
          </a:p>
          <a:p>
            <a:pPr marL="514350" indent="-514350" algn="just">
              <a:lnSpc>
                <a:spcPct val="100000"/>
              </a:lnSpc>
              <a:spcBef>
                <a:spcPts val="0"/>
              </a:spcBef>
              <a:buFont typeface="+mj-lt"/>
              <a:buAutoNum type="romanUcPeriod"/>
            </a:pPr>
            <a:endParaRPr lang="it-IT" b="0" i="0" u="none" strike="noStrike" baseline="0" dirty="0">
              <a:solidFill>
                <a:srgbClr val="000000"/>
              </a:solidFill>
              <a:latin typeface="Arial Narrow" panose="020B0606020202030204" pitchFamily="34" charset="0"/>
            </a:endParaRPr>
          </a:p>
          <a:p>
            <a:pPr marL="342900" indent="-342900" algn="just">
              <a:lnSpc>
                <a:spcPct val="100000"/>
              </a:lnSpc>
              <a:spcBef>
                <a:spcPts val="600"/>
              </a:spcBef>
              <a:spcAft>
                <a:spcPts val="600"/>
              </a:spcAft>
              <a:buFont typeface="+mj-lt"/>
              <a:buAutoNum type="alphaLcPeriod"/>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11149943-50BF-E1FC-EB9F-D343A65A78E5}"/>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821BA79D-6496-3C42-43D2-D10789D260A1}"/>
              </a:ext>
            </a:extLst>
          </p:cNvPr>
          <p:cNvSpPr>
            <a:spLocks noGrp="1"/>
          </p:cNvSpPr>
          <p:nvPr>
            <p:ph type="sldNum" sz="quarter" idx="12"/>
          </p:nvPr>
        </p:nvSpPr>
        <p:spPr/>
        <p:txBody>
          <a:bodyPr/>
          <a:lstStyle/>
          <a:p>
            <a:fld id="{0ACE2E1C-AE56-470C-8FFE-D0F4B65DC57B}" type="slidenum">
              <a:rPr lang="it-IT" smtClean="0"/>
              <a:t>21</a:t>
            </a:fld>
            <a:endParaRPr lang="it-IT"/>
          </a:p>
        </p:txBody>
      </p:sp>
      <p:sp>
        <p:nvSpPr>
          <p:cNvPr id="4" name="Segnaposto data 3">
            <a:extLst>
              <a:ext uri="{FF2B5EF4-FFF2-40B4-BE49-F238E27FC236}">
                <a16:creationId xmlns:a16="http://schemas.microsoft.com/office/drawing/2014/main" id="{AC62B96F-2EF0-275A-FF46-4D570EC00742}"/>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39960652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E4635-DAA3-682A-FAC6-18F06DA5315E}"/>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E12C8D7A-38E6-EB60-D94F-76B47BCA95CA}"/>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B41EC202-0677-2091-050D-8E40C83B059F}"/>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5ED66062-A954-6AB1-C1D4-38E1D6522B15}"/>
              </a:ext>
            </a:extLst>
          </p:cNvPr>
          <p:cNvSpPr>
            <a:spLocks noGrp="1" noChangeArrowheads="1"/>
          </p:cNvSpPr>
          <p:nvPr>
            <p:ph type="subTitle" idx="1"/>
          </p:nvPr>
        </p:nvSpPr>
        <p:spPr>
          <a:xfrm>
            <a:off x="574717" y="816747"/>
            <a:ext cx="11161746" cy="5443150"/>
          </a:xfrm>
        </p:spPr>
        <p:txBody>
          <a:bodyPr>
            <a:normAutofit lnSpcReduction="10000"/>
          </a:bodyPr>
          <a:lstStyle/>
          <a:p>
            <a:pPr algn="just">
              <a:defRPr/>
            </a:pPr>
            <a:endParaRPr lang="it-IT" sz="2400" b="0" kern="0" dirty="0">
              <a:latin typeface="Arial Narrow" panose="020B0606020202030204" pitchFamily="34" charset="0"/>
            </a:endParaRPr>
          </a:p>
          <a:p>
            <a:pPr algn="just">
              <a:defRPr/>
            </a:pPr>
            <a:r>
              <a:rPr lang="it-IT" b="1" dirty="0">
                <a:solidFill>
                  <a:srgbClr val="000000"/>
                </a:solidFill>
                <a:latin typeface="Arial Narrow" panose="020B0606020202030204" pitchFamily="34" charset="0"/>
              </a:rPr>
              <a:t>d</a:t>
            </a:r>
            <a:r>
              <a:rPr lang="it-IT" dirty="0">
                <a:solidFill>
                  <a:srgbClr val="000000"/>
                </a:solidFill>
                <a:latin typeface="Arial Narrow" panose="020B0606020202030204" pitchFamily="34" charset="0"/>
              </a:rPr>
              <a:t>) Non è derogato il comma 6 dell’articolo 173, TUIR in base al quale il valore fiscalmente  riconosciuto dei fondi di accantonamento della società scissa si considera già dedotto dalla beneficiaria e dalla scissa per importi proporzionali alle quote in cui risultano attribuiti gli elementi del patrimonio ai quali, specificamente o per insiemi, hanno riguardo le norme tributarie che disciplinano il valore stesso.</a:t>
            </a:r>
            <a:endParaRPr lang="it-IT" sz="2400" b="0" kern="0" dirty="0">
              <a:latin typeface="Arial Narrow" panose="020B0606020202030204" pitchFamily="34" charset="0"/>
            </a:endParaRPr>
          </a:p>
          <a:p>
            <a:pPr algn="just">
              <a:defRPr/>
            </a:pPr>
            <a:r>
              <a:rPr lang="it-IT" b="1" kern="0" dirty="0">
                <a:latin typeface="Arial Narrow" panose="020B0606020202030204" pitchFamily="34" charset="0"/>
              </a:rPr>
              <a:t>e</a:t>
            </a:r>
            <a:r>
              <a:rPr lang="it-IT" kern="0" dirty="0">
                <a:latin typeface="Arial Narrow" panose="020B0606020202030204" pitchFamily="34" charset="0"/>
              </a:rPr>
              <a:t>) </a:t>
            </a:r>
            <a:r>
              <a:rPr lang="it-IT" b="0" kern="0" dirty="0">
                <a:latin typeface="Arial Narrow" panose="020B0606020202030204" pitchFamily="34" charset="0"/>
              </a:rPr>
              <a:t>Non è derogato il comma 8, in base al quale:  </a:t>
            </a:r>
          </a:p>
          <a:p>
            <a:pPr marL="342900" indent="-342900" algn="just">
              <a:buFont typeface="Wingdings" panose="05000000000000000000" pitchFamily="2" charset="2"/>
              <a:buChar char="Ø"/>
            </a:pPr>
            <a:r>
              <a:rPr lang="it-IT" kern="0" dirty="0">
                <a:latin typeface="Arial Narrow" panose="020B0606020202030204" pitchFamily="34" charset="0"/>
              </a:rPr>
              <a:t>per </a:t>
            </a:r>
            <a:r>
              <a:rPr lang="it-IT" b="0" kern="0" dirty="0">
                <a:latin typeface="Arial Narrow" panose="020B0606020202030204" pitchFamily="34" charset="0"/>
              </a:rPr>
              <a:t>i </a:t>
            </a:r>
            <a:r>
              <a:rPr lang="it-IT" dirty="0">
                <a:solidFill>
                  <a:srgbClr val="000000"/>
                </a:solidFill>
                <a:latin typeface="Arial Narrow" panose="020B0606020202030204" pitchFamily="34" charset="0"/>
              </a:rPr>
              <a:t>beni</a:t>
            </a:r>
            <a:r>
              <a:rPr lang="it-IT" kern="0" dirty="0">
                <a:latin typeface="Arial Narrow" panose="020B0606020202030204" pitchFamily="34" charset="0"/>
              </a:rPr>
              <a:t> «merce» </a:t>
            </a:r>
            <a:r>
              <a:rPr lang="it-IT" b="0" kern="0" dirty="0">
                <a:latin typeface="Arial Narrow" panose="020B0606020202030204" pitchFamily="34" charset="0"/>
              </a:rPr>
              <a:t>(art. 92 e 94 TUIR) </a:t>
            </a:r>
            <a:r>
              <a:rPr lang="it-IT" b="0" i="0" u="none" strike="noStrike" baseline="0" dirty="0">
                <a:latin typeface="Arial Narrow" panose="020B0606020202030204" pitchFamily="34" charset="0"/>
              </a:rPr>
              <a:t>viene mantenuta la stratificazione dei costi (lifo, </a:t>
            </a:r>
            <a:r>
              <a:rPr lang="it-IT" b="0" i="0" u="none" strike="noStrike" baseline="0" dirty="0" err="1">
                <a:latin typeface="Arial Narrow" panose="020B0606020202030204" pitchFamily="34" charset="0"/>
              </a:rPr>
              <a:t>fifo</a:t>
            </a:r>
            <a:r>
              <a:rPr lang="it-IT" b="0" i="0" u="none" strike="noStrike" baseline="0" dirty="0">
                <a:latin typeface="Arial Narrow" panose="020B0606020202030204" pitchFamily="34" charset="0"/>
              </a:rPr>
              <a:t>, costo medio) in essere presso la scissa, per ciascuna categoria omogena trasferita alla beneficiaria. Ovviamente se una stessa categoria omogena viene suddivisa fra scissa e beneficiaria, si generano due stratificazioni di costi in proporzione alle quantità trasferite</a:t>
            </a:r>
            <a:r>
              <a:rPr lang="it-IT" b="0" kern="0" dirty="0">
                <a:latin typeface="Arial Narrow" panose="020B0606020202030204" pitchFamily="34" charset="0"/>
              </a:rPr>
              <a:t>;</a:t>
            </a:r>
          </a:p>
          <a:p>
            <a:pPr marL="342900" indent="-342900" algn="just">
              <a:buFont typeface="Wingdings" panose="05000000000000000000" pitchFamily="2" charset="2"/>
              <a:buChar char="Ø"/>
              <a:defRPr/>
            </a:pPr>
            <a:r>
              <a:rPr lang="it-IT" b="0" kern="0" dirty="0">
                <a:latin typeface="Arial Narrow" panose="020B0606020202030204" pitchFamily="34" charset="0"/>
              </a:rPr>
              <a:t>le </a:t>
            </a:r>
            <a:r>
              <a:rPr lang="it-IT" kern="0" dirty="0">
                <a:latin typeface="Arial Narrow" panose="020B0606020202030204" pitchFamily="34" charset="0"/>
              </a:rPr>
              <a:t>quote di ammortamento </a:t>
            </a:r>
            <a:r>
              <a:rPr lang="it-IT" b="0" kern="0" dirty="0">
                <a:latin typeface="Arial Narrow" panose="020B0606020202030204" pitchFamily="34" charset="0"/>
              </a:rPr>
              <a:t>dei beni materiali e immateriali nonché le </a:t>
            </a:r>
            <a:r>
              <a:rPr lang="it-IT" kern="0" dirty="0">
                <a:latin typeface="Arial Narrow" panose="020B0606020202030204" pitchFamily="34" charset="0"/>
              </a:rPr>
              <a:t>spese di manutenzione </a:t>
            </a:r>
            <a:r>
              <a:rPr lang="it-IT" b="0" kern="0" dirty="0">
                <a:latin typeface="Arial Narrow" panose="020B0606020202030204" pitchFamily="34" charset="0"/>
              </a:rPr>
              <a:t>di cui all'articolo 102, comma 6, relative ai beni trasferiti vanno ragguagliate alla durata del possesso dei beni medesimi da parte della società scissa e della società beneficiaria; il criterio è applicabile anche alle </a:t>
            </a:r>
            <a:r>
              <a:rPr lang="it-IT" kern="0" dirty="0">
                <a:latin typeface="Arial Narrow" panose="020B0606020202030204" pitchFamily="34" charset="0"/>
              </a:rPr>
              <a:t>spese relative a più esercizi e agli accantonamenti</a:t>
            </a:r>
            <a:r>
              <a:rPr lang="it-IT" b="0" kern="0" dirty="0">
                <a:latin typeface="Arial Narrow" panose="020B0606020202030204" pitchFamily="34" charset="0"/>
              </a:rPr>
              <a:t>.</a:t>
            </a:r>
          </a:p>
          <a:p>
            <a:pPr marL="514350" indent="-514350" algn="just">
              <a:lnSpc>
                <a:spcPct val="100000"/>
              </a:lnSpc>
              <a:spcBef>
                <a:spcPts val="0"/>
              </a:spcBef>
              <a:buFont typeface="+mj-lt"/>
              <a:buAutoNum type="romanUcPeriod"/>
            </a:pPr>
            <a:endParaRPr lang="it-IT" b="0" i="0" u="none" strike="noStrike" baseline="0" dirty="0">
              <a:solidFill>
                <a:srgbClr val="000000"/>
              </a:solidFill>
              <a:latin typeface="Arial Narrow" panose="020B0606020202030204" pitchFamily="34" charset="0"/>
            </a:endParaRPr>
          </a:p>
          <a:p>
            <a:pPr marL="342900" indent="-342900" algn="just">
              <a:lnSpc>
                <a:spcPct val="100000"/>
              </a:lnSpc>
              <a:spcBef>
                <a:spcPts val="600"/>
              </a:spcBef>
              <a:spcAft>
                <a:spcPts val="600"/>
              </a:spcAft>
              <a:buFont typeface="+mj-lt"/>
              <a:buAutoNum type="alphaLcPeriod"/>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99F9C16E-E902-83A1-0939-36F677731540}"/>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5F5CAF5A-AE71-FEFB-8E40-F72A3B37DFC0}"/>
              </a:ext>
            </a:extLst>
          </p:cNvPr>
          <p:cNvSpPr>
            <a:spLocks noGrp="1"/>
          </p:cNvSpPr>
          <p:nvPr>
            <p:ph type="sldNum" sz="quarter" idx="12"/>
          </p:nvPr>
        </p:nvSpPr>
        <p:spPr/>
        <p:txBody>
          <a:bodyPr/>
          <a:lstStyle/>
          <a:p>
            <a:fld id="{0ACE2E1C-AE56-470C-8FFE-D0F4B65DC57B}" type="slidenum">
              <a:rPr lang="it-IT" smtClean="0"/>
              <a:t>22</a:t>
            </a:fld>
            <a:endParaRPr lang="it-IT"/>
          </a:p>
        </p:txBody>
      </p:sp>
      <p:sp>
        <p:nvSpPr>
          <p:cNvPr id="4" name="Segnaposto data 3">
            <a:extLst>
              <a:ext uri="{FF2B5EF4-FFF2-40B4-BE49-F238E27FC236}">
                <a16:creationId xmlns:a16="http://schemas.microsoft.com/office/drawing/2014/main" id="{3470B08F-4498-FC1A-EC56-004211357713}"/>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40295779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52EB4-5678-86CC-34E7-867975AAC8C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16A3D12-0D76-052E-6751-C3785B642894}"/>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39685E1-5F2B-B5AE-B3A2-333064A0453E}"/>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12BE376F-6AA8-CA33-5E7A-A6E71DA2A37A}"/>
              </a:ext>
            </a:extLst>
          </p:cNvPr>
          <p:cNvSpPr>
            <a:spLocks noGrp="1" noChangeArrowheads="1"/>
          </p:cNvSpPr>
          <p:nvPr>
            <p:ph type="subTitle" idx="1"/>
          </p:nvPr>
        </p:nvSpPr>
        <p:spPr>
          <a:xfrm>
            <a:off x="574717" y="816747"/>
            <a:ext cx="11161746" cy="5443150"/>
          </a:xfrm>
        </p:spPr>
        <p:txBody>
          <a:bodyPr>
            <a:normAutofit fontScale="92500" lnSpcReduction="10000"/>
          </a:bodyPr>
          <a:lstStyle/>
          <a:p>
            <a:pPr algn="just">
              <a:defRPr/>
            </a:pPr>
            <a:r>
              <a:rPr lang="it-IT" sz="2400" b="1" kern="0" dirty="0">
                <a:latin typeface="Arial Narrow" panose="020B0606020202030204" pitchFamily="34" charset="0"/>
              </a:rPr>
              <a:t>Regime delle Riserve</a:t>
            </a:r>
          </a:p>
          <a:p>
            <a:pPr algn="just">
              <a:defRPr/>
            </a:pPr>
            <a:r>
              <a:rPr lang="it-IT" sz="2400" b="0" kern="0" dirty="0">
                <a:latin typeface="Arial Narrow" panose="020B0606020202030204" pitchFamily="34" charset="0"/>
              </a:rPr>
              <a:t>In luogo del comma 9, il D.Lgs. prevede una disposizione specifica  (lettera f comma 15-</a:t>
            </a:r>
            <a:r>
              <a:rPr lang="it-IT" sz="2400" b="0" i="1" kern="0" dirty="0">
                <a:latin typeface="Arial Narrow" panose="020B0606020202030204" pitchFamily="34" charset="0"/>
              </a:rPr>
              <a:t>ter</a:t>
            </a:r>
            <a:r>
              <a:rPr lang="it-IT" sz="2400" b="0" kern="0" dirty="0">
                <a:latin typeface="Arial Narrow" panose="020B0606020202030204" pitchFamily="34" charset="0"/>
              </a:rPr>
              <a:t>) per cui a seguito della scissione:</a:t>
            </a:r>
          </a:p>
          <a:p>
            <a:pPr marL="342900" indent="-342900" algn="just">
              <a:buFont typeface="Wingdings" panose="05000000000000000000" pitchFamily="2" charset="2"/>
              <a:buChar char="Ø"/>
              <a:defRPr/>
            </a:pPr>
            <a:r>
              <a:rPr lang="it-IT" kern="0" dirty="0">
                <a:latin typeface="Arial Narrow" panose="020B0606020202030204" pitchFamily="34" charset="0"/>
              </a:rPr>
              <a:t>la scissa conserva immutata la composizione fiscale del proprio patrimonio netto quale risultante dal bilancio relativo all’ultimo esercizio chiuso prima della data di efficacia giuridica della scissione (e ciò vale anche per le riserve in sospensione d’imposta, ivi incluse quelle con vincoli di destinazione specifica, con riferimento alle quali non sussiste obbligo di ricostituzione in capo alla beneficiaria, permanendo esse in capo alla scissa);</a:t>
            </a:r>
          </a:p>
          <a:p>
            <a:pPr marL="342900" indent="-342900" algn="just">
              <a:buFont typeface="Wingdings" panose="05000000000000000000" pitchFamily="2" charset="2"/>
              <a:buChar char="Ø"/>
              <a:defRPr/>
            </a:pPr>
            <a:r>
              <a:rPr lang="it-IT" kern="0" dirty="0">
                <a:latin typeface="Arial Narrow" panose="020B0606020202030204" pitchFamily="34" charset="0"/>
              </a:rPr>
              <a:t>in capo alla beneficiaria, l’incremento del patrimonio netto contabile derivante dalla scissione si qualifica ai fini fiscali quale </a:t>
            </a:r>
            <a:r>
              <a:rPr lang="it-IT" b="1" kern="0" dirty="0">
                <a:latin typeface="Arial Narrow" panose="020B0606020202030204" pitchFamily="34" charset="0"/>
              </a:rPr>
              <a:t>riserva di capitale</a:t>
            </a:r>
            <a:r>
              <a:rPr lang="it-IT" kern="0" dirty="0">
                <a:latin typeface="Arial Narrow" panose="020B0606020202030204" pitchFamily="34" charset="0"/>
              </a:rPr>
              <a:t>, come se l’assegnazione patrimoniale che costituisce effetto della scissione fosse, ai fini di cui trattasi, assimilabile ad un apporto patrimoniale esattamente come accade nel caso di una quota di patrimonio netto che si è formato a seguito di un conferimento.</a:t>
            </a:r>
          </a:p>
          <a:p>
            <a:pPr algn="just">
              <a:lnSpc>
                <a:spcPct val="100000"/>
              </a:lnSpc>
              <a:spcBef>
                <a:spcPts val="0"/>
              </a:spcBef>
            </a:pPr>
            <a:r>
              <a:rPr lang="it-IT" sz="2400" b="0" kern="0" dirty="0">
                <a:latin typeface="Arial Narrow" panose="020B0606020202030204" pitchFamily="34" charset="0"/>
              </a:rPr>
              <a:t>Nel caso di </a:t>
            </a:r>
            <a:r>
              <a:rPr lang="it-IT" sz="2400" b="1" kern="0" dirty="0">
                <a:latin typeface="Arial Narrow" panose="020B0606020202030204" pitchFamily="34" charset="0"/>
              </a:rPr>
              <a:t>scorporo di beni </a:t>
            </a:r>
            <a:r>
              <a:rPr lang="it-IT" sz="2400" b="0" kern="0" dirty="0">
                <a:latin typeface="Arial Narrow" panose="020B0606020202030204" pitchFamily="34" charset="0"/>
              </a:rPr>
              <a:t>per i quali sia ancora in corso il periodo di sospensione della rivalutazione, ritengo che si debba applicare l’art. 3 del Dm. 86/2002 e la circolare 14/E del 2017, pag. 23, secondo cui la beneficiaria tassa la plusvalenza senza tener conto della rivalutazione e la scissa ha diritto ad un credito pari all’imposta sostitutiva da rivalutazione oltre ad aver «liberato» la riserva in sospensione. Diversamente, qualora si rispettino i termini di legge, i valori rivalutati avranno pieno riconoscimento fiscale.</a:t>
            </a:r>
          </a:p>
          <a:p>
            <a:pPr marL="514350" indent="-514350" algn="just">
              <a:lnSpc>
                <a:spcPct val="100000"/>
              </a:lnSpc>
              <a:spcBef>
                <a:spcPts val="0"/>
              </a:spcBef>
              <a:buFont typeface="+mj-lt"/>
              <a:buAutoNum type="romanUcPeriod"/>
            </a:pPr>
            <a:endParaRPr lang="it-IT" sz="2400" b="0" kern="0" dirty="0"/>
          </a:p>
          <a:p>
            <a:pPr marL="514350" indent="-514350" algn="just">
              <a:lnSpc>
                <a:spcPct val="100000"/>
              </a:lnSpc>
              <a:spcBef>
                <a:spcPts val="0"/>
              </a:spcBef>
              <a:buFont typeface="+mj-lt"/>
              <a:buAutoNum type="romanUcPeriod"/>
            </a:pPr>
            <a:endParaRPr lang="it-IT" b="0" i="0" u="none" strike="noStrike" baseline="0" dirty="0">
              <a:solidFill>
                <a:srgbClr val="000000"/>
              </a:solidFill>
              <a:latin typeface="Arial Narrow" panose="020B0606020202030204" pitchFamily="34" charset="0"/>
            </a:endParaRPr>
          </a:p>
          <a:p>
            <a:pPr marL="342900" indent="-342900" algn="just">
              <a:lnSpc>
                <a:spcPct val="100000"/>
              </a:lnSpc>
              <a:spcBef>
                <a:spcPts val="600"/>
              </a:spcBef>
              <a:spcAft>
                <a:spcPts val="600"/>
              </a:spcAft>
              <a:buFont typeface="+mj-lt"/>
              <a:buAutoNum type="alphaLcPeriod"/>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5C847F8A-D669-42FA-61D7-CC424DE25A35}"/>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9C80414F-6E1C-351F-81EC-1DA5F7524184}"/>
              </a:ext>
            </a:extLst>
          </p:cNvPr>
          <p:cNvSpPr>
            <a:spLocks noGrp="1"/>
          </p:cNvSpPr>
          <p:nvPr>
            <p:ph type="sldNum" sz="quarter" idx="12"/>
          </p:nvPr>
        </p:nvSpPr>
        <p:spPr/>
        <p:txBody>
          <a:bodyPr/>
          <a:lstStyle/>
          <a:p>
            <a:fld id="{0ACE2E1C-AE56-470C-8FFE-D0F4B65DC57B}" type="slidenum">
              <a:rPr lang="it-IT" smtClean="0"/>
              <a:t>23</a:t>
            </a:fld>
            <a:endParaRPr lang="it-IT"/>
          </a:p>
        </p:txBody>
      </p:sp>
      <p:sp>
        <p:nvSpPr>
          <p:cNvPr id="4" name="Segnaposto data 3">
            <a:extLst>
              <a:ext uri="{FF2B5EF4-FFF2-40B4-BE49-F238E27FC236}">
                <a16:creationId xmlns:a16="http://schemas.microsoft.com/office/drawing/2014/main" id="{C4FF31F5-2A97-5EA1-D428-B7E4EA7010DE}"/>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34002878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590AC-2AF7-1EB5-27C6-41068842AEFD}"/>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10538CDB-B2A7-7E4E-9A14-4264AEDEE26D}"/>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1AD492B-F460-C545-ECAF-20CF66B71F19}"/>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141ED686-3F20-2BB5-F593-E5217C464996}"/>
              </a:ext>
            </a:extLst>
          </p:cNvPr>
          <p:cNvSpPr>
            <a:spLocks noGrp="1" noChangeArrowheads="1"/>
          </p:cNvSpPr>
          <p:nvPr>
            <p:ph type="subTitle" idx="1"/>
          </p:nvPr>
        </p:nvSpPr>
        <p:spPr>
          <a:xfrm>
            <a:off x="355107" y="816747"/>
            <a:ext cx="11381356" cy="5443150"/>
          </a:xfrm>
        </p:spPr>
        <p:txBody>
          <a:bodyPr>
            <a:normAutofit/>
          </a:bodyPr>
          <a:lstStyle/>
          <a:p>
            <a:pPr algn="just"/>
            <a:r>
              <a:rPr lang="it-IT" b="1" kern="0" dirty="0">
                <a:latin typeface="Arial Narrow" panose="020B0606020202030204" pitchFamily="34" charset="0"/>
              </a:rPr>
              <a:t>Scissione mediante scorporo società UE (1)</a:t>
            </a:r>
            <a:endParaRPr lang="it-IT" kern="0" dirty="0">
              <a:latin typeface="Arial Narrow" panose="020B0606020202030204" pitchFamily="34" charset="0"/>
            </a:endParaRPr>
          </a:p>
          <a:p>
            <a:pPr algn="just">
              <a:defRPr/>
            </a:pPr>
            <a:r>
              <a:rPr lang="it-IT" kern="0" dirty="0">
                <a:latin typeface="Arial Narrow" panose="020B0606020202030204" pitchFamily="34" charset="0"/>
              </a:rPr>
              <a:t>Accogliendo l’indicazione della Commissione Finanze, la scissione con scorporo è stata ristretta alle società scisse residenti in Paesi Ue o aderenti allo See (Norvegia, Islanda, Liechtenstein). Appare una decisione discutibile tenuto conto che per l’art. 2 del D. Lgs. n. 19/2023, rientrano nell’ambito di applicazione della scissione in esame: </a:t>
            </a:r>
          </a:p>
          <a:p>
            <a:pPr marL="342900" indent="-342900" algn="just">
              <a:buFont typeface="Wingdings" panose="05000000000000000000" pitchFamily="2" charset="2"/>
              <a:buChar char="Ø"/>
              <a:defRPr/>
            </a:pPr>
            <a:r>
              <a:rPr lang="it-IT" sz="2400" dirty="0">
                <a:solidFill>
                  <a:srgbClr val="000000"/>
                </a:solidFill>
                <a:latin typeface="Arial Narrow" panose="020B0606020202030204" pitchFamily="34" charset="0"/>
              </a:rPr>
              <a:t>le scissioni alle quali partecipano o a seguito delle quali risultano una o più società regolate dalla legge italiana</a:t>
            </a:r>
            <a:r>
              <a:rPr lang="it-IT" sz="2400" b="1" dirty="0">
                <a:solidFill>
                  <a:srgbClr val="000000"/>
                </a:solidFill>
                <a:latin typeface="Arial Narrow" panose="020B0606020202030204" pitchFamily="34" charset="0"/>
              </a:rPr>
              <a:t> e almeno una società regolata dalla legge di uno Stato non appartenente all’Unione Europea</a:t>
            </a:r>
            <a:r>
              <a:rPr lang="it-IT" sz="2400" dirty="0">
                <a:solidFill>
                  <a:srgbClr val="000000"/>
                </a:solidFill>
                <a:latin typeface="Arial Narrow" panose="020B0606020202030204" pitchFamily="34" charset="0"/>
              </a:rPr>
              <a:t>, a condizione che risultino conformi agli ordinamenti degli Stati di appartenenza e di destinazione (operazioni </a:t>
            </a:r>
            <a:r>
              <a:rPr lang="it-IT" dirty="0">
                <a:solidFill>
                  <a:srgbClr val="000000"/>
                </a:solidFill>
                <a:latin typeface="Arial Narrow" panose="020B0606020202030204" pitchFamily="34" charset="0"/>
              </a:rPr>
              <a:t>internazionali,</a:t>
            </a:r>
            <a:r>
              <a:rPr lang="it-IT" sz="2400" dirty="0">
                <a:solidFill>
                  <a:srgbClr val="000000"/>
                </a:solidFill>
                <a:latin typeface="Arial Narrow" panose="020B0606020202030204" pitchFamily="34" charset="0"/>
              </a:rPr>
              <a:t> </a:t>
            </a:r>
            <a:r>
              <a:rPr lang="it-IT" dirty="0">
                <a:solidFill>
                  <a:srgbClr val="000000"/>
                </a:solidFill>
                <a:latin typeface="Arial Narrow" panose="020B0606020202030204" pitchFamily="34" charset="0"/>
              </a:rPr>
              <a:t>nel rispetto dell’art. 25, comma 3 della Legge 218/1995), </a:t>
            </a:r>
            <a:r>
              <a:rPr lang="it-IT" sz="2400" dirty="0">
                <a:solidFill>
                  <a:srgbClr val="000000"/>
                </a:solidFill>
                <a:latin typeface="Arial Narrow" panose="020B0606020202030204" pitchFamily="34" charset="0"/>
              </a:rPr>
              <a:t>fermo restando che qui siamo comunque in presenza di una </a:t>
            </a:r>
            <a:r>
              <a:rPr lang="it-IT" sz="2400" b="1" dirty="0">
                <a:solidFill>
                  <a:srgbClr val="000000"/>
                </a:solidFill>
                <a:latin typeface="Arial Narrow" panose="020B0606020202030204" pitchFamily="34" charset="0"/>
              </a:rPr>
              <a:t>scissione transnazionale</a:t>
            </a:r>
            <a:r>
              <a:rPr lang="it-IT" sz="2400" dirty="0">
                <a:solidFill>
                  <a:srgbClr val="000000"/>
                </a:solidFill>
                <a:latin typeface="Arial Narrow" panose="020B0606020202030204" pitchFamily="34" charset="0"/>
              </a:rPr>
              <a:t>.</a:t>
            </a:r>
            <a:endParaRPr lang="it-IT" kern="0" dirty="0">
              <a:latin typeface="Arial Narrow" panose="020B0606020202030204" pitchFamily="34" charset="0"/>
            </a:endParaRPr>
          </a:p>
          <a:p>
            <a:pPr algn="just">
              <a:lnSpc>
                <a:spcPct val="100000"/>
              </a:lnSpc>
              <a:spcBef>
                <a:spcPts val="0"/>
              </a:spcBef>
            </a:pPr>
            <a:endParaRPr lang="it-IT" kern="0" dirty="0">
              <a:latin typeface="Arial Narrow" panose="020B0606020202030204" pitchFamily="34" charset="0"/>
            </a:endParaRPr>
          </a:p>
          <a:p>
            <a:pPr algn="just">
              <a:lnSpc>
                <a:spcPct val="100000"/>
              </a:lnSpc>
              <a:spcBef>
                <a:spcPts val="600"/>
              </a:spcBef>
              <a:spcAft>
                <a:spcPts val="600"/>
              </a:spcAft>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2F207775-7736-7190-2BD7-4F3D7DD9C939}"/>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3ADBF9E1-36D0-E7A7-7893-FBAD046E6129}"/>
              </a:ext>
            </a:extLst>
          </p:cNvPr>
          <p:cNvSpPr>
            <a:spLocks noGrp="1"/>
          </p:cNvSpPr>
          <p:nvPr>
            <p:ph type="sldNum" sz="quarter" idx="12"/>
          </p:nvPr>
        </p:nvSpPr>
        <p:spPr/>
        <p:txBody>
          <a:bodyPr/>
          <a:lstStyle/>
          <a:p>
            <a:fld id="{0ACE2E1C-AE56-470C-8FFE-D0F4B65DC57B}" type="slidenum">
              <a:rPr lang="it-IT" smtClean="0"/>
              <a:t>24</a:t>
            </a:fld>
            <a:endParaRPr lang="it-IT"/>
          </a:p>
        </p:txBody>
      </p:sp>
      <p:sp>
        <p:nvSpPr>
          <p:cNvPr id="4" name="Segnaposto data 3">
            <a:extLst>
              <a:ext uri="{FF2B5EF4-FFF2-40B4-BE49-F238E27FC236}">
                <a16:creationId xmlns:a16="http://schemas.microsoft.com/office/drawing/2014/main" id="{1E742716-5506-AD56-EF55-29391A24E00C}"/>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2486062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10AC0-E620-13AC-B5C3-E2A64446829C}"/>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59E86698-43E4-5018-0426-AAD298217880}"/>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8CC75DDD-E5D3-62CA-392D-1A26D9CF6278}"/>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0B99EDAE-5976-7777-505E-1567D9FADCDD}"/>
              </a:ext>
            </a:extLst>
          </p:cNvPr>
          <p:cNvSpPr>
            <a:spLocks noGrp="1" noChangeArrowheads="1"/>
          </p:cNvSpPr>
          <p:nvPr>
            <p:ph type="subTitle" idx="1"/>
          </p:nvPr>
        </p:nvSpPr>
        <p:spPr>
          <a:xfrm>
            <a:off x="355107" y="816747"/>
            <a:ext cx="11381356" cy="5443150"/>
          </a:xfrm>
        </p:spPr>
        <p:txBody>
          <a:bodyPr>
            <a:normAutofit/>
          </a:bodyPr>
          <a:lstStyle/>
          <a:p>
            <a:pPr algn="just"/>
            <a:r>
              <a:rPr lang="it-IT" b="1" kern="0" dirty="0">
                <a:latin typeface="Arial Narrow" panose="020B0606020202030204" pitchFamily="34" charset="0"/>
              </a:rPr>
              <a:t>Scissione mediante scorporo società UE (2)</a:t>
            </a:r>
            <a:endParaRPr lang="it-IT" kern="0" dirty="0">
              <a:latin typeface="Arial Narrow" panose="020B0606020202030204" pitchFamily="34" charset="0"/>
            </a:endParaRPr>
          </a:p>
          <a:p>
            <a:pPr algn="just"/>
            <a:r>
              <a:rPr lang="it-IT" kern="0" dirty="0">
                <a:latin typeface="Arial Narrow" panose="020B0606020202030204" pitchFamily="34" charset="0"/>
              </a:rPr>
              <a:t>La lettera g) del comma 15 – </a:t>
            </a:r>
            <a:r>
              <a:rPr lang="it-IT" i="1" kern="0" dirty="0">
                <a:latin typeface="Arial Narrow" panose="020B0606020202030204" pitchFamily="34" charset="0"/>
              </a:rPr>
              <a:t>ter</a:t>
            </a:r>
            <a:r>
              <a:rPr lang="it-IT" kern="0" dirty="0">
                <a:latin typeface="Arial Narrow" panose="020B0606020202030204" pitchFamily="34" charset="0"/>
              </a:rPr>
              <a:t>, dispone che nel caso in cui la società scissa sia residente in uno Stato UE/SEE con il quale l’Italia abbia stipulato un accordo che assicuri un effettivo scambio di informazioni </a:t>
            </a:r>
            <a:r>
              <a:rPr lang="it-IT" b="1" u="sng" kern="0" dirty="0">
                <a:latin typeface="Arial Narrow" panose="020B0606020202030204" pitchFamily="34" charset="0"/>
              </a:rPr>
              <a:t>e</a:t>
            </a:r>
            <a:r>
              <a:rPr lang="it-IT" kern="0" dirty="0">
                <a:latin typeface="Arial Narrow" panose="020B0606020202030204" pitchFamily="34" charset="0"/>
              </a:rPr>
              <a:t> lo scorporo abbia a oggetto la sua stabile organizzazione nel territorio dello Stato, che viene assegnata a una società residente </a:t>
            </a:r>
            <a:r>
              <a:rPr lang="it-IT" b="1" kern="0" dirty="0">
                <a:latin typeface="Arial Narrow" panose="020B0606020202030204" pitchFamily="34" charset="0"/>
              </a:rPr>
              <a:t>di nuova costituzione</a:t>
            </a:r>
            <a:r>
              <a:rPr lang="it-IT" kern="0" dirty="0">
                <a:latin typeface="Arial Narrow" panose="020B0606020202030204" pitchFamily="34" charset="0"/>
              </a:rPr>
              <a:t>, </a:t>
            </a:r>
            <a:r>
              <a:rPr lang="it-IT" b="1" kern="0" dirty="0">
                <a:latin typeface="Arial Narrow" panose="020B0606020202030204" pitchFamily="34" charset="0"/>
              </a:rPr>
              <a:t>l’assegnazione alla scissa delle partecipazioni nella beneficiaria non comporta alcuna tassazione</a:t>
            </a:r>
            <a:r>
              <a:rPr lang="it-IT" kern="0" dirty="0">
                <a:latin typeface="Arial Narrow" panose="020B0606020202030204" pitchFamily="34" charset="0"/>
              </a:rPr>
              <a:t>, a </a:t>
            </a:r>
            <a:r>
              <a:rPr lang="it-IT" b="1" u="sng" kern="0" dirty="0">
                <a:latin typeface="Arial Narrow" panose="020B0606020202030204" pitchFamily="34" charset="0"/>
              </a:rPr>
              <a:t>prescindere</a:t>
            </a:r>
            <a:r>
              <a:rPr lang="it-IT" kern="0" dirty="0">
                <a:latin typeface="Arial Narrow" panose="020B0606020202030204" pitchFamily="34" charset="0"/>
              </a:rPr>
              <a:t> (o meno) dal mantenimento in Italia di una stabile organizzazione della società scissa, atteso che permane la potestà impositiva dello Stato italiano sulla società beneficiaria che mantiene i beni ricevuti al valore fiscale originario.</a:t>
            </a:r>
          </a:p>
          <a:p>
            <a:pPr algn="just">
              <a:defRPr/>
            </a:pPr>
            <a:r>
              <a:rPr lang="it-IT" kern="0" dirty="0">
                <a:latin typeface="Arial Narrow" panose="020B0606020202030204" pitchFamily="34" charset="0"/>
              </a:rPr>
              <a:t>È auspicabile che tale previsione possa determinare anche il superamento della prassi amministrativa (risposta n.164/2022), che nega la medesima neutralità in caso di “trasformazione” mediante conferimento, in società residente, del ramo d'azienda della stabile organizzazione italiana.</a:t>
            </a:r>
          </a:p>
          <a:p>
            <a:pPr algn="just">
              <a:defRPr/>
            </a:pPr>
            <a:r>
              <a:rPr lang="it-IT" kern="0" dirty="0">
                <a:latin typeface="Arial Narrow" panose="020B0606020202030204" pitchFamily="34" charset="0"/>
              </a:rPr>
              <a:t>Resta sempre </a:t>
            </a:r>
            <a:r>
              <a:rPr lang="it-IT" i="1" kern="0" dirty="0" err="1">
                <a:latin typeface="Arial Narrow" panose="020B0606020202030204" pitchFamily="34" charset="0"/>
              </a:rPr>
              <a:t>pendig</a:t>
            </a:r>
            <a:r>
              <a:rPr lang="it-IT" kern="0" dirty="0">
                <a:latin typeface="Arial Narrow" panose="020B0606020202030204" pitchFamily="34" charset="0"/>
              </a:rPr>
              <a:t> la questione inerente il trasferimento di asset a società beneficiaria italiana preesistente.</a:t>
            </a:r>
          </a:p>
          <a:p>
            <a:pPr algn="just">
              <a:lnSpc>
                <a:spcPct val="100000"/>
              </a:lnSpc>
              <a:spcBef>
                <a:spcPts val="0"/>
              </a:spcBef>
            </a:pPr>
            <a:endParaRPr lang="it-IT" kern="0" dirty="0">
              <a:latin typeface="Arial Narrow" panose="020B0606020202030204" pitchFamily="34" charset="0"/>
            </a:endParaRPr>
          </a:p>
          <a:p>
            <a:pPr marL="514350" indent="-514350" algn="just">
              <a:lnSpc>
                <a:spcPct val="100000"/>
              </a:lnSpc>
              <a:spcBef>
                <a:spcPts val="0"/>
              </a:spcBef>
              <a:buFont typeface="+mj-lt"/>
              <a:buAutoNum type="romanUcPeriod"/>
            </a:pPr>
            <a:endParaRPr lang="it-IT" b="0" i="0" u="none" strike="noStrike" baseline="0" dirty="0">
              <a:solidFill>
                <a:srgbClr val="000000"/>
              </a:solidFill>
              <a:latin typeface="Arial Narrow" panose="020B0606020202030204" pitchFamily="34" charset="0"/>
            </a:endParaRPr>
          </a:p>
          <a:p>
            <a:pPr marL="342900" indent="-342900" algn="just">
              <a:lnSpc>
                <a:spcPct val="100000"/>
              </a:lnSpc>
              <a:spcBef>
                <a:spcPts val="600"/>
              </a:spcBef>
              <a:spcAft>
                <a:spcPts val="600"/>
              </a:spcAft>
              <a:buFont typeface="+mj-lt"/>
              <a:buAutoNum type="alphaLcPeriod"/>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73D3C742-092C-8A06-26E9-7628D33F7AB5}"/>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D7ABB9FA-E171-8E37-F142-104D981C30AD}"/>
              </a:ext>
            </a:extLst>
          </p:cNvPr>
          <p:cNvSpPr>
            <a:spLocks noGrp="1"/>
          </p:cNvSpPr>
          <p:nvPr>
            <p:ph type="sldNum" sz="quarter" idx="12"/>
          </p:nvPr>
        </p:nvSpPr>
        <p:spPr/>
        <p:txBody>
          <a:bodyPr/>
          <a:lstStyle/>
          <a:p>
            <a:fld id="{0ACE2E1C-AE56-470C-8FFE-D0F4B65DC57B}" type="slidenum">
              <a:rPr lang="it-IT" smtClean="0"/>
              <a:t>25</a:t>
            </a:fld>
            <a:endParaRPr lang="it-IT"/>
          </a:p>
        </p:txBody>
      </p:sp>
      <p:sp>
        <p:nvSpPr>
          <p:cNvPr id="4" name="Segnaposto data 3">
            <a:extLst>
              <a:ext uri="{FF2B5EF4-FFF2-40B4-BE49-F238E27FC236}">
                <a16:creationId xmlns:a16="http://schemas.microsoft.com/office/drawing/2014/main" id="{548E0570-1B3F-4882-DBE3-5AEAB63F3A9C}"/>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5488047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339F0-79D4-2374-414E-C05D64C8D0F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E28507EC-13AD-DE29-B403-E911D763666A}"/>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4867891D-8829-C2DE-EB09-F9F428E9E339}"/>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6CA98DBE-7BDA-8B7C-BC2E-673A9F4A47B1}"/>
              </a:ext>
            </a:extLst>
          </p:cNvPr>
          <p:cNvSpPr>
            <a:spLocks noGrp="1" noChangeArrowheads="1"/>
          </p:cNvSpPr>
          <p:nvPr>
            <p:ph type="subTitle" idx="1"/>
          </p:nvPr>
        </p:nvSpPr>
        <p:spPr>
          <a:xfrm>
            <a:off x="355107" y="816747"/>
            <a:ext cx="11381356" cy="5443150"/>
          </a:xfrm>
        </p:spPr>
        <p:txBody>
          <a:bodyPr>
            <a:normAutofit/>
          </a:bodyPr>
          <a:lstStyle/>
          <a:p>
            <a:pPr algn="just"/>
            <a:r>
              <a:rPr lang="it-IT" sz="2600" b="1" kern="0" dirty="0">
                <a:latin typeface="Arial Narrow" panose="020B0606020202030204" pitchFamily="34" charset="0"/>
              </a:rPr>
              <a:t>I contrasti con la normativa Unionale (3)</a:t>
            </a:r>
          </a:p>
          <a:p>
            <a:pPr algn="just">
              <a:lnSpc>
                <a:spcPct val="100000"/>
              </a:lnSpc>
              <a:spcBef>
                <a:spcPts val="0"/>
              </a:spcBef>
            </a:pPr>
            <a:r>
              <a:rPr lang="it-IT" b="1" dirty="0">
                <a:solidFill>
                  <a:srgbClr val="000000"/>
                </a:solidFill>
                <a:latin typeface="Arial Narrow" panose="020B0606020202030204" pitchFamily="34" charset="0"/>
              </a:rPr>
              <a:t>Operazione in neutralità fiscale</a:t>
            </a:r>
            <a:r>
              <a:rPr lang="it-IT" dirty="0">
                <a:solidFill>
                  <a:srgbClr val="000000"/>
                </a:solidFill>
                <a:latin typeface="Arial Narrow" panose="020B0606020202030204" pitchFamily="34" charset="0"/>
              </a:rPr>
              <a:t>						</a:t>
            </a: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600"/>
              </a:spcBef>
              <a:spcAft>
                <a:spcPts val="600"/>
              </a:spcAft>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17" name="Rettangolo 16">
            <a:extLst>
              <a:ext uri="{FF2B5EF4-FFF2-40B4-BE49-F238E27FC236}">
                <a16:creationId xmlns:a16="http://schemas.microsoft.com/office/drawing/2014/main" id="{DF2E6A81-5FAB-35DC-BA1D-EA6FFE8A4BCD}"/>
              </a:ext>
            </a:extLst>
          </p:cNvPr>
          <p:cNvSpPr/>
          <p:nvPr/>
        </p:nvSpPr>
        <p:spPr>
          <a:xfrm>
            <a:off x="736847" y="2148295"/>
            <a:ext cx="1908699" cy="1106619"/>
          </a:xfrm>
          <a:prstGeom prst="rect">
            <a:avLst/>
          </a:prstGeom>
          <a:solidFill>
            <a:srgbClr val="FF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Narrow" panose="020B0606020202030204" pitchFamily="34" charset="0"/>
              </a:rPr>
              <a:t>DK Company</a:t>
            </a:r>
          </a:p>
          <a:p>
            <a:pPr algn="ctr"/>
            <a:r>
              <a:rPr lang="it-IT" sz="24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Narrow" panose="020B0606020202030204" pitchFamily="34" charset="0"/>
              </a:rPr>
              <a:t>scissa</a:t>
            </a:r>
          </a:p>
        </p:txBody>
      </p:sp>
      <p:sp>
        <p:nvSpPr>
          <p:cNvPr id="18" name="Rettangolo 17">
            <a:extLst>
              <a:ext uri="{FF2B5EF4-FFF2-40B4-BE49-F238E27FC236}">
                <a16:creationId xmlns:a16="http://schemas.microsoft.com/office/drawing/2014/main" id="{1EB7A6AE-4A89-4261-5B6C-C3694382DA82}"/>
              </a:ext>
            </a:extLst>
          </p:cNvPr>
          <p:cNvSpPr/>
          <p:nvPr/>
        </p:nvSpPr>
        <p:spPr>
          <a:xfrm>
            <a:off x="4017145" y="3740318"/>
            <a:ext cx="1473693" cy="914400"/>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dirty="0">
                <a:solidFill>
                  <a:schemeClr val="tx1"/>
                </a:solidFill>
                <a:latin typeface="Arial Narrow" panose="020B0606020202030204" pitchFamily="34" charset="0"/>
              </a:rPr>
              <a:t>SO in</a:t>
            </a:r>
            <a:r>
              <a:rPr lang="it-IT" sz="2000" dirty="0">
                <a:solidFill>
                  <a:schemeClr val="tx1"/>
                </a:solidFill>
                <a:latin typeface="Arial Narrow" panose="020B0606020202030204" pitchFamily="34" charset="0"/>
              </a:rPr>
              <a:t> </a:t>
            </a:r>
            <a:r>
              <a:rPr lang="it-IT" sz="2400" dirty="0">
                <a:solidFill>
                  <a:schemeClr val="tx1"/>
                </a:solidFill>
                <a:latin typeface="Arial Narrow" panose="020B0606020202030204" pitchFamily="34" charset="0"/>
              </a:rPr>
              <a:t>ITA di DK</a:t>
            </a:r>
          </a:p>
        </p:txBody>
      </p:sp>
      <p:sp>
        <p:nvSpPr>
          <p:cNvPr id="19" name="Rettangolo 18">
            <a:extLst>
              <a:ext uri="{FF2B5EF4-FFF2-40B4-BE49-F238E27FC236}">
                <a16:creationId xmlns:a16="http://schemas.microsoft.com/office/drawing/2014/main" id="{5AA00FFA-A60A-56AB-D411-6A7F81DAE389}"/>
              </a:ext>
            </a:extLst>
          </p:cNvPr>
          <p:cNvSpPr/>
          <p:nvPr/>
        </p:nvSpPr>
        <p:spPr>
          <a:xfrm>
            <a:off x="6890550" y="2148296"/>
            <a:ext cx="1901303" cy="914400"/>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dirty="0">
                <a:solidFill>
                  <a:schemeClr val="tx1"/>
                </a:solidFill>
                <a:latin typeface="Arial Narrow" panose="020B0606020202030204" pitchFamily="34" charset="0"/>
              </a:rPr>
              <a:t>New-Co ITA</a:t>
            </a:r>
          </a:p>
          <a:p>
            <a:pPr algn="ctr"/>
            <a:r>
              <a:rPr lang="it-IT" sz="2400" dirty="0">
                <a:solidFill>
                  <a:schemeClr val="tx1"/>
                </a:solidFill>
                <a:latin typeface="Arial Narrow" panose="020B0606020202030204" pitchFamily="34" charset="0"/>
              </a:rPr>
              <a:t>beneficiaria</a:t>
            </a:r>
          </a:p>
        </p:txBody>
      </p:sp>
      <p:sp>
        <p:nvSpPr>
          <p:cNvPr id="20" name="Rettangolo 19">
            <a:extLst>
              <a:ext uri="{FF2B5EF4-FFF2-40B4-BE49-F238E27FC236}">
                <a16:creationId xmlns:a16="http://schemas.microsoft.com/office/drawing/2014/main" id="{B8756BD2-5961-7AD4-A48A-8361AB662EB5}"/>
              </a:ext>
            </a:extLst>
          </p:cNvPr>
          <p:cNvSpPr/>
          <p:nvPr/>
        </p:nvSpPr>
        <p:spPr>
          <a:xfrm>
            <a:off x="3195961" y="1961815"/>
            <a:ext cx="3116062" cy="37296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2400" dirty="0">
                <a:ln w="0"/>
                <a:solidFill>
                  <a:schemeClr val="tx1"/>
                </a:solidFill>
                <a:effectLst>
                  <a:outerShdw blurRad="38100" dist="19050" dir="2700000" algn="tl" rotWithShape="0">
                    <a:schemeClr val="dk1">
                      <a:alpha val="40000"/>
                    </a:schemeClr>
                  </a:outerShdw>
                </a:effectLst>
                <a:latin typeface="Arial Narrow" panose="020B0606020202030204" pitchFamily="34" charset="0"/>
              </a:rPr>
              <a:t>Azioni/Quote</a:t>
            </a:r>
          </a:p>
        </p:txBody>
      </p:sp>
      <p:cxnSp>
        <p:nvCxnSpPr>
          <p:cNvPr id="22" name="Connettore 2 21">
            <a:extLst>
              <a:ext uri="{FF2B5EF4-FFF2-40B4-BE49-F238E27FC236}">
                <a16:creationId xmlns:a16="http://schemas.microsoft.com/office/drawing/2014/main" id="{D17C97C0-AF4F-73BF-7B84-305750961518}"/>
              </a:ext>
            </a:extLst>
          </p:cNvPr>
          <p:cNvCxnSpPr>
            <a:cxnSpLocks/>
          </p:cNvCxnSpPr>
          <p:nvPr/>
        </p:nvCxnSpPr>
        <p:spPr>
          <a:xfrm>
            <a:off x="2787589" y="3207335"/>
            <a:ext cx="1127463" cy="53298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Connettore 2 23">
            <a:extLst>
              <a:ext uri="{FF2B5EF4-FFF2-40B4-BE49-F238E27FC236}">
                <a16:creationId xmlns:a16="http://schemas.microsoft.com/office/drawing/2014/main" id="{C1E66189-1FA6-4549-210B-1346548070E3}"/>
              </a:ext>
            </a:extLst>
          </p:cNvPr>
          <p:cNvCxnSpPr>
            <a:cxnSpLocks/>
          </p:cNvCxnSpPr>
          <p:nvPr/>
        </p:nvCxnSpPr>
        <p:spPr>
          <a:xfrm flipV="1">
            <a:off x="5575177" y="3136690"/>
            <a:ext cx="1160107" cy="6036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Connettore 2 25">
            <a:extLst>
              <a:ext uri="{FF2B5EF4-FFF2-40B4-BE49-F238E27FC236}">
                <a16:creationId xmlns:a16="http://schemas.microsoft.com/office/drawing/2014/main" id="{1DF51D5A-EE76-F6DD-A81C-93B024DDBF42}"/>
              </a:ext>
            </a:extLst>
          </p:cNvPr>
          <p:cNvCxnSpPr/>
          <p:nvPr/>
        </p:nvCxnSpPr>
        <p:spPr>
          <a:xfrm flipH="1">
            <a:off x="3220374" y="2497561"/>
            <a:ext cx="321464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 name="Segnaposto piè di pagina 1">
            <a:extLst>
              <a:ext uri="{FF2B5EF4-FFF2-40B4-BE49-F238E27FC236}">
                <a16:creationId xmlns:a16="http://schemas.microsoft.com/office/drawing/2014/main" id="{81415CCC-D63E-DE04-D8E1-B5F1568B9E69}"/>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A0D98EB3-34C3-1E76-BE35-F38775C1AA5D}"/>
              </a:ext>
            </a:extLst>
          </p:cNvPr>
          <p:cNvSpPr>
            <a:spLocks noGrp="1"/>
          </p:cNvSpPr>
          <p:nvPr>
            <p:ph type="sldNum" sz="quarter" idx="12"/>
          </p:nvPr>
        </p:nvSpPr>
        <p:spPr/>
        <p:txBody>
          <a:bodyPr/>
          <a:lstStyle/>
          <a:p>
            <a:fld id="{0ACE2E1C-AE56-470C-8FFE-D0F4B65DC57B}" type="slidenum">
              <a:rPr lang="it-IT" smtClean="0"/>
              <a:t>26</a:t>
            </a:fld>
            <a:endParaRPr lang="it-IT"/>
          </a:p>
        </p:txBody>
      </p:sp>
      <p:sp>
        <p:nvSpPr>
          <p:cNvPr id="4" name="Segnaposto data 3">
            <a:extLst>
              <a:ext uri="{FF2B5EF4-FFF2-40B4-BE49-F238E27FC236}">
                <a16:creationId xmlns:a16="http://schemas.microsoft.com/office/drawing/2014/main" id="{28F4FC82-C543-1DD1-8B80-04A33B155F11}"/>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21162606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AA7F2-0AF0-6B17-6F8E-EE21DEB68B92}"/>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D626839C-DD14-B179-DA6A-2AF03E521661}"/>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37CA3C3-EA62-CF25-6438-EF6DED4FD0A5}"/>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A104CB36-A25E-DE52-4D25-691519F15745}"/>
              </a:ext>
            </a:extLst>
          </p:cNvPr>
          <p:cNvSpPr>
            <a:spLocks noGrp="1" noChangeArrowheads="1"/>
          </p:cNvSpPr>
          <p:nvPr>
            <p:ph type="subTitle" idx="1"/>
          </p:nvPr>
        </p:nvSpPr>
        <p:spPr>
          <a:xfrm>
            <a:off x="355107" y="816747"/>
            <a:ext cx="11381356" cy="5443150"/>
          </a:xfrm>
        </p:spPr>
        <p:txBody>
          <a:bodyPr>
            <a:normAutofit/>
          </a:bodyPr>
          <a:lstStyle/>
          <a:p>
            <a:pPr algn="just"/>
            <a:r>
              <a:rPr lang="it-IT" b="1" kern="0" dirty="0">
                <a:latin typeface="Arial Narrow" panose="020B0606020202030204" pitchFamily="34" charset="0"/>
              </a:rPr>
              <a:t>I contrasti con la normativa Unionale (1)</a:t>
            </a:r>
          </a:p>
          <a:p>
            <a:pPr algn="just"/>
            <a:r>
              <a:rPr lang="it-IT" kern="0" dirty="0">
                <a:latin typeface="Arial Narrow" panose="020B0606020202030204" pitchFamily="34" charset="0"/>
              </a:rPr>
              <a:t>La lettera g) del comma 15 – </a:t>
            </a:r>
            <a:r>
              <a:rPr lang="it-IT" i="1" kern="0" dirty="0">
                <a:latin typeface="Arial Narrow" panose="020B0606020202030204" pitchFamily="34" charset="0"/>
              </a:rPr>
              <a:t>ter  </a:t>
            </a:r>
            <a:r>
              <a:rPr lang="it-IT" kern="0" dirty="0">
                <a:latin typeface="Arial Narrow" panose="020B0606020202030204" pitchFamily="34" charset="0"/>
              </a:rPr>
              <a:t>non è esente da censura per violazione degli articoli 49, 54,55 e 63 del TFUE, poiché una volta che l’Italia ha previsto espressamente la realizzabilità dell’operazione all’interno (art.2 del D.Lgs.n.19/2023), negare la neutralità equivarrebbe a una restrizione/discriminazione vietata a livello unionale.</a:t>
            </a:r>
          </a:p>
          <a:p>
            <a:pPr algn="just"/>
            <a:r>
              <a:rPr lang="it-IT" kern="0" dirty="0">
                <a:latin typeface="Arial Narrow" panose="020B0606020202030204" pitchFamily="34" charset="0"/>
              </a:rPr>
              <a:t>Questo si verifica nei casi :</a:t>
            </a:r>
          </a:p>
          <a:p>
            <a:pPr marL="457200" indent="-457200" algn="just">
              <a:buFont typeface="+mj-lt"/>
              <a:buAutoNum type="alphaLcParenR"/>
            </a:pPr>
            <a:r>
              <a:rPr lang="it-IT" kern="0" dirty="0">
                <a:latin typeface="Arial Narrow" panose="020B0606020202030204" pitchFamily="34" charset="0"/>
              </a:rPr>
              <a:t>ove la società (scissa) sia residente in uno Stato extra/UE con il quale l’Italia abbia stipulato un accordo che assicuri un effettivo scambio di informazioni o comunque un trattato sulle doppie imposizioni (clausola di </a:t>
            </a:r>
            <a:r>
              <a:rPr lang="it-IT" b="1" kern="0" dirty="0">
                <a:latin typeface="Arial Narrow" panose="020B0606020202030204" pitchFamily="34" charset="0"/>
              </a:rPr>
              <a:t>non discriminazione art. 24 modello OCSE</a:t>
            </a:r>
            <a:r>
              <a:rPr lang="it-IT" kern="0" dirty="0">
                <a:latin typeface="Arial Narrow" panose="020B0606020202030204" pitchFamily="34" charset="0"/>
              </a:rPr>
              <a:t>);</a:t>
            </a:r>
          </a:p>
          <a:p>
            <a:pPr marL="457200" indent="-457200" algn="just">
              <a:buFont typeface="+mj-lt"/>
              <a:buAutoNum type="alphaLcParenR"/>
            </a:pPr>
            <a:r>
              <a:rPr lang="it-IT" kern="0" dirty="0">
                <a:latin typeface="Arial Narrow" panose="020B0606020202030204" pitchFamily="34" charset="0"/>
              </a:rPr>
              <a:t>è limitato al caso in cui la scissione per scorporo abbia per oggetto </a:t>
            </a:r>
            <a:r>
              <a:rPr lang="it-IT" b="1" kern="0" dirty="0">
                <a:latin typeface="Arial Narrow" panose="020B0606020202030204" pitchFamily="34" charset="0"/>
              </a:rPr>
              <a:t>esclusivamente</a:t>
            </a:r>
            <a:r>
              <a:rPr lang="it-IT" kern="0" dirty="0">
                <a:latin typeface="Arial Narrow" panose="020B0606020202030204" pitchFamily="34" charset="0"/>
              </a:rPr>
              <a:t> una stabile organizzazione in Italia e non singoli beni;</a:t>
            </a:r>
          </a:p>
          <a:p>
            <a:pPr marL="457200" indent="-457200" algn="l">
              <a:buFont typeface="+mj-lt"/>
              <a:buAutoNum type="alphaLcParenR"/>
            </a:pPr>
            <a:r>
              <a:rPr lang="it-IT" kern="0" dirty="0">
                <a:latin typeface="Arial Narrow" panose="020B0606020202030204" pitchFamily="34" charset="0"/>
              </a:rPr>
              <a:t>è limitato al caso in cui la società beneficiaria (di nuova costituzione) sia residente in Italia.</a:t>
            </a:r>
          </a:p>
          <a:p>
            <a:pPr algn="just"/>
            <a:endParaRPr lang="it-IT" kern="0" dirty="0">
              <a:latin typeface="Arial Narrow" panose="020B0606020202030204" pitchFamily="34" charset="0"/>
            </a:endParaRPr>
          </a:p>
          <a:p>
            <a:pPr algn="just">
              <a:lnSpc>
                <a:spcPct val="100000"/>
              </a:lnSpc>
              <a:spcBef>
                <a:spcPts val="0"/>
              </a:spcBef>
            </a:pPr>
            <a:endParaRPr lang="it-IT" sz="2400" dirty="0">
              <a:solidFill>
                <a:srgbClr val="000000"/>
              </a:solidFill>
              <a:latin typeface="Arial Narrow" panose="020B0606020202030204" pitchFamily="34" charset="0"/>
            </a:endParaRPr>
          </a:p>
          <a:p>
            <a:pPr algn="just">
              <a:lnSpc>
                <a:spcPct val="100000"/>
              </a:lnSpc>
              <a:spcBef>
                <a:spcPts val="0"/>
              </a:spcBef>
            </a:pPr>
            <a:endParaRPr lang="it-IT" sz="2400" dirty="0">
              <a:solidFill>
                <a:srgbClr val="000000"/>
              </a:solidFill>
              <a:latin typeface="Arial Narrow" panose="020B0606020202030204" pitchFamily="34" charset="0"/>
            </a:endParaRPr>
          </a:p>
          <a:p>
            <a:pPr algn="just">
              <a:lnSpc>
                <a:spcPct val="100000"/>
              </a:lnSpc>
              <a:spcBef>
                <a:spcPts val="0"/>
              </a:spcBef>
            </a:pPr>
            <a:endParaRPr lang="it-IT" b="0" i="0" u="none" strike="noStrike" baseline="0" dirty="0">
              <a:solidFill>
                <a:srgbClr val="000000"/>
              </a:solidFill>
              <a:latin typeface="Arial Narrow" panose="020B0606020202030204" pitchFamily="34" charset="0"/>
            </a:endParaRPr>
          </a:p>
          <a:p>
            <a:pPr marL="342900" indent="-342900" algn="just">
              <a:lnSpc>
                <a:spcPct val="100000"/>
              </a:lnSpc>
              <a:spcBef>
                <a:spcPts val="600"/>
              </a:spcBef>
              <a:spcAft>
                <a:spcPts val="600"/>
              </a:spcAft>
              <a:buFont typeface="+mj-lt"/>
              <a:buAutoNum type="alphaLcPeriod"/>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1BA9E3D6-D4D7-5329-3359-CB91CF22ED03}"/>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98D341D0-F38F-7A19-FCE2-60FE53B586EC}"/>
              </a:ext>
            </a:extLst>
          </p:cNvPr>
          <p:cNvSpPr>
            <a:spLocks noGrp="1"/>
          </p:cNvSpPr>
          <p:nvPr>
            <p:ph type="sldNum" sz="quarter" idx="12"/>
          </p:nvPr>
        </p:nvSpPr>
        <p:spPr/>
        <p:txBody>
          <a:bodyPr/>
          <a:lstStyle/>
          <a:p>
            <a:fld id="{0ACE2E1C-AE56-470C-8FFE-D0F4B65DC57B}" type="slidenum">
              <a:rPr lang="it-IT" smtClean="0"/>
              <a:t>27</a:t>
            </a:fld>
            <a:endParaRPr lang="it-IT"/>
          </a:p>
        </p:txBody>
      </p:sp>
      <p:sp>
        <p:nvSpPr>
          <p:cNvPr id="4" name="Segnaposto data 3">
            <a:extLst>
              <a:ext uri="{FF2B5EF4-FFF2-40B4-BE49-F238E27FC236}">
                <a16:creationId xmlns:a16="http://schemas.microsoft.com/office/drawing/2014/main" id="{03AB59F1-E1B1-02E5-5F13-519E916508BA}"/>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7406693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21202-89FD-7D1C-D391-46634B78EF8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32D88DF-C6F3-41A5-C991-8811345D368A}"/>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2C067F7D-FDBC-968B-9E5D-4B6AF6DFA7B6}"/>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EDA21756-360B-B399-E503-DCF147C0EBDD}"/>
              </a:ext>
            </a:extLst>
          </p:cNvPr>
          <p:cNvSpPr>
            <a:spLocks noGrp="1" noChangeArrowheads="1"/>
          </p:cNvSpPr>
          <p:nvPr>
            <p:ph type="subTitle" idx="1"/>
          </p:nvPr>
        </p:nvSpPr>
        <p:spPr>
          <a:xfrm>
            <a:off x="355107" y="816747"/>
            <a:ext cx="11381356" cy="5443150"/>
          </a:xfrm>
        </p:spPr>
        <p:txBody>
          <a:bodyPr>
            <a:normAutofit/>
          </a:bodyPr>
          <a:lstStyle/>
          <a:p>
            <a:pPr algn="just"/>
            <a:r>
              <a:rPr lang="it-IT" sz="2600" b="1" kern="0" dirty="0">
                <a:latin typeface="Arial Narrow" panose="020B0606020202030204" pitchFamily="34" charset="0"/>
              </a:rPr>
              <a:t>I contrasti con la normativa Unionale (2)</a:t>
            </a:r>
          </a:p>
          <a:p>
            <a:pPr algn="just">
              <a:lnSpc>
                <a:spcPct val="100000"/>
              </a:lnSpc>
              <a:spcBef>
                <a:spcPts val="0"/>
              </a:spcBef>
            </a:pPr>
            <a:r>
              <a:rPr lang="it-IT" dirty="0">
                <a:solidFill>
                  <a:srgbClr val="000000"/>
                </a:solidFill>
                <a:latin typeface="Arial Narrow" panose="020B0606020202030204" pitchFamily="34" charset="0"/>
              </a:rPr>
              <a:t>Sotto quest’ultimo aspetto (lettera c) la relazione precisa che le scissioni mediante scorporo, realizzate da una società scissa residente a favore di una beneficiaria non residente e viceversa, comportano pacificamente l'applicazione della disciplina ordinaria prevista, rispettivamente, dagli articoli 166 e 166-bis del Tuir (exit tax/entry tax). </a:t>
            </a:r>
          </a:p>
          <a:p>
            <a:pPr algn="just">
              <a:lnSpc>
                <a:spcPct val="100000"/>
              </a:lnSpc>
              <a:spcBef>
                <a:spcPts val="0"/>
              </a:spcBef>
            </a:pPr>
            <a:r>
              <a:rPr lang="it-IT" b="1" dirty="0">
                <a:solidFill>
                  <a:srgbClr val="000000"/>
                </a:solidFill>
                <a:latin typeface="Arial Narrow" panose="020B0606020202030204" pitchFamily="34" charset="0"/>
              </a:rPr>
              <a:t>In ambito unionale</a:t>
            </a:r>
            <a:r>
              <a:rPr lang="it-IT" dirty="0">
                <a:solidFill>
                  <a:srgbClr val="000000"/>
                </a:solidFill>
                <a:latin typeface="Arial Narrow" panose="020B0606020202030204" pitchFamily="34" charset="0"/>
              </a:rPr>
              <a:t>, il contrasto si estende per il mancato riconoscimento del</a:t>
            </a:r>
            <a:r>
              <a:rPr lang="it-IT" b="1" dirty="0">
                <a:solidFill>
                  <a:srgbClr val="000000"/>
                </a:solidFill>
                <a:latin typeface="Arial Narrow" panose="020B0606020202030204" pitchFamily="34" charset="0"/>
              </a:rPr>
              <a:t> credito d’imposta</a:t>
            </a:r>
            <a:r>
              <a:rPr lang="it-IT" dirty="0">
                <a:solidFill>
                  <a:srgbClr val="000000"/>
                </a:solidFill>
                <a:latin typeface="Arial Narrow" panose="020B0606020202030204" pitchFamily="34" charset="0"/>
              </a:rPr>
              <a:t> </a:t>
            </a:r>
            <a:r>
              <a:rPr lang="it-IT" b="1" dirty="0">
                <a:solidFill>
                  <a:srgbClr val="000000"/>
                </a:solidFill>
                <a:latin typeface="Arial Narrow" panose="020B0606020202030204" pitchFamily="34" charset="0"/>
              </a:rPr>
              <a:t>figurativo</a:t>
            </a:r>
            <a:r>
              <a:rPr lang="it-IT" dirty="0">
                <a:solidFill>
                  <a:srgbClr val="000000"/>
                </a:solidFill>
                <a:latin typeface="Arial Narrow" panose="020B0606020202030204" pitchFamily="34" charset="0"/>
              </a:rPr>
              <a:t> previsto dal Capo III-art.10 la ex Dir. 90/434/CEE (ora Dir 2009/133/CE, emendata dalla Dir 2013/13/UE), a favore della scissa italiana. </a:t>
            </a:r>
          </a:p>
          <a:p>
            <a:pPr algn="just">
              <a:lnSpc>
                <a:spcPct val="100000"/>
              </a:lnSpc>
              <a:spcBef>
                <a:spcPts val="0"/>
              </a:spcBef>
            </a:pPr>
            <a:r>
              <a:rPr lang="it-IT" dirty="0">
                <a:solidFill>
                  <a:srgbClr val="000000"/>
                </a:solidFill>
                <a:latin typeface="Arial Narrow" panose="020B0606020202030204" pitchFamily="34" charset="0"/>
              </a:rPr>
              <a:t>In sostanza nel caso di una scissione mediante scorporo di una SO italiana in una New-Co comunitaria, alla scissa  spetterebbe una detrazione dall’imposta domestica (art. 178, c.1 lett. c) e 179 c.5, TUIR),  delle imposte che sarebbe applicata agli utili o alle plusvalenze nello Stato membro in cui è situata la stabile organizzazione, così come avrebbe fatto, anche in termini di importo, se la stessa fosse stata realmente applicata e pagata.</a:t>
            </a:r>
          </a:p>
          <a:p>
            <a:pPr algn="just">
              <a:lnSpc>
                <a:spcPct val="100000"/>
              </a:lnSpc>
              <a:spcBef>
                <a:spcPts val="600"/>
              </a:spcBef>
              <a:spcAft>
                <a:spcPts val="600"/>
              </a:spcAft>
            </a:pPr>
            <a:endParaRPr lang="it-IT" dirty="0">
              <a:solidFill>
                <a:srgbClr val="000000"/>
              </a:solidFill>
              <a:latin typeface="Arial Narrow" panose="020B0606020202030204" pitchFamily="34"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C59D4368-7F6A-4065-B0F8-D5B436507576}"/>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8D8B4425-9764-A231-671A-54C843ECAD2B}"/>
              </a:ext>
            </a:extLst>
          </p:cNvPr>
          <p:cNvSpPr>
            <a:spLocks noGrp="1"/>
          </p:cNvSpPr>
          <p:nvPr>
            <p:ph type="sldNum" sz="quarter" idx="12"/>
          </p:nvPr>
        </p:nvSpPr>
        <p:spPr/>
        <p:txBody>
          <a:bodyPr/>
          <a:lstStyle/>
          <a:p>
            <a:fld id="{0ACE2E1C-AE56-470C-8FFE-D0F4B65DC57B}" type="slidenum">
              <a:rPr lang="it-IT" smtClean="0"/>
              <a:t>28</a:t>
            </a:fld>
            <a:endParaRPr lang="it-IT"/>
          </a:p>
        </p:txBody>
      </p:sp>
      <p:sp>
        <p:nvSpPr>
          <p:cNvPr id="4" name="Segnaposto data 3">
            <a:extLst>
              <a:ext uri="{FF2B5EF4-FFF2-40B4-BE49-F238E27FC236}">
                <a16:creationId xmlns:a16="http://schemas.microsoft.com/office/drawing/2014/main" id="{11B1C8E0-68F5-0F7E-7F0E-13EBC394B649}"/>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0152583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3A004-589C-191E-290B-B9C20047CC1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9F3A7DFD-E977-546C-BA1C-2305A84D6EA1}"/>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EA45ECEF-13E4-8A70-BDF3-3EC8D55F58C1}"/>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C18A974A-0D20-C37E-86E0-542AA796942A}"/>
              </a:ext>
            </a:extLst>
          </p:cNvPr>
          <p:cNvSpPr>
            <a:spLocks noGrp="1" noChangeArrowheads="1"/>
          </p:cNvSpPr>
          <p:nvPr>
            <p:ph type="subTitle" idx="1"/>
          </p:nvPr>
        </p:nvSpPr>
        <p:spPr>
          <a:xfrm>
            <a:off x="355107" y="816747"/>
            <a:ext cx="11381356" cy="5443150"/>
          </a:xfrm>
        </p:spPr>
        <p:txBody>
          <a:bodyPr>
            <a:normAutofit/>
          </a:bodyPr>
          <a:lstStyle/>
          <a:p>
            <a:pPr algn="just"/>
            <a:r>
              <a:rPr lang="it-IT" sz="2600" b="1" kern="0" dirty="0">
                <a:latin typeface="Arial Narrow" panose="020B0606020202030204" pitchFamily="34" charset="0"/>
              </a:rPr>
              <a:t>I contrasti con la normativa Unionale (3)</a:t>
            </a:r>
          </a:p>
          <a:p>
            <a:pPr algn="just">
              <a:lnSpc>
                <a:spcPct val="100000"/>
              </a:lnSpc>
              <a:spcBef>
                <a:spcPts val="0"/>
              </a:spcBef>
            </a:pPr>
            <a:endParaRPr lang="it-IT" b="0" i="0" u="none" strike="noStrike" baseline="0" dirty="0">
              <a:solidFill>
                <a:srgbClr val="000000"/>
              </a:solidFill>
              <a:latin typeface="Times New Roman" panose="02020603050405020304" pitchFamily="18" charset="0"/>
            </a:endParaRPr>
          </a:p>
          <a:p>
            <a:pPr algn="just">
              <a:lnSpc>
                <a:spcPct val="100000"/>
              </a:lnSpc>
              <a:spcBef>
                <a:spcPts val="0"/>
              </a:spcBef>
            </a:pPr>
            <a:r>
              <a:rPr lang="it-IT" b="0" i="0" u="none" strike="noStrike" baseline="0" dirty="0">
                <a:solidFill>
                  <a:srgbClr val="000000"/>
                </a:solidFill>
                <a:latin typeface="Arial Narrow" panose="020B0606020202030204" pitchFamily="34" charset="0"/>
              </a:rPr>
              <a:t>In definitiva il principio di neutralità dovrebbe trovare applicazione </a:t>
            </a:r>
            <a:r>
              <a:rPr lang="it-IT" dirty="0">
                <a:solidFill>
                  <a:srgbClr val="000000"/>
                </a:solidFill>
                <a:latin typeface="Arial Narrow" panose="020B0606020202030204" pitchFamily="34" charset="0"/>
              </a:rPr>
              <a:t>n</a:t>
            </a:r>
            <a:r>
              <a:rPr lang="it-IT" b="0" i="0" u="none" strike="noStrike" baseline="0" dirty="0">
                <a:solidFill>
                  <a:srgbClr val="000000"/>
                </a:solidFill>
                <a:latin typeface="Arial Narrow" panose="020B0606020202030204" pitchFamily="34" charset="0"/>
              </a:rPr>
              <a:t>ell’assegnazione:</a:t>
            </a:r>
          </a:p>
          <a:p>
            <a:pPr marL="342900" indent="-342900" algn="just">
              <a:lnSpc>
                <a:spcPct val="100000"/>
              </a:lnSpc>
              <a:spcBef>
                <a:spcPts val="0"/>
              </a:spcBef>
              <a:buFont typeface="Wingdings" panose="05000000000000000000" pitchFamily="2" charset="2"/>
              <a:buChar char="Ø"/>
            </a:pPr>
            <a:r>
              <a:rPr lang="it-IT" dirty="0">
                <a:solidFill>
                  <a:srgbClr val="000000"/>
                </a:solidFill>
                <a:latin typeface="Arial Narrow" panose="020B0606020202030204" pitchFamily="34" charset="0"/>
              </a:rPr>
              <a:t>da parte di una scissa Extra-UE </a:t>
            </a:r>
            <a:r>
              <a:rPr lang="it-IT" b="0" i="0" u="none" strike="noStrike" baseline="0" dirty="0">
                <a:solidFill>
                  <a:srgbClr val="000000"/>
                </a:solidFill>
                <a:latin typeface="Arial Narrow" panose="020B0606020202030204" pitchFamily="34" charset="0"/>
              </a:rPr>
              <a:t>di una SO in Italia </a:t>
            </a:r>
            <a:r>
              <a:rPr lang="it-IT" dirty="0">
                <a:solidFill>
                  <a:srgbClr val="000000"/>
                </a:solidFill>
                <a:latin typeface="Arial Narrow" panose="020B0606020202030204" pitchFamily="34" charset="0"/>
              </a:rPr>
              <a:t>a nuova New-Co residente;</a:t>
            </a:r>
          </a:p>
          <a:p>
            <a:pPr marL="342900" indent="-342900" algn="just">
              <a:lnSpc>
                <a:spcPct val="100000"/>
              </a:lnSpc>
              <a:spcBef>
                <a:spcPts val="0"/>
              </a:spcBef>
              <a:buFont typeface="Wingdings" panose="05000000000000000000" pitchFamily="2" charset="2"/>
              <a:buChar char="Ø"/>
            </a:pPr>
            <a:r>
              <a:rPr lang="it-IT" dirty="0">
                <a:solidFill>
                  <a:srgbClr val="000000"/>
                </a:solidFill>
                <a:latin typeface="Arial Narrow" panose="020B0606020202030204" pitchFamily="34" charset="0"/>
              </a:rPr>
              <a:t>di singoli asset di una SO </a:t>
            </a:r>
            <a:r>
              <a:rPr lang="it-IT" b="0" i="0" u="none" strike="noStrike" baseline="0" dirty="0">
                <a:solidFill>
                  <a:srgbClr val="000000"/>
                </a:solidFill>
                <a:latin typeface="Arial Narrow" panose="020B0606020202030204" pitchFamily="34" charset="0"/>
              </a:rPr>
              <a:t>in Italia di società </a:t>
            </a:r>
            <a:r>
              <a:rPr lang="it-IT" dirty="0">
                <a:solidFill>
                  <a:srgbClr val="000000"/>
                </a:solidFill>
                <a:latin typeface="Arial Narrow" panose="020B0606020202030204" pitchFamily="34" charset="0"/>
              </a:rPr>
              <a:t>unionale a nuova New-Co residente;</a:t>
            </a: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r>
              <a:rPr lang="it-IT" dirty="0">
                <a:solidFill>
                  <a:srgbClr val="000000"/>
                </a:solidFill>
                <a:latin typeface="Arial Narrow" panose="020B0606020202030204" pitchFamily="34" charset="0"/>
              </a:rPr>
              <a:t>Mentre nel caso di scorporo di una SO di società italiana residente in uno Stato UE a New-Co sempre ivi residente, deve essere riconosciuto il credito d’imposta figurativo. La norma (e la relazione) «dimenticano» il collegamento con gli artt. 178 e 179 TUIR per questo nuovo istituto.</a:t>
            </a: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r>
              <a:rPr lang="it-IT" dirty="0">
                <a:solidFill>
                  <a:srgbClr val="000000"/>
                </a:solidFill>
                <a:latin typeface="Arial Narrow" panose="020B0606020202030204" pitchFamily="34" charset="0"/>
              </a:rPr>
              <a:t>L’auspicio è che questo omissione sia in qualche modo corretta da una interpretazione di prassi dell’Agenzia delle Entrate.   </a:t>
            </a:r>
          </a:p>
          <a:p>
            <a:pPr algn="just">
              <a:lnSpc>
                <a:spcPct val="100000"/>
              </a:lnSpc>
              <a:spcBef>
                <a:spcPts val="600"/>
              </a:spcBef>
              <a:spcAft>
                <a:spcPts val="600"/>
              </a:spcAft>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CDB5BB60-CCCE-7622-AB6B-037C36282C4B}"/>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E2E0E6D8-8CB2-E9C1-DBE2-6DD5959908F6}"/>
              </a:ext>
            </a:extLst>
          </p:cNvPr>
          <p:cNvSpPr>
            <a:spLocks noGrp="1"/>
          </p:cNvSpPr>
          <p:nvPr>
            <p:ph type="sldNum" sz="quarter" idx="12"/>
          </p:nvPr>
        </p:nvSpPr>
        <p:spPr/>
        <p:txBody>
          <a:bodyPr/>
          <a:lstStyle/>
          <a:p>
            <a:fld id="{0ACE2E1C-AE56-470C-8FFE-D0F4B65DC57B}" type="slidenum">
              <a:rPr lang="it-IT" smtClean="0"/>
              <a:t>29</a:t>
            </a:fld>
            <a:endParaRPr lang="it-IT"/>
          </a:p>
        </p:txBody>
      </p:sp>
      <p:sp>
        <p:nvSpPr>
          <p:cNvPr id="4" name="Segnaposto data 3">
            <a:extLst>
              <a:ext uri="{FF2B5EF4-FFF2-40B4-BE49-F238E27FC236}">
                <a16:creationId xmlns:a16="http://schemas.microsoft.com/office/drawing/2014/main" id="{9B1BFC9C-3D89-C25D-FFBE-64658F3189D7}"/>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3823578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23720-EEDE-2A7B-C506-3AAFCC2C30C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0CA1D70-6E42-E81A-3ECD-4944EBA0F8A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180AE405-B05B-4423-5C0C-5B1A72A53EC9}"/>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416725CE-182F-DB64-F665-D82B4B076C87}"/>
              </a:ext>
            </a:extLst>
          </p:cNvPr>
          <p:cNvSpPr>
            <a:spLocks noGrp="1" noChangeArrowheads="1"/>
          </p:cNvSpPr>
          <p:nvPr>
            <p:ph type="subTitle" idx="1"/>
          </p:nvPr>
        </p:nvSpPr>
        <p:spPr>
          <a:xfrm>
            <a:off x="530245" y="781236"/>
            <a:ext cx="11161746" cy="5346188"/>
          </a:xfrm>
          <a:solidFill>
            <a:schemeClr val="accent5">
              <a:lumMod val="60000"/>
              <a:lumOff val="40000"/>
            </a:schemeClr>
          </a:solidFill>
        </p:spPr>
        <p:txBody>
          <a:bodyPr>
            <a:normAutofit/>
          </a:bodyPr>
          <a:lstStyle/>
          <a:p>
            <a:pPr algn="just"/>
            <a:endParaRPr lang="it-IT" b="0" i="0" u="none" strike="noStrike" baseline="0" dirty="0">
              <a:solidFill>
                <a:srgbClr val="000000"/>
              </a:solidFill>
              <a:latin typeface="Arial Narrow" panose="020B0606020202030204" pitchFamily="34" charset="0"/>
            </a:endParaRPr>
          </a:p>
          <a:p>
            <a:endParaRPr lang="it-IT" sz="4800" b="1" i="0" u="none" strike="noStrike" baseline="0" dirty="0">
              <a:solidFill>
                <a:srgbClr val="000000"/>
              </a:solidFill>
              <a:latin typeface="Arial Narrow" panose="020B0606020202030204" pitchFamily="34" charset="0"/>
            </a:endParaRPr>
          </a:p>
          <a:p>
            <a:endParaRPr lang="it-IT" sz="4800" b="1" dirty="0">
              <a:solidFill>
                <a:srgbClr val="000000"/>
              </a:solidFill>
              <a:latin typeface="Arial Narrow" panose="020B0606020202030204" pitchFamily="34" charset="0"/>
            </a:endParaRPr>
          </a:p>
          <a:p>
            <a:r>
              <a:rPr lang="it-IT" sz="4800" b="1" i="0" u="none" strike="noStrike" baseline="0" dirty="0">
                <a:solidFill>
                  <a:srgbClr val="000000"/>
                </a:solidFill>
                <a:latin typeface="Arial Narrow" panose="020B0606020202030204" pitchFamily="34" charset="0"/>
              </a:rPr>
              <a:t>Aspetti civilistici</a:t>
            </a:r>
            <a:endParaRPr lang="it-IT" altLang="it-IT" sz="4800" b="1" dirty="0">
              <a:latin typeface="Arial Narrow" panose="020B0606020202030204" pitchFamily="34" charset="0"/>
            </a:endParaRPr>
          </a:p>
        </p:txBody>
      </p:sp>
      <p:sp>
        <p:nvSpPr>
          <p:cNvPr id="2" name="Segnaposto piè di pagina 1">
            <a:extLst>
              <a:ext uri="{FF2B5EF4-FFF2-40B4-BE49-F238E27FC236}">
                <a16:creationId xmlns:a16="http://schemas.microsoft.com/office/drawing/2014/main" id="{9F4411A9-C713-AAB8-1CD1-753EEE555BB1}"/>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F50F3936-AC3D-E6F5-8D74-2855760ACCD3}"/>
              </a:ext>
            </a:extLst>
          </p:cNvPr>
          <p:cNvSpPr>
            <a:spLocks noGrp="1"/>
          </p:cNvSpPr>
          <p:nvPr>
            <p:ph type="sldNum" sz="quarter" idx="12"/>
          </p:nvPr>
        </p:nvSpPr>
        <p:spPr/>
        <p:txBody>
          <a:bodyPr/>
          <a:lstStyle/>
          <a:p>
            <a:fld id="{0ACE2E1C-AE56-470C-8FFE-D0F4B65DC57B}" type="slidenum">
              <a:rPr lang="it-IT" smtClean="0"/>
              <a:t>3</a:t>
            </a:fld>
            <a:endParaRPr lang="it-IT"/>
          </a:p>
        </p:txBody>
      </p:sp>
      <p:sp>
        <p:nvSpPr>
          <p:cNvPr id="4" name="Segnaposto data 3">
            <a:extLst>
              <a:ext uri="{FF2B5EF4-FFF2-40B4-BE49-F238E27FC236}">
                <a16:creationId xmlns:a16="http://schemas.microsoft.com/office/drawing/2014/main" id="{8FCAC6E2-8B8A-4521-32FF-0E77C73D53C4}"/>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35966968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099C0-46A5-501A-575F-A335992B466F}"/>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5E75ED66-D072-E57E-32E3-D34C8872DD4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8234FC9B-8F97-03E6-3737-1332387D2BD4}"/>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F205E2E8-E07F-D362-EF7B-D6C20A776E29}"/>
              </a:ext>
            </a:extLst>
          </p:cNvPr>
          <p:cNvSpPr>
            <a:spLocks noGrp="1" noChangeArrowheads="1"/>
          </p:cNvSpPr>
          <p:nvPr>
            <p:ph type="subTitle" idx="1"/>
          </p:nvPr>
        </p:nvSpPr>
        <p:spPr>
          <a:xfrm>
            <a:off x="355107" y="816747"/>
            <a:ext cx="11381356" cy="5443150"/>
          </a:xfrm>
        </p:spPr>
        <p:txBody>
          <a:bodyPr>
            <a:normAutofit/>
          </a:bodyPr>
          <a:lstStyle/>
          <a:p>
            <a:pPr algn="just"/>
            <a:r>
              <a:rPr lang="it-IT" sz="2600" b="1" kern="0" dirty="0">
                <a:latin typeface="Arial Narrow" panose="020B0606020202030204" pitchFamily="34" charset="0"/>
              </a:rPr>
              <a:t>I contrasti con la normativa Unionale (3)</a:t>
            </a:r>
          </a:p>
          <a:p>
            <a:pPr algn="just">
              <a:lnSpc>
                <a:spcPct val="100000"/>
              </a:lnSpc>
              <a:spcBef>
                <a:spcPts val="0"/>
              </a:spcBef>
            </a:pPr>
            <a:r>
              <a:rPr lang="it-IT" dirty="0">
                <a:solidFill>
                  <a:srgbClr val="000000"/>
                </a:solidFill>
                <a:latin typeface="Arial Narrow" panose="020B0606020202030204" pitchFamily="34" charset="0"/>
              </a:rPr>
              <a:t>Casi di operazioni non agevolate	 (contrasto art. 63 TFUE)					</a:t>
            </a: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600"/>
              </a:spcBef>
              <a:spcAft>
                <a:spcPts val="600"/>
              </a:spcAft>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17" name="Rettangolo 16">
            <a:extLst>
              <a:ext uri="{FF2B5EF4-FFF2-40B4-BE49-F238E27FC236}">
                <a16:creationId xmlns:a16="http://schemas.microsoft.com/office/drawing/2014/main" id="{800235F8-24E1-1485-AF22-2933D43809E8}"/>
              </a:ext>
            </a:extLst>
          </p:cNvPr>
          <p:cNvSpPr/>
          <p:nvPr/>
        </p:nvSpPr>
        <p:spPr>
          <a:xfrm>
            <a:off x="736847" y="2148295"/>
            <a:ext cx="1908699" cy="1106619"/>
          </a:xfrm>
          <a:prstGeom prst="rect">
            <a:avLst/>
          </a:prstGeom>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Narrow" panose="020B0606020202030204" pitchFamily="34" charset="0"/>
              </a:rPr>
              <a:t>UK Company</a:t>
            </a:r>
          </a:p>
          <a:p>
            <a:pPr algn="ctr"/>
            <a:r>
              <a:rPr lang="it-IT" sz="24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Narrow" panose="020B0606020202030204" pitchFamily="34" charset="0"/>
              </a:rPr>
              <a:t>scissa</a:t>
            </a:r>
          </a:p>
        </p:txBody>
      </p:sp>
      <p:sp>
        <p:nvSpPr>
          <p:cNvPr id="18" name="Rettangolo 17">
            <a:extLst>
              <a:ext uri="{FF2B5EF4-FFF2-40B4-BE49-F238E27FC236}">
                <a16:creationId xmlns:a16="http://schemas.microsoft.com/office/drawing/2014/main" id="{7208C54B-E2B3-17B0-13AB-FEAE61E798A8}"/>
              </a:ext>
            </a:extLst>
          </p:cNvPr>
          <p:cNvSpPr/>
          <p:nvPr/>
        </p:nvSpPr>
        <p:spPr>
          <a:xfrm>
            <a:off x="4017145" y="3740318"/>
            <a:ext cx="1473693" cy="914400"/>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latin typeface="Arial Narrow" panose="020B0606020202030204" pitchFamily="34" charset="0"/>
              </a:rPr>
              <a:t>SO</a:t>
            </a:r>
            <a:r>
              <a:rPr lang="it-IT" sz="2000" b="1" dirty="0">
                <a:solidFill>
                  <a:schemeClr val="tx1"/>
                </a:solidFill>
                <a:latin typeface="Arial Narrow" panose="020B0606020202030204" pitchFamily="34" charset="0"/>
              </a:rPr>
              <a:t> in </a:t>
            </a:r>
            <a:r>
              <a:rPr lang="it-IT" sz="2400" b="1" dirty="0">
                <a:solidFill>
                  <a:schemeClr val="tx1"/>
                </a:solidFill>
                <a:latin typeface="Arial Narrow" panose="020B0606020202030204" pitchFamily="34" charset="0"/>
              </a:rPr>
              <a:t>ITA di UK</a:t>
            </a:r>
          </a:p>
        </p:txBody>
      </p:sp>
      <p:sp>
        <p:nvSpPr>
          <p:cNvPr id="19" name="Rettangolo 18">
            <a:extLst>
              <a:ext uri="{FF2B5EF4-FFF2-40B4-BE49-F238E27FC236}">
                <a16:creationId xmlns:a16="http://schemas.microsoft.com/office/drawing/2014/main" id="{3B97FBFF-5836-9E0A-0C50-55BCD88F1457}"/>
              </a:ext>
            </a:extLst>
          </p:cNvPr>
          <p:cNvSpPr/>
          <p:nvPr/>
        </p:nvSpPr>
        <p:spPr>
          <a:xfrm>
            <a:off x="6890550" y="2148296"/>
            <a:ext cx="1901303" cy="914400"/>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dirty="0">
                <a:solidFill>
                  <a:schemeClr val="tx1"/>
                </a:solidFill>
                <a:latin typeface="Arial Narrow" panose="020B0606020202030204" pitchFamily="34" charset="0"/>
              </a:rPr>
              <a:t>New-Co ITA</a:t>
            </a:r>
          </a:p>
          <a:p>
            <a:pPr algn="ctr"/>
            <a:r>
              <a:rPr lang="it-IT" sz="2400" dirty="0">
                <a:solidFill>
                  <a:schemeClr val="tx1"/>
                </a:solidFill>
                <a:latin typeface="Arial Narrow" panose="020B0606020202030204" pitchFamily="34" charset="0"/>
              </a:rPr>
              <a:t>beneficiaria</a:t>
            </a:r>
          </a:p>
        </p:txBody>
      </p:sp>
      <p:sp>
        <p:nvSpPr>
          <p:cNvPr id="20" name="Rettangolo 19">
            <a:extLst>
              <a:ext uri="{FF2B5EF4-FFF2-40B4-BE49-F238E27FC236}">
                <a16:creationId xmlns:a16="http://schemas.microsoft.com/office/drawing/2014/main" id="{79251A63-E919-1636-3053-EAA4AFD64C2E}"/>
              </a:ext>
            </a:extLst>
          </p:cNvPr>
          <p:cNvSpPr/>
          <p:nvPr/>
        </p:nvSpPr>
        <p:spPr>
          <a:xfrm>
            <a:off x="3195961" y="1961815"/>
            <a:ext cx="3116062" cy="37296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2400" dirty="0">
                <a:ln w="0"/>
                <a:solidFill>
                  <a:schemeClr val="tx1"/>
                </a:solidFill>
                <a:effectLst>
                  <a:outerShdw blurRad="38100" dist="19050" dir="2700000" algn="tl" rotWithShape="0">
                    <a:schemeClr val="dk1">
                      <a:alpha val="40000"/>
                    </a:schemeClr>
                  </a:outerShdw>
                </a:effectLst>
                <a:latin typeface="Arial Narrow" panose="020B0606020202030204" pitchFamily="34" charset="0"/>
              </a:rPr>
              <a:t>Azioni/quote</a:t>
            </a:r>
          </a:p>
        </p:txBody>
      </p:sp>
      <p:cxnSp>
        <p:nvCxnSpPr>
          <p:cNvPr id="22" name="Connettore 2 21">
            <a:extLst>
              <a:ext uri="{FF2B5EF4-FFF2-40B4-BE49-F238E27FC236}">
                <a16:creationId xmlns:a16="http://schemas.microsoft.com/office/drawing/2014/main" id="{B7C81159-7123-CE3A-5B4C-2C0C30F6AD97}"/>
              </a:ext>
            </a:extLst>
          </p:cNvPr>
          <p:cNvCxnSpPr>
            <a:cxnSpLocks/>
          </p:cNvCxnSpPr>
          <p:nvPr/>
        </p:nvCxnSpPr>
        <p:spPr>
          <a:xfrm>
            <a:off x="2787589" y="3207335"/>
            <a:ext cx="1127463" cy="53298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Connettore 2 23">
            <a:extLst>
              <a:ext uri="{FF2B5EF4-FFF2-40B4-BE49-F238E27FC236}">
                <a16:creationId xmlns:a16="http://schemas.microsoft.com/office/drawing/2014/main" id="{8F48FABC-36BB-223C-3AEA-40C6CEC7C6A7}"/>
              </a:ext>
            </a:extLst>
          </p:cNvPr>
          <p:cNvCxnSpPr>
            <a:cxnSpLocks/>
          </p:cNvCxnSpPr>
          <p:nvPr/>
        </p:nvCxnSpPr>
        <p:spPr>
          <a:xfrm flipV="1">
            <a:off x="5575177" y="3136690"/>
            <a:ext cx="1160107" cy="6036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Connettore 2 25">
            <a:extLst>
              <a:ext uri="{FF2B5EF4-FFF2-40B4-BE49-F238E27FC236}">
                <a16:creationId xmlns:a16="http://schemas.microsoft.com/office/drawing/2014/main" id="{82AEEE24-A5FD-028E-E5E4-662BBC3DD574}"/>
              </a:ext>
            </a:extLst>
          </p:cNvPr>
          <p:cNvCxnSpPr/>
          <p:nvPr/>
        </p:nvCxnSpPr>
        <p:spPr>
          <a:xfrm flipH="1">
            <a:off x="3220374" y="2497561"/>
            <a:ext cx="321464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 name="Segnaposto piè di pagina 1">
            <a:extLst>
              <a:ext uri="{FF2B5EF4-FFF2-40B4-BE49-F238E27FC236}">
                <a16:creationId xmlns:a16="http://schemas.microsoft.com/office/drawing/2014/main" id="{345E9C88-83B4-9E5B-DF43-81B03E4C9742}"/>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1E64C2C9-31CC-7234-5A5E-7E1679731936}"/>
              </a:ext>
            </a:extLst>
          </p:cNvPr>
          <p:cNvSpPr>
            <a:spLocks noGrp="1"/>
          </p:cNvSpPr>
          <p:nvPr>
            <p:ph type="sldNum" sz="quarter" idx="12"/>
          </p:nvPr>
        </p:nvSpPr>
        <p:spPr/>
        <p:txBody>
          <a:bodyPr/>
          <a:lstStyle/>
          <a:p>
            <a:fld id="{0ACE2E1C-AE56-470C-8FFE-D0F4B65DC57B}" type="slidenum">
              <a:rPr lang="it-IT" smtClean="0"/>
              <a:t>30</a:t>
            </a:fld>
            <a:endParaRPr lang="it-IT"/>
          </a:p>
        </p:txBody>
      </p:sp>
      <p:sp>
        <p:nvSpPr>
          <p:cNvPr id="4" name="Segnaposto data 3">
            <a:extLst>
              <a:ext uri="{FF2B5EF4-FFF2-40B4-BE49-F238E27FC236}">
                <a16:creationId xmlns:a16="http://schemas.microsoft.com/office/drawing/2014/main" id="{6A629CBC-1EF9-D01B-0BB6-91098F4C870B}"/>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2957440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E1795-F675-3F82-BEBE-8A81734CBC82}"/>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F55AF5F9-1A5F-A02C-4EB5-91A5C54FD388}"/>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4BE0BEAD-1EEC-9C57-4B3A-2448C027DF05}"/>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BB75796C-196C-C0B8-152A-E519B4EB8201}"/>
              </a:ext>
            </a:extLst>
          </p:cNvPr>
          <p:cNvSpPr>
            <a:spLocks noGrp="1" noChangeArrowheads="1"/>
          </p:cNvSpPr>
          <p:nvPr>
            <p:ph type="subTitle" idx="1"/>
          </p:nvPr>
        </p:nvSpPr>
        <p:spPr>
          <a:xfrm>
            <a:off x="355107" y="816747"/>
            <a:ext cx="11381356" cy="5443150"/>
          </a:xfrm>
        </p:spPr>
        <p:txBody>
          <a:bodyPr>
            <a:normAutofit/>
          </a:bodyPr>
          <a:lstStyle/>
          <a:p>
            <a:pPr algn="just"/>
            <a:r>
              <a:rPr lang="it-IT" sz="2600" b="1" kern="0" dirty="0">
                <a:latin typeface="Arial Narrow" panose="020B0606020202030204" pitchFamily="34" charset="0"/>
              </a:rPr>
              <a:t>I contrasti con la normativa Unionale (3)</a:t>
            </a:r>
          </a:p>
          <a:p>
            <a:pPr algn="just">
              <a:lnSpc>
                <a:spcPct val="100000"/>
              </a:lnSpc>
              <a:spcBef>
                <a:spcPts val="0"/>
              </a:spcBef>
            </a:pPr>
            <a:r>
              <a:rPr lang="it-IT" dirty="0">
                <a:solidFill>
                  <a:srgbClr val="000000"/>
                </a:solidFill>
                <a:latin typeface="Arial Narrow" panose="020B0606020202030204" pitchFamily="34" charset="0"/>
              </a:rPr>
              <a:t>Casi di operazioni non agevolate	 (Contrasto art. 49 TFUE)						</a:t>
            </a: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600"/>
              </a:spcBef>
              <a:spcAft>
                <a:spcPts val="600"/>
              </a:spcAft>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17" name="Rettangolo 16">
            <a:extLst>
              <a:ext uri="{FF2B5EF4-FFF2-40B4-BE49-F238E27FC236}">
                <a16:creationId xmlns:a16="http://schemas.microsoft.com/office/drawing/2014/main" id="{45775FF1-BDFA-EC2F-9F10-5096499D7DA0}"/>
              </a:ext>
            </a:extLst>
          </p:cNvPr>
          <p:cNvSpPr/>
          <p:nvPr/>
        </p:nvSpPr>
        <p:spPr>
          <a:xfrm>
            <a:off x="736847" y="2148295"/>
            <a:ext cx="1908699" cy="1106619"/>
          </a:xfrm>
          <a:prstGeom prst="rect">
            <a:avLst/>
          </a:prstGeom>
          <a:solidFill>
            <a:srgbClr val="ED8137"/>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latin typeface="Arial Narrow" panose="020B0606020202030204" pitchFamily="34" charset="0"/>
              </a:rPr>
              <a:t>NL Company</a:t>
            </a:r>
          </a:p>
          <a:p>
            <a:pPr algn="ctr"/>
            <a:r>
              <a:rPr lang="it-IT" sz="2400" b="1" dirty="0">
                <a:solidFill>
                  <a:schemeClr val="tx1"/>
                </a:solidFill>
                <a:latin typeface="Arial Narrow" panose="020B0606020202030204" pitchFamily="34" charset="0"/>
              </a:rPr>
              <a:t>scissa</a:t>
            </a:r>
          </a:p>
        </p:txBody>
      </p:sp>
      <p:sp>
        <p:nvSpPr>
          <p:cNvPr id="18" name="Rettangolo 17">
            <a:extLst>
              <a:ext uri="{FF2B5EF4-FFF2-40B4-BE49-F238E27FC236}">
                <a16:creationId xmlns:a16="http://schemas.microsoft.com/office/drawing/2014/main" id="{B46599FD-5598-4C09-C146-A09832126D89}"/>
              </a:ext>
            </a:extLst>
          </p:cNvPr>
          <p:cNvSpPr/>
          <p:nvPr/>
        </p:nvSpPr>
        <p:spPr>
          <a:xfrm>
            <a:off x="3805653" y="3740318"/>
            <a:ext cx="1924790" cy="1077183"/>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latin typeface="Arial Narrow" panose="020B0606020202030204" pitchFamily="34" charset="0"/>
              </a:rPr>
              <a:t>Beni singoli di SO</a:t>
            </a:r>
            <a:r>
              <a:rPr lang="it-IT" sz="2000" b="1" dirty="0">
                <a:solidFill>
                  <a:schemeClr val="tx1"/>
                </a:solidFill>
                <a:latin typeface="Arial Narrow" panose="020B0606020202030204" pitchFamily="34" charset="0"/>
              </a:rPr>
              <a:t> </a:t>
            </a:r>
            <a:r>
              <a:rPr lang="it-IT" sz="2400" b="1" dirty="0">
                <a:solidFill>
                  <a:schemeClr val="tx1"/>
                </a:solidFill>
                <a:latin typeface="Arial Narrow" panose="020B0606020202030204" pitchFamily="34" charset="0"/>
              </a:rPr>
              <a:t>ITA di NL</a:t>
            </a:r>
          </a:p>
        </p:txBody>
      </p:sp>
      <p:sp>
        <p:nvSpPr>
          <p:cNvPr id="19" name="Rettangolo 18">
            <a:extLst>
              <a:ext uri="{FF2B5EF4-FFF2-40B4-BE49-F238E27FC236}">
                <a16:creationId xmlns:a16="http://schemas.microsoft.com/office/drawing/2014/main" id="{832A5015-5F86-31BD-1D2C-BA697C558488}"/>
              </a:ext>
            </a:extLst>
          </p:cNvPr>
          <p:cNvSpPr/>
          <p:nvPr/>
        </p:nvSpPr>
        <p:spPr>
          <a:xfrm>
            <a:off x="6890550" y="2148296"/>
            <a:ext cx="1901303" cy="914400"/>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latin typeface="Arial Narrow" panose="020B0606020202030204" pitchFamily="34" charset="0"/>
              </a:rPr>
              <a:t>New-Co ITA</a:t>
            </a:r>
          </a:p>
          <a:p>
            <a:pPr algn="ctr"/>
            <a:r>
              <a:rPr lang="it-IT" sz="2400" b="1" dirty="0">
                <a:solidFill>
                  <a:schemeClr val="tx1"/>
                </a:solidFill>
                <a:latin typeface="Arial Narrow" panose="020B0606020202030204" pitchFamily="34" charset="0"/>
              </a:rPr>
              <a:t>beneficiaria</a:t>
            </a:r>
          </a:p>
        </p:txBody>
      </p:sp>
      <p:sp>
        <p:nvSpPr>
          <p:cNvPr id="20" name="Rettangolo 19">
            <a:extLst>
              <a:ext uri="{FF2B5EF4-FFF2-40B4-BE49-F238E27FC236}">
                <a16:creationId xmlns:a16="http://schemas.microsoft.com/office/drawing/2014/main" id="{527C6D0B-08AE-D161-AC4C-0A39B3D75B44}"/>
              </a:ext>
            </a:extLst>
          </p:cNvPr>
          <p:cNvSpPr/>
          <p:nvPr/>
        </p:nvSpPr>
        <p:spPr>
          <a:xfrm>
            <a:off x="3269663" y="1955870"/>
            <a:ext cx="3116062" cy="37296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2400" dirty="0">
                <a:ln w="0"/>
                <a:solidFill>
                  <a:schemeClr val="tx1"/>
                </a:solidFill>
                <a:effectLst>
                  <a:outerShdw blurRad="38100" dist="19050" dir="2700000" algn="tl" rotWithShape="0">
                    <a:schemeClr val="dk1">
                      <a:alpha val="40000"/>
                    </a:schemeClr>
                  </a:outerShdw>
                </a:effectLst>
                <a:latin typeface="Arial Narrow" panose="020B0606020202030204" pitchFamily="34" charset="0"/>
              </a:rPr>
              <a:t>Azioni/quote</a:t>
            </a:r>
          </a:p>
        </p:txBody>
      </p:sp>
      <p:cxnSp>
        <p:nvCxnSpPr>
          <p:cNvPr id="22" name="Connettore 2 21">
            <a:extLst>
              <a:ext uri="{FF2B5EF4-FFF2-40B4-BE49-F238E27FC236}">
                <a16:creationId xmlns:a16="http://schemas.microsoft.com/office/drawing/2014/main" id="{EF93D09C-383D-AC84-F011-C3F285353511}"/>
              </a:ext>
            </a:extLst>
          </p:cNvPr>
          <p:cNvCxnSpPr>
            <a:cxnSpLocks/>
          </p:cNvCxnSpPr>
          <p:nvPr/>
        </p:nvCxnSpPr>
        <p:spPr>
          <a:xfrm>
            <a:off x="2661868" y="3253405"/>
            <a:ext cx="1127463" cy="53298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Connettore 2 23">
            <a:extLst>
              <a:ext uri="{FF2B5EF4-FFF2-40B4-BE49-F238E27FC236}">
                <a16:creationId xmlns:a16="http://schemas.microsoft.com/office/drawing/2014/main" id="{B8F183BE-6064-42A7-BAC9-6E43166F2E15}"/>
              </a:ext>
            </a:extLst>
          </p:cNvPr>
          <p:cNvCxnSpPr>
            <a:cxnSpLocks/>
          </p:cNvCxnSpPr>
          <p:nvPr/>
        </p:nvCxnSpPr>
        <p:spPr>
          <a:xfrm flipV="1">
            <a:off x="5805671" y="3127186"/>
            <a:ext cx="1160107" cy="6036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Connettore 2 25">
            <a:extLst>
              <a:ext uri="{FF2B5EF4-FFF2-40B4-BE49-F238E27FC236}">
                <a16:creationId xmlns:a16="http://schemas.microsoft.com/office/drawing/2014/main" id="{7A27D1B0-9000-CAFC-3A43-316749D80C2B}"/>
              </a:ext>
            </a:extLst>
          </p:cNvPr>
          <p:cNvCxnSpPr/>
          <p:nvPr/>
        </p:nvCxnSpPr>
        <p:spPr>
          <a:xfrm flipH="1">
            <a:off x="3220374" y="2497561"/>
            <a:ext cx="321464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 name="Segnaposto piè di pagina 1">
            <a:extLst>
              <a:ext uri="{FF2B5EF4-FFF2-40B4-BE49-F238E27FC236}">
                <a16:creationId xmlns:a16="http://schemas.microsoft.com/office/drawing/2014/main" id="{2B83C4BD-4A51-F8AB-8106-72CDC5FFEE35}"/>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CDC1555F-FD78-5FC1-65B1-91DB9EA7404E}"/>
              </a:ext>
            </a:extLst>
          </p:cNvPr>
          <p:cNvSpPr>
            <a:spLocks noGrp="1"/>
          </p:cNvSpPr>
          <p:nvPr>
            <p:ph type="sldNum" sz="quarter" idx="12"/>
          </p:nvPr>
        </p:nvSpPr>
        <p:spPr/>
        <p:txBody>
          <a:bodyPr/>
          <a:lstStyle/>
          <a:p>
            <a:fld id="{0ACE2E1C-AE56-470C-8FFE-D0F4B65DC57B}" type="slidenum">
              <a:rPr lang="it-IT" smtClean="0"/>
              <a:t>31</a:t>
            </a:fld>
            <a:endParaRPr lang="it-IT"/>
          </a:p>
        </p:txBody>
      </p:sp>
      <p:sp>
        <p:nvSpPr>
          <p:cNvPr id="4" name="Segnaposto data 3">
            <a:extLst>
              <a:ext uri="{FF2B5EF4-FFF2-40B4-BE49-F238E27FC236}">
                <a16:creationId xmlns:a16="http://schemas.microsoft.com/office/drawing/2014/main" id="{1863C85C-6991-6404-71C9-AA700A76E041}"/>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9304577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5D6C5-99FA-25B8-6783-5EEB756223EC}"/>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89417F6C-6258-7B22-47C8-6E70B2610ED9}"/>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8B30B0D2-5DE0-47B4-9850-4C9BF485301F}"/>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485183EE-FCFB-C6DB-8939-606F90936523}"/>
              </a:ext>
            </a:extLst>
          </p:cNvPr>
          <p:cNvSpPr>
            <a:spLocks noGrp="1" noChangeArrowheads="1"/>
          </p:cNvSpPr>
          <p:nvPr>
            <p:ph type="subTitle" idx="1"/>
          </p:nvPr>
        </p:nvSpPr>
        <p:spPr>
          <a:xfrm>
            <a:off x="355107" y="816747"/>
            <a:ext cx="11381356" cy="5443150"/>
          </a:xfrm>
        </p:spPr>
        <p:txBody>
          <a:bodyPr>
            <a:normAutofit/>
          </a:bodyPr>
          <a:lstStyle/>
          <a:p>
            <a:pPr algn="just"/>
            <a:r>
              <a:rPr lang="it-IT" sz="2600" b="1" kern="0" dirty="0">
                <a:latin typeface="Arial Narrow" panose="020B0606020202030204" pitchFamily="34" charset="0"/>
              </a:rPr>
              <a:t>I contrasti con la normativa Unionale (3)</a:t>
            </a:r>
          </a:p>
          <a:p>
            <a:pPr algn="just">
              <a:lnSpc>
                <a:spcPct val="100000"/>
              </a:lnSpc>
              <a:spcBef>
                <a:spcPts val="0"/>
              </a:spcBef>
            </a:pPr>
            <a:r>
              <a:rPr lang="it-IT" dirty="0">
                <a:solidFill>
                  <a:srgbClr val="000000"/>
                </a:solidFill>
                <a:latin typeface="Arial Narrow" panose="020B0606020202030204" pitchFamily="34" charset="0"/>
              </a:rPr>
              <a:t>Casi di operazioni non agevolate	 (contrasto Dir 2009/133/CE)					</a:t>
            </a: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0"/>
              </a:spcBef>
            </a:pPr>
            <a:endParaRPr lang="it-IT" dirty="0">
              <a:solidFill>
                <a:srgbClr val="000000"/>
              </a:solidFill>
              <a:latin typeface="Arial Narrow" panose="020B0606020202030204" pitchFamily="34" charset="0"/>
            </a:endParaRPr>
          </a:p>
          <a:p>
            <a:pPr algn="just">
              <a:lnSpc>
                <a:spcPct val="100000"/>
              </a:lnSpc>
              <a:spcBef>
                <a:spcPts val="600"/>
              </a:spcBef>
              <a:spcAft>
                <a:spcPts val="600"/>
              </a:spcAft>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17" name="Rettangolo 16">
            <a:extLst>
              <a:ext uri="{FF2B5EF4-FFF2-40B4-BE49-F238E27FC236}">
                <a16:creationId xmlns:a16="http://schemas.microsoft.com/office/drawing/2014/main" id="{83F22003-3CAA-169D-5A32-DEB60402ED2E}"/>
              </a:ext>
            </a:extLst>
          </p:cNvPr>
          <p:cNvSpPr/>
          <p:nvPr/>
        </p:nvSpPr>
        <p:spPr>
          <a:xfrm>
            <a:off x="736847" y="2148295"/>
            <a:ext cx="1908699" cy="1106619"/>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latin typeface="Arial Narrow" panose="020B0606020202030204" pitchFamily="34" charset="0"/>
              </a:rPr>
              <a:t>ITA Company</a:t>
            </a:r>
          </a:p>
          <a:p>
            <a:pPr algn="ctr"/>
            <a:r>
              <a:rPr lang="it-IT" sz="2400" b="1" dirty="0">
                <a:solidFill>
                  <a:schemeClr val="tx1"/>
                </a:solidFill>
                <a:latin typeface="Arial Narrow" panose="020B0606020202030204" pitchFamily="34" charset="0"/>
              </a:rPr>
              <a:t>scissa</a:t>
            </a:r>
          </a:p>
        </p:txBody>
      </p:sp>
      <p:sp>
        <p:nvSpPr>
          <p:cNvPr id="18" name="Rettangolo 17">
            <a:extLst>
              <a:ext uri="{FF2B5EF4-FFF2-40B4-BE49-F238E27FC236}">
                <a16:creationId xmlns:a16="http://schemas.microsoft.com/office/drawing/2014/main" id="{A8A3A3AA-1D67-1EB1-DB99-F3C166712810}"/>
              </a:ext>
            </a:extLst>
          </p:cNvPr>
          <p:cNvSpPr/>
          <p:nvPr/>
        </p:nvSpPr>
        <p:spPr>
          <a:xfrm>
            <a:off x="4017145" y="3740318"/>
            <a:ext cx="1473693" cy="914400"/>
          </a:xfrm>
          <a:prstGeom prst="rect">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latin typeface="Arial Narrow" panose="020B0606020202030204" pitchFamily="34" charset="0"/>
              </a:rPr>
              <a:t>SO di ITA in DE</a:t>
            </a:r>
          </a:p>
        </p:txBody>
      </p:sp>
      <p:sp>
        <p:nvSpPr>
          <p:cNvPr id="19" name="Rettangolo 18">
            <a:extLst>
              <a:ext uri="{FF2B5EF4-FFF2-40B4-BE49-F238E27FC236}">
                <a16:creationId xmlns:a16="http://schemas.microsoft.com/office/drawing/2014/main" id="{44A7A66D-7F14-F7AC-DF9F-6F25C7C299DC}"/>
              </a:ext>
            </a:extLst>
          </p:cNvPr>
          <p:cNvSpPr/>
          <p:nvPr/>
        </p:nvSpPr>
        <p:spPr>
          <a:xfrm>
            <a:off x="6890550" y="2148296"/>
            <a:ext cx="1901303" cy="914400"/>
          </a:xfrm>
          <a:prstGeom prst="rect">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dirty="0">
                <a:solidFill>
                  <a:schemeClr val="tx1"/>
                </a:solidFill>
                <a:latin typeface="Arial Narrow" panose="020B0606020202030204" pitchFamily="34" charset="0"/>
              </a:rPr>
              <a:t>New-Co DE</a:t>
            </a:r>
          </a:p>
          <a:p>
            <a:pPr algn="ctr"/>
            <a:r>
              <a:rPr lang="it-IT" sz="2400" dirty="0">
                <a:solidFill>
                  <a:schemeClr val="tx1"/>
                </a:solidFill>
                <a:latin typeface="Arial Narrow" panose="020B0606020202030204" pitchFamily="34" charset="0"/>
              </a:rPr>
              <a:t>beneficiaria</a:t>
            </a:r>
          </a:p>
        </p:txBody>
      </p:sp>
      <p:sp>
        <p:nvSpPr>
          <p:cNvPr id="20" name="Rettangolo 19">
            <a:extLst>
              <a:ext uri="{FF2B5EF4-FFF2-40B4-BE49-F238E27FC236}">
                <a16:creationId xmlns:a16="http://schemas.microsoft.com/office/drawing/2014/main" id="{EA1C8747-C5C8-DB1F-5C15-9DF1607E1EA7}"/>
              </a:ext>
            </a:extLst>
          </p:cNvPr>
          <p:cNvSpPr/>
          <p:nvPr/>
        </p:nvSpPr>
        <p:spPr>
          <a:xfrm>
            <a:off x="3195961" y="1961815"/>
            <a:ext cx="3116062" cy="37296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2400" dirty="0">
                <a:ln w="0"/>
                <a:solidFill>
                  <a:schemeClr val="tx1"/>
                </a:solidFill>
                <a:effectLst>
                  <a:outerShdw blurRad="38100" dist="19050" dir="2700000" algn="tl" rotWithShape="0">
                    <a:schemeClr val="dk1">
                      <a:alpha val="40000"/>
                    </a:schemeClr>
                  </a:outerShdw>
                </a:effectLst>
                <a:latin typeface="Arial Narrow" panose="020B0606020202030204" pitchFamily="34" charset="0"/>
              </a:rPr>
              <a:t>Azioni/quote</a:t>
            </a:r>
          </a:p>
        </p:txBody>
      </p:sp>
      <p:cxnSp>
        <p:nvCxnSpPr>
          <p:cNvPr id="22" name="Connettore 2 21">
            <a:extLst>
              <a:ext uri="{FF2B5EF4-FFF2-40B4-BE49-F238E27FC236}">
                <a16:creationId xmlns:a16="http://schemas.microsoft.com/office/drawing/2014/main" id="{73AA7AAF-B902-B836-8653-6AA62A0D3211}"/>
              </a:ext>
            </a:extLst>
          </p:cNvPr>
          <p:cNvCxnSpPr>
            <a:cxnSpLocks/>
          </p:cNvCxnSpPr>
          <p:nvPr/>
        </p:nvCxnSpPr>
        <p:spPr>
          <a:xfrm>
            <a:off x="2787589" y="3207335"/>
            <a:ext cx="1127463" cy="53298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Connettore 2 23">
            <a:extLst>
              <a:ext uri="{FF2B5EF4-FFF2-40B4-BE49-F238E27FC236}">
                <a16:creationId xmlns:a16="http://schemas.microsoft.com/office/drawing/2014/main" id="{8C4ECD18-C367-5133-0482-A867FE431FC5}"/>
              </a:ext>
            </a:extLst>
          </p:cNvPr>
          <p:cNvCxnSpPr>
            <a:cxnSpLocks/>
          </p:cNvCxnSpPr>
          <p:nvPr/>
        </p:nvCxnSpPr>
        <p:spPr>
          <a:xfrm flipV="1">
            <a:off x="5575177" y="3136690"/>
            <a:ext cx="1160107" cy="6036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Connettore 2 25">
            <a:extLst>
              <a:ext uri="{FF2B5EF4-FFF2-40B4-BE49-F238E27FC236}">
                <a16:creationId xmlns:a16="http://schemas.microsoft.com/office/drawing/2014/main" id="{27E5BA9F-1590-E096-D3A2-C86085B59F82}"/>
              </a:ext>
            </a:extLst>
          </p:cNvPr>
          <p:cNvCxnSpPr/>
          <p:nvPr/>
        </p:nvCxnSpPr>
        <p:spPr>
          <a:xfrm flipH="1">
            <a:off x="3220374" y="2497561"/>
            <a:ext cx="321464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 name="Segnaposto piè di pagina 1">
            <a:extLst>
              <a:ext uri="{FF2B5EF4-FFF2-40B4-BE49-F238E27FC236}">
                <a16:creationId xmlns:a16="http://schemas.microsoft.com/office/drawing/2014/main" id="{23A0FAED-0206-7A58-9203-6A2997FD60A4}"/>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6521D927-3B86-775B-F197-80214F3C25F5}"/>
              </a:ext>
            </a:extLst>
          </p:cNvPr>
          <p:cNvSpPr>
            <a:spLocks noGrp="1"/>
          </p:cNvSpPr>
          <p:nvPr>
            <p:ph type="sldNum" sz="quarter" idx="12"/>
          </p:nvPr>
        </p:nvSpPr>
        <p:spPr/>
        <p:txBody>
          <a:bodyPr/>
          <a:lstStyle/>
          <a:p>
            <a:fld id="{0ACE2E1C-AE56-470C-8FFE-D0F4B65DC57B}" type="slidenum">
              <a:rPr lang="it-IT" smtClean="0"/>
              <a:t>32</a:t>
            </a:fld>
            <a:endParaRPr lang="it-IT"/>
          </a:p>
        </p:txBody>
      </p:sp>
      <p:sp>
        <p:nvSpPr>
          <p:cNvPr id="4" name="Segnaposto data 3">
            <a:extLst>
              <a:ext uri="{FF2B5EF4-FFF2-40B4-BE49-F238E27FC236}">
                <a16:creationId xmlns:a16="http://schemas.microsoft.com/office/drawing/2014/main" id="{DD103E29-FD8D-784D-FE0D-1E20904A1197}"/>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34697906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4C13C-3A42-0EE4-7E4A-EC92D87964A0}"/>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9D2BD69C-5883-026F-C5FF-ABA4A21B04A4}"/>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873345C6-EA41-9E4B-DDFB-2DC804802993}"/>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7D6E3544-6874-F2C4-DC8E-A55FD880CAE1}"/>
              </a:ext>
            </a:extLst>
          </p:cNvPr>
          <p:cNvSpPr>
            <a:spLocks noGrp="1" noChangeArrowheads="1"/>
          </p:cNvSpPr>
          <p:nvPr>
            <p:ph type="subTitle" idx="1"/>
          </p:nvPr>
        </p:nvSpPr>
        <p:spPr>
          <a:xfrm>
            <a:off x="355107" y="816747"/>
            <a:ext cx="11381356" cy="5443150"/>
          </a:xfrm>
        </p:spPr>
        <p:txBody>
          <a:bodyPr>
            <a:normAutofit lnSpcReduction="10000"/>
          </a:bodyPr>
          <a:lstStyle/>
          <a:p>
            <a:pPr algn="just"/>
            <a:r>
              <a:rPr lang="it-IT" sz="2600" b="1" kern="0" dirty="0">
                <a:latin typeface="Arial Narrow" panose="020B0606020202030204" pitchFamily="34" charset="0"/>
              </a:rPr>
              <a:t>I contrasti con la normativa Unionale e CDI (4)</a:t>
            </a:r>
          </a:p>
          <a:p>
            <a:pPr algn="just">
              <a:lnSpc>
                <a:spcPct val="120000"/>
              </a:lnSpc>
              <a:spcBef>
                <a:spcPts val="0"/>
              </a:spcBef>
            </a:pPr>
            <a:r>
              <a:rPr lang="it-IT" sz="1500" b="1" dirty="0">
                <a:solidFill>
                  <a:srgbClr val="000000"/>
                </a:solidFill>
                <a:latin typeface="Arial Narrow" panose="020B0606020202030204" pitchFamily="34" charset="0"/>
              </a:rPr>
              <a:t>Art. 49 TFUE</a:t>
            </a:r>
            <a:endParaRPr lang="it-IT" sz="1500" b="1" dirty="0">
              <a:solidFill>
                <a:srgbClr val="19161B"/>
              </a:solidFill>
              <a:latin typeface="Arial Narrow" panose="020B0606020202030204" pitchFamily="34" charset="0"/>
            </a:endParaRPr>
          </a:p>
          <a:p>
            <a:pPr algn="just">
              <a:lnSpc>
                <a:spcPct val="120000"/>
              </a:lnSpc>
              <a:spcBef>
                <a:spcPts val="0"/>
              </a:spcBef>
            </a:pPr>
            <a:r>
              <a:rPr lang="it-IT" sz="1500" i="1" dirty="0">
                <a:solidFill>
                  <a:srgbClr val="19161B"/>
                </a:solidFill>
                <a:latin typeface="Arial Narrow" panose="020B0606020202030204" pitchFamily="34" charset="0"/>
              </a:rPr>
              <a:t>Nel quadro delle disposizioni che seguono, le restrizioni alla libertà di stabilimento dei cittadini di uno Stato membro nel territorio di un altro Stato membro vengono vietate. Tale divieto si estende altresì alle restrizioni relative all'apertura di agenzie, succursali o filiali, da parte dei cittadini di uno Stato membro stabiliti sul territorio di un altro Stato membro.</a:t>
            </a:r>
          </a:p>
          <a:p>
            <a:pPr algn="just">
              <a:lnSpc>
                <a:spcPct val="120000"/>
              </a:lnSpc>
              <a:spcBef>
                <a:spcPts val="0"/>
              </a:spcBef>
            </a:pPr>
            <a:r>
              <a:rPr lang="it-IT" sz="1500" b="1" dirty="0">
                <a:solidFill>
                  <a:srgbClr val="19161B"/>
                </a:solidFill>
                <a:latin typeface="Arial Narrow" panose="020B0606020202030204" pitchFamily="34" charset="0"/>
              </a:rPr>
              <a:t>Art. 54 TFUE</a:t>
            </a:r>
          </a:p>
          <a:p>
            <a:pPr algn="just">
              <a:lnSpc>
                <a:spcPct val="120000"/>
              </a:lnSpc>
              <a:spcBef>
                <a:spcPts val="0"/>
              </a:spcBef>
            </a:pPr>
            <a:r>
              <a:rPr lang="it-IT" sz="1500" b="0" i="1" u="none" strike="noStrike" baseline="0" dirty="0">
                <a:solidFill>
                  <a:srgbClr val="19161B"/>
                </a:solidFill>
                <a:latin typeface="Arial Narrow" panose="020B0606020202030204" pitchFamily="34" charset="0"/>
              </a:rPr>
              <a:t>Le società costituite conformemente alla legislazione di uno Stato membro e aventi la sede sociale, l'amministrazione centrale o il centro di attività principale all'interno dell'Unione, sono equiparate, ai fini dell'applicazione delle disposizioni del presente capo, alle persone fisiche aventi la cittadinanza degli Stati membri. </a:t>
            </a:r>
          </a:p>
          <a:p>
            <a:pPr algn="just">
              <a:lnSpc>
                <a:spcPct val="120000"/>
              </a:lnSpc>
              <a:spcBef>
                <a:spcPts val="0"/>
              </a:spcBef>
            </a:pPr>
            <a:r>
              <a:rPr lang="it-IT" sz="1500" b="0" i="1" u="none" strike="noStrike" baseline="0" dirty="0">
                <a:solidFill>
                  <a:srgbClr val="19161B"/>
                </a:solidFill>
                <a:latin typeface="Arial Narrow" panose="020B0606020202030204" pitchFamily="34" charset="0"/>
              </a:rPr>
              <a:t>Per società si intendono le società di diritto civile o di diritto commerciale, ivi comprese le società cooperative, e le altre persone giuridiche contemplate dal diritto pubblico o privato, ad eccezione delle società che non si prefiggono scopi di lucro. </a:t>
            </a:r>
          </a:p>
          <a:p>
            <a:pPr algn="just">
              <a:lnSpc>
                <a:spcPct val="120000"/>
              </a:lnSpc>
              <a:spcBef>
                <a:spcPts val="0"/>
              </a:spcBef>
            </a:pPr>
            <a:r>
              <a:rPr lang="it-IT" sz="1500" b="1" u="none" strike="noStrike" baseline="0" dirty="0">
                <a:solidFill>
                  <a:srgbClr val="19161B"/>
                </a:solidFill>
                <a:latin typeface="Arial Narrow" panose="020B0606020202030204" pitchFamily="34" charset="0"/>
              </a:rPr>
              <a:t>Articolo 55 TFUE</a:t>
            </a:r>
          </a:p>
          <a:p>
            <a:pPr algn="just">
              <a:lnSpc>
                <a:spcPct val="120000"/>
              </a:lnSpc>
              <a:spcBef>
                <a:spcPts val="0"/>
              </a:spcBef>
            </a:pPr>
            <a:r>
              <a:rPr lang="it-IT" sz="1500" b="0" i="1" u="none" strike="noStrike" baseline="0" dirty="0">
                <a:solidFill>
                  <a:srgbClr val="19161B"/>
                </a:solidFill>
                <a:latin typeface="Arial Narrow" panose="020B0606020202030204" pitchFamily="34" charset="0"/>
              </a:rPr>
              <a:t>Fatta salva l'applicazione delle altre disposizioni dei trattati, gli Stati membri applicano la disciplina nazionale nei confronti della partecipazione finanziaria dei cittadini degli altri Stati membri al capitale delle società a mente dell'articolo 54.</a:t>
            </a:r>
          </a:p>
          <a:p>
            <a:pPr algn="just">
              <a:lnSpc>
                <a:spcPct val="120000"/>
              </a:lnSpc>
              <a:spcBef>
                <a:spcPts val="0"/>
              </a:spcBef>
            </a:pPr>
            <a:r>
              <a:rPr lang="it-IT" sz="1500" b="1" dirty="0">
                <a:solidFill>
                  <a:srgbClr val="000000"/>
                </a:solidFill>
                <a:latin typeface="Arial Narrow" panose="020B0606020202030204" pitchFamily="34" charset="0"/>
              </a:rPr>
              <a:t>Art. 63 TFUE </a:t>
            </a:r>
          </a:p>
          <a:p>
            <a:pPr algn="just">
              <a:lnSpc>
                <a:spcPct val="120000"/>
              </a:lnSpc>
              <a:spcBef>
                <a:spcPts val="0"/>
              </a:spcBef>
            </a:pPr>
            <a:r>
              <a:rPr lang="it-IT" sz="1500" i="1" dirty="0">
                <a:solidFill>
                  <a:srgbClr val="000000"/>
                </a:solidFill>
                <a:latin typeface="Arial Narrow" panose="020B0606020202030204" pitchFamily="34" charset="0"/>
              </a:rPr>
              <a:t>Nell'ambito delle disposizioni previste dal presente capo sono vietate tutte le restrizioni ai movimenti di capitali tra Stati membri, nonché tra Stati membri e paesi terzi.</a:t>
            </a:r>
          </a:p>
          <a:p>
            <a:pPr algn="just">
              <a:lnSpc>
                <a:spcPct val="120000"/>
              </a:lnSpc>
              <a:spcBef>
                <a:spcPts val="0"/>
              </a:spcBef>
            </a:pPr>
            <a:r>
              <a:rPr lang="it-IT" sz="1500" b="1" dirty="0">
                <a:solidFill>
                  <a:srgbClr val="000000"/>
                </a:solidFill>
                <a:latin typeface="Arial Narrow" panose="020B0606020202030204" pitchFamily="34" charset="0"/>
              </a:rPr>
              <a:t>Art. 24 modello OCSE CDI</a:t>
            </a:r>
          </a:p>
          <a:p>
            <a:pPr algn="just">
              <a:lnSpc>
                <a:spcPct val="120000"/>
              </a:lnSpc>
              <a:spcBef>
                <a:spcPts val="0"/>
              </a:spcBef>
            </a:pPr>
            <a:r>
              <a:rPr lang="it-IT" sz="1500" i="1" dirty="0">
                <a:solidFill>
                  <a:srgbClr val="000000"/>
                </a:solidFill>
                <a:latin typeface="Arial Narrow" panose="020B0606020202030204" pitchFamily="34" charset="0"/>
              </a:rPr>
              <a:t>I cittadini di uno Stato contraente non saranno assoggettati, nell’altro Stato contraente, ad alcuna imposizione fiscale né ad alcun obbligo connesso a tale imposizione che sia diverso o più gravoso rispetto a quelli cui sono o possono essere assoggettati i cittadini di tale altro Stato che si trovino nelle stesse condizioni, in particolare per quanto riguarda la residenza. Tale disposizione si applica, nonostante quanto previsto dall’Articolo 1, anche alle persone che non siano residenti in uno o entrambi gli Stati contraenti.</a:t>
            </a: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3F824671-2F8A-FA38-564F-57739A4FD277}"/>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63C5ED3B-9584-646C-EC2B-0B407F1AA093}"/>
              </a:ext>
            </a:extLst>
          </p:cNvPr>
          <p:cNvSpPr>
            <a:spLocks noGrp="1"/>
          </p:cNvSpPr>
          <p:nvPr>
            <p:ph type="sldNum" sz="quarter" idx="12"/>
          </p:nvPr>
        </p:nvSpPr>
        <p:spPr/>
        <p:txBody>
          <a:bodyPr/>
          <a:lstStyle/>
          <a:p>
            <a:fld id="{0ACE2E1C-AE56-470C-8FFE-D0F4B65DC57B}" type="slidenum">
              <a:rPr lang="it-IT" smtClean="0"/>
              <a:t>33</a:t>
            </a:fld>
            <a:endParaRPr lang="it-IT"/>
          </a:p>
        </p:txBody>
      </p:sp>
      <p:sp>
        <p:nvSpPr>
          <p:cNvPr id="4" name="Segnaposto data 3">
            <a:extLst>
              <a:ext uri="{FF2B5EF4-FFF2-40B4-BE49-F238E27FC236}">
                <a16:creationId xmlns:a16="http://schemas.microsoft.com/office/drawing/2014/main" id="{BC00CBE2-9B7D-54A6-031D-2BCDA565BDE7}"/>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20290706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C8143-EA86-35FA-0358-8A3F4620138D}"/>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CBE1855-C794-CEDB-DA35-32A57F6A3085}"/>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9231737-6002-F1D6-F8C8-897EE6E6C8AC}"/>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CB7539B2-1975-69D7-A35B-94B69FB416D4}"/>
              </a:ext>
            </a:extLst>
          </p:cNvPr>
          <p:cNvSpPr>
            <a:spLocks noGrp="1" noChangeArrowheads="1"/>
          </p:cNvSpPr>
          <p:nvPr>
            <p:ph type="subTitle" idx="1"/>
          </p:nvPr>
        </p:nvSpPr>
        <p:spPr>
          <a:xfrm>
            <a:off x="355107" y="816747"/>
            <a:ext cx="11381356" cy="5443150"/>
          </a:xfrm>
        </p:spPr>
        <p:txBody>
          <a:bodyPr>
            <a:normAutofit lnSpcReduction="10000"/>
          </a:bodyPr>
          <a:lstStyle/>
          <a:p>
            <a:pPr algn="just"/>
            <a:r>
              <a:rPr lang="it-IT" b="1" kern="0" dirty="0">
                <a:latin typeface="Arial Narrow" panose="020B0606020202030204" pitchFamily="34" charset="0"/>
              </a:rPr>
              <a:t>Abuso del diritto</a:t>
            </a:r>
            <a:endParaRPr lang="it-IT" dirty="0">
              <a:solidFill>
                <a:srgbClr val="000000"/>
              </a:solidFill>
              <a:latin typeface="Arial Narrow" panose="020B0606020202030204" pitchFamily="34" charset="0"/>
            </a:endParaRPr>
          </a:p>
          <a:p>
            <a:pPr algn="just">
              <a:spcAft>
                <a:spcPts val="1200"/>
              </a:spcAft>
              <a:defRPr/>
            </a:pPr>
            <a:r>
              <a:rPr lang="it-IT" sz="2400" b="0" kern="0" dirty="0">
                <a:latin typeface="Arial Narrow" panose="020B0606020202030204" pitchFamily="34" charset="0"/>
              </a:rPr>
              <a:t>Il nuovo comma 15-</a:t>
            </a:r>
            <a:r>
              <a:rPr lang="it-IT" sz="2400" b="0" i="1" kern="0" dirty="0">
                <a:latin typeface="Arial Narrow" panose="020B0606020202030204" pitchFamily="34" charset="0"/>
              </a:rPr>
              <a:t>quater</a:t>
            </a:r>
            <a:r>
              <a:rPr lang="it-IT" sz="2400" b="0" kern="0" dirty="0">
                <a:latin typeface="Arial Narrow" panose="020B0606020202030204" pitchFamily="34" charset="0"/>
              </a:rPr>
              <a:t> precisa che l’operazione consistente nella realizzazione di una scissione mediante scorporo avente ad oggetto un </a:t>
            </a:r>
            <a:r>
              <a:rPr lang="it-IT" sz="2400" kern="0" dirty="0">
                <a:latin typeface="Arial Narrow" panose="020B0606020202030204" pitchFamily="34" charset="0"/>
              </a:rPr>
              <a:t>complesso aziendale </a:t>
            </a:r>
            <a:r>
              <a:rPr lang="it-IT" sz="2400" b="0" kern="0" dirty="0">
                <a:latin typeface="Arial Narrow" panose="020B0606020202030204" pitchFamily="34" charset="0"/>
              </a:rPr>
              <a:t>e nella successiva cessione della partecipazione nella società beneficiaria non rappresenta uno schema abusivo ai sensi dell’art. </a:t>
            </a:r>
            <a:r>
              <a:rPr lang="it-IT" sz="2400" b="0" i="1" kern="0" dirty="0">
                <a:latin typeface="Arial Narrow" panose="020B0606020202030204" pitchFamily="34" charset="0"/>
              </a:rPr>
              <a:t>10-bis</a:t>
            </a:r>
            <a:r>
              <a:rPr lang="it-IT" sz="2400" b="0" kern="0" dirty="0">
                <a:latin typeface="Arial Narrow" panose="020B0606020202030204" pitchFamily="34" charset="0"/>
              </a:rPr>
              <a:t> dello Statuto dei Diritti del Contribuente. La norma ricalca l’articolo 176, comma 3 del TUIR</a:t>
            </a:r>
          </a:p>
          <a:p>
            <a:pPr algn="just">
              <a:spcAft>
                <a:spcPts val="1200"/>
              </a:spcAft>
              <a:defRPr/>
            </a:pPr>
            <a:r>
              <a:rPr lang="it-IT" sz="2400" b="0" kern="0" dirty="0">
                <a:latin typeface="Arial Narrow" panose="020B0606020202030204" pitchFamily="34" charset="0"/>
              </a:rPr>
              <a:t>La relazione precisa che, in linea di principio, anche la scissione mediante </a:t>
            </a:r>
            <a:r>
              <a:rPr lang="it-IT" sz="2400" b="1" kern="0" dirty="0">
                <a:latin typeface="Arial Narrow" panose="020B0606020202030204" pitchFamily="34" charset="0"/>
              </a:rPr>
              <a:t>scorporo di singoli beni </a:t>
            </a:r>
            <a:r>
              <a:rPr lang="it-IT" sz="2400" b="0" kern="0" dirty="0">
                <a:latin typeface="Arial Narrow" panose="020B0606020202030204" pitchFamily="34" charset="0"/>
              </a:rPr>
              <a:t>non dà luogo a vantaggi fiscali indebiti in quanto, poiché la successiva cessione della partecipazione non potrebbe (nell’immediato) beneficiare del regime PEX, </a:t>
            </a:r>
            <a:r>
              <a:rPr lang="it-IT" kern="0" dirty="0">
                <a:latin typeface="Arial Narrow" panose="020B0606020202030204" pitchFamily="34" charset="0"/>
              </a:rPr>
              <a:t>essendo priva del requisito di commercialità, la plusvalenza realizzata mediante tale cessione sarebbe integralmente imponibile, analogamente a quanto accadrebbe per la plusvalenza derivante dalla cessione diretta dei beni oggetto di scorporo. </a:t>
            </a:r>
          </a:p>
          <a:p>
            <a:pPr algn="just">
              <a:spcAft>
                <a:spcPts val="1200"/>
              </a:spcAft>
              <a:defRPr/>
            </a:pPr>
            <a:r>
              <a:rPr lang="it-IT" kern="0" dirty="0">
                <a:latin typeface="Arial Narrow" panose="020B0606020202030204" pitchFamily="34" charset="0"/>
              </a:rPr>
              <a:t>Tuttavia, ai fini dell’applicazione della norma antiabuso, è opportuno un approccio “case by case” alle scissioni mediante scorporo, soprattutto di singoli beni e nell’ipotesi in cui si tratti di “beni minusvalenti”.</a:t>
            </a:r>
          </a:p>
          <a:p>
            <a:pPr algn="just"/>
            <a:endParaRPr lang="it-IT" b="0" i="0" u="none" strike="noStrike" baseline="0" dirty="0">
              <a:solidFill>
                <a:srgbClr val="000000"/>
              </a:solidFill>
              <a:latin typeface="Arial Narrow" panose="020B0606020202030204" pitchFamily="34" charset="0"/>
            </a:endParaRPr>
          </a:p>
          <a:p>
            <a:pPr algn="just">
              <a:lnSpc>
                <a:spcPct val="100000"/>
              </a:lnSpc>
              <a:spcBef>
                <a:spcPts val="600"/>
              </a:spcBef>
              <a:spcAft>
                <a:spcPts val="600"/>
              </a:spcAft>
            </a:pPr>
            <a:endParaRPr lang="it-IT" b="0" i="0" u="none" strike="noStrike" baseline="0" dirty="0">
              <a:solidFill>
                <a:srgbClr val="000000"/>
              </a:solidFill>
              <a:latin typeface="Times New Roman" panose="02020603050405020304" pitchFamily="18" charset="0"/>
            </a:endParaRPr>
          </a:p>
          <a:p>
            <a:pPr marL="342900" indent="-342900" algn="just">
              <a:lnSpc>
                <a:spcPct val="100000"/>
              </a:lnSpc>
              <a:spcBef>
                <a:spcPts val="600"/>
              </a:spcBef>
              <a:spcAft>
                <a:spcPts val="600"/>
              </a:spcAft>
              <a:buFont typeface="+mj-lt"/>
              <a:buAutoNum type="alphaLcPeriod"/>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C44D2A54-49CF-5D30-58A6-1D35E546B331}"/>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AC423B23-7C8B-13B3-E573-EC84DCA9737D}"/>
              </a:ext>
            </a:extLst>
          </p:cNvPr>
          <p:cNvSpPr>
            <a:spLocks noGrp="1"/>
          </p:cNvSpPr>
          <p:nvPr>
            <p:ph type="sldNum" sz="quarter" idx="12"/>
          </p:nvPr>
        </p:nvSpPr>
        <p:spPr/>
        <p:txBody>
          <a:bodyPr/>
          <a:lstStyle/>
          <a:p>
            <a:fld id="{0ACE2E1C-AE56-470C-8FFE-D0F4B65DC57B}" type="slidenum">
              <a:rPr lang="it-IT" smtClean="0"/>
              <a:t>34</a:t>
            </a:fld>
            <a:endParaRPr lang="it-IT"/>
          </a:p>
        </p:txBody>
      </p:sp>
      <p:sp>
        <p:nvSpPr>
          <p:cNvPr id="4" name="Segnaposto data 3">
            <a:extLst>
              <a:ext uri="{FF2B5EF4-FFF2-40B4-BE49-F238E27FC236}">
                <a16:creationId xmlns:a16="http://schemas.microsoft.com/office/drawing/2014/main" id="{30EDCA5A-B4D2-A911-AC5C-5D509BCDA5E0}"/>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22162993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0EA67-4545-879B-EEF2-EF7936578C1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21D0F50-7BC7-93A4-26F2-812DC01C5B0F}"/>
              </a:ext>
            </a:extLst>
          </p:cNvPr>
          <p:cNvCxnSpPr>
            <a:cxnSpLocks/>
          </p:cNvCxnSpPr>
          <p:nvPr/>
        </p:nvCxnSpPr>
        <p:spPr>
          <a:xfrm>
            <a:off x="0" y="6223044"/>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9F3059C5-E07E-C129-CDBD-BC4DEAEE7A52}"/>
              </a:ext>
            </a:extLst>
          </p:cNvPr>
          <p:cNvSpPr>
            <a:spLocks noGrp="1" noChangeArrowheads="1"/>
          </p:cNvSpPr>
          <p:nvPr>
            <p:ph type="ctrTitle"/>
          </p:nvPr>
        </p:nvSpPr>
        <p:spPr>
          <a:xfrm>
            <a:off x="59589" y="69718"/>
            <a:ext cx="12192000" cy="584245"/>
          </a:xfrm>
        </p:spPr>
        <p:txBody>
          <a:bodyPr anchor="t"/>
          <a:lstStyle/>
          <a:p>
            <a:pPr eaLnBrk="1" hangingPunct="1">
              <a:defRPr/>
            </a:pPr>
            <a:endParaRPr lang="it-IT" altLang="it-IT" sz="3140" dirty="0"/>
          </a:p>
        </p:txBody>
      </p:sp>
      <p:sp>
        <p:nvSpPr>
          <p:cNvPr id="14" name="Rectangle 3">
            <a:extLst>
              <a:ext uri="{FF2B5EF4-FFF2-40B4-BE49-F238E27FC236}">
                <a16:creationId xmlns:a16="http://schemas.microsoft.com/office/drawing/2014/main" id="{1C6051CC-8AB3-210F-91F8-F46DD98A4E1E}"/>
              </a:ext>
            </a:extLst>
          </p:cNvPr>
          <p:cNvSpPr>
            <a:spLocks noGrp="1" noChangeArrowheads="1"/>
          </p:cNvSpPr>
          <p:nvPr>
            <p:ph type="subTitle" idx="1"/>
          </p:nvPr>
        </p:nvSpPr>
        <p:spPr>
          <a:xfrm>
            <a:off x="530245" y="781238"/>
            <a:ext cx="11161746" cy="5346188"/>
          </a:xfrm>
          <a:solidFill>
            <a:schemeClr val="accent5">
              <a:lumMod val="60000"/>
              <a:lumOff val="40000"/>
            </a:schemeClr>
          </a:solidFill>
        </p:spPr>
        <p:txBody>
          <a:bodyPr>
            <a:normAutofit/>
          </a:bodyPr>
          <a:lstStyle/>
          <a:p>
            <a:pPr algn="just"/>
            <a:endParaRPr lang="it-IT" b="0" i="0" u="none" strike="noStrike" baseline="0" dirty="0">
              <a:solidFill>
                <a:srgbClr val="000000"/>
              </a:solidFill>
              <a:latin typeface="Arial Narrow" panose="020B0606020202030204" pitchFamily="34" charset="0"/>
            </a:endParaRPr>
          </a:p>
          <a:p>
            <a:endParaRPr lang="it-IT" sz="4800" b="1" dirty="0">
              <a:solidFill>
                <a:srgbClr val="000000"/>
              </a:solidFill>
              <a:latin typeface="Arial Narrow" panose="020B0606020202030204" pitchFamily="34" charset="0"/>
            </a:endParaRPr>
          </a:p>
          <a:p>
            <a:endParaRPr lang="it-IT" sz="4800" b="1" dirty="0">
              <a:solidFill>
                <a:srgbClr val="000000"/>
              </a:solidFill>
              <a:latin typeface="Arial Narrow" panose="020B0606020202030204" pitchFamily="34" charset="0"/>
            </a:endParaRPr>
          </a:p>
          <a:p>
            <a:r>
              <a:rPr lang="it-IT" sz="4800" b="1" dirty="0">
                <a:solidFill>
                  <a:srgbClr val="000000"/>
                </a:solidFill>
                <a:latin typeface="Arial Narrow" panose="020B0606020202030204" pitchFamily="34" charset="0"/>
              </a:rPr>
              <a:t>I CONFERIMENTI</a:t>
            </a:r>
          </a:p>
          <a:p>
            <a:endParaRPr lang="it-IT" altLang="it-IT" sz="3200" b="1" dirty="0">
              <a:latin typeface="Arial Narrow" panose="020B0606020202030204" pitchFamily="34" charset="0"/>
            </a:endParaRPr>
          </a:p>
        </p:txBody>
      </p:sp>
      <p:sp>
        <p:nvSpPr>
          <p:cNvPr id="2" name="Segnaposto piè di pagina 1">
            <a:extLst>
              <a:ext uri="{FF2B5EF4-FFF2-40B4-BE49-F238E27FC236}">
                <a16:creationId xmlns:a16="http://schemas.microsoft.com/office/drawing/2014/main" id="{8C4C55F5-C78E-CB57-C643-EBFB88D4BBB7}"/>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0CF88F23-C440-5197-E4BA-17FA687EEBD0}"/>
              </a:ext>
            </a:extLst>
          </p:cNvPr>
          <p:cNvSpPr>
            <a:spLocks noGrp="1"/>
          </p:cNvSpPr>
          <p:nvPr>
            <p:ph type="sldNum" sz="quarter" idx="12"/>
          </p:nvPr>
        </p:nvSpPr>
        <p:spPr/>
        <p:txBody>
          <a:bodyPr/>
          <a:lstStyle/>
          <a:p>
            <a:fld id="{0ACE2E1C-AE56-470C-8FFE-D0F4B65DC57B}" type="slidenum">
              <a:rPr lang="it-IT" smtClean="0"/>
              <a:t>35</a:t>
            </a:fld>
            <a:endParaRPr lang="it-IT"/>
          </a:p>
        </p:txBody>
      </p:sp>
      <p:sp>
        <p:nvSpPr>
          <p:cNvPr id="4" name="Segnaposto data 3">
            <a:extLst>
              <a:ext uri="{FF2B5EF4-FFF2-40B4-BE49-F238E27FC236}">
                <a16:creationId xmlns:a16="http://schemas.microsoft.com/office/drawing/2014/main" id="{DF6F3482-2C50-676C-E421-7D932BC32A15}"/>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24817094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A42F5-77FE-C9CF-05ED-A54DAFDBA795}"/>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9F8F0923-362D-077E-28ED-FD10DFB31E76}"/>
              </a:ext>
            </a:extLst>
          </p:cNvPr>
          <p:cNvCxnSpPr>
            <a:cxnSpLocks/>
          </p:cNvCxnSpPr>
          <p:nvPr/>
        </p:nvCxnSpPr>
        <p:spPr>
          <a:xfrm>
            <a:off x="0" y="6223044"/>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30217B7-1253-7846-38C1-7BEEE6E3361D}"/>
              </a:ext>
            </a:extLst>
          </p:cNvPr>
          <p:cNvSpPr>
            <a:spLocks noGrp="1" noChangeArrowheads="1"/>
          </p:cNvSpPr>
          <p:nvPr>
            <p:ph type="ctrTitle"/>
          </p:nvPr>
        </p:nvSpPr>
        <p:spPr>
          <a:xfrm>
            <a:off x="59589" y="69718"/>
            <a:ext cx="12192000" cy="584245"/>
          </a:xfrm>
        </p:spPr>
        <p:txBody>
          <a:bodyPr anchor="t"/>
          <a:lstStyle/>
          <a:p>
            <a:pPr eaLnBrk="1" hangingPunct="1">
              <a:defRPr/>
            </a:pPr>
            <a:endParaRPr lang="it-IT" altLang="it-IT" sz="3140" dirty="0"/>
          </a:p>
        </p:txBody>
      </p:sp>
      <p:sp>
        <p:nvSpPr>
          <p:cNvPr id="14" name="Rectangle 3">
            <a:extLst>
              <a:ext uri="{FF2B5EF4-FFF2-40B4-BE49-F238E27FC236}">
                <a16:creationId xmlns:a16="http://schemas.microsoft.com/office/drawing/2014/main" id="{6AD5E9D6-FE29-4A2F-AC14-376499797A60}"/>
              </a:ext>
            </a:extLst>
          </p:cNvPr>
          <p:cNvSpPr>
            <a:spLocks noGrp="1" noChangeArrowheads="1"/>
          </p:cNvSpPr>
          <p:nvPr>
            <p:ph type="subTitle" idx="1"/>
          </p:nvPr>
        </p:nvSpPr>
        <p:spPr>
          <a:xfrm>
            <a:off x="530245" y="781238"/>
            <a:ext cx="11161746" cy="5346188"/>
          </a:xfrm>
          <a:solidFill>
            <a:schemeClr val="accent5">
              <a:lumMod val="60000"/>
              <a:lumOff val="40000"/>
            </a:schemeClr>
          </a:solidFill>
        </p:spPr>
        <p:txBody>
          <a:bodyPr>
            <a:normAutofit/>
          </a:bodyPr>
          <a:lstStyle/>
          <a:p>
            <a:pPr algn="just"/>
            <a:endParaRPr lang="it-IT" b="0" i="0" u="none" strike="noStrike" baseline="0" dirty="0">
              <a:solidFill>
                <a:srgbClr val="000000"/>
              </a:solidFill>
              <a:latin typeface="Arial Narrow" panose="020B0606020202030204" pitchFamily="34" charset="0"/>
            </a:endParaRPr>
          </a:p>
          <a:p>
            <a:endParaRPr lang="it-IT" sz="4800" b="1" dirty="0">
              <a:solidFill>
                <a:srgbClr val="000000"/>
              </a:solidFill>
              <a:latin typeface="Arial Narrow" panose="020B0606020202030204" pitchFamily="34" charset="0"/>
            </a:endParaRPr>
          </a:p>
          <a:p>
            <a:endParaRPr lang="it-IT" sz="4800" b="1" dirty="0">
              <a:solidFill>
                <a:srgbClr val="000000"/>
              </a:solidFill>
              <a:latin typeface="Arial Narrow" panose="020B0606020202030204" pitchFamily="34" charset="0"/>
            </a:endParaRPr>
          </a:p>
          <a:p>
            <a:r>
              <a:rPr lang="it-IT" sz="4800" b="1" dirty="0">
                <a:solidFill>
                  <a:srgbClr val="000000"/>
                </a:solidFill>
                <a:latin typeface="Arial Narrow" panose="020B0606020202030204" pitchFamily="34" charset="0"/>
              </a:rPr>
              <a:t>Modifiche all’art. 175 TUIR</a:t>
            </a:r>
          </a:p>
          <a:p>
            <a:r>
              <a:rPr lang="it-IT" sz="3200" b="1" dirty="0">
                <a:latin typeface="Arial Narrow" panose="020B0606020202030204" pitchFamily="34" charset="0"/>
              </a:rPr>
              <a:t>Conferimenti di partecipazioni di controllo o di collegamento</a:t>
            </a:r>
            <a:endParaRPr lang="it-IT" altLang="it-IT" sz="3200" b="1" dirty="0">
              <a:latin typeface="Arial Narrow" panose="020B0606020202030204" pitchFamily="34" charset="0"/>
            </a:endParaRPr>
          </a:p>
        </p:txBody>
      </p:sp>
      <p:sp>
        <p:nvSpPr>
          <p:cNvPr id="2" name="Segnaposto piè di pagina 1">
            <a:extLst>
              <a:ext uri="{FF2B5EF4-FFF2-40B4-BE49-F238E27FC236}">
                <a16:creationId xmlns:a16="http://schemas.microsoft.com/office/drawing/2014/main" id="{EEEF6A18-014E-B6BD-BC11-3BDD3BA0066F}"/>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7F5BCD49-EBC4-538C-E00E-848F8A9F7581}"/>
              </a:ext>
            </a:extLst>
          </p:cNvPr>
          <p:cNvSpPr>
            <a:spLocks noGrp="1"/>
          </p:cNvSpPr>
          <p:nvPr>
            <p:ph type="sldNum" sz="quarter" idx="12"/>
          </p:nvPr>
        </p:nvSpPr>
        <p:spPr/>
        <p:txBody>
          <a:bodyPr/>
          <a:lstStyle/>
          <a:p>
            <a:fld id="{0ACE2E1C-AE56-470C-8FFE-D0F4B65DC57B}" type="slidenum">
              <a:rPr lang="it-IT" smtClean="0"/>
              <a:t>36</a:t>
            </a:fld>
            <a:endParaRPr lang="it-IT"/>
          </a:p>
        </p:txBody>
      </p:sp>
      <p:sp>
        <p:nvSpPr>
          <p:cNvPr id="4" name="Segnaposto data 3">
            <a:extLst>
              <a:ext uri="{FF2B5EF4-FFF2-40B4-BE49-F238E27FC236}">
                <a16:creationId xmlns:a16="http://schemas.microsoft.com/office/drawing/2014/main" id="{AFE2FAF2-40A5-C11E-B27D-7C9DCF6797F2}"/>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34164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10568-9315-70C8-F51A-802339F81DB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1216BF06-A85D-0AE7-33D2-6C6CED8DEFA6}"/>
              </a:ext>
            </a:extLst>
          </p:cNvPr>
          <p:cNvCxnSpPr>
            <a:cxnSpLocks/>
          </p:cNvCxnSpPr>
          <p:nvPr/>
        </p:nvCxnSpPr>
        <p:spPr>
          <a:xfrm>
            <a:off x="0" y="6223044"/>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5373C8F-A1CE-69A6-5454-08E470E93377}"/>
              </a:ext>
            </a:extLst>
          </p:cNvPr>
          <p:cNvSpPr>
            <a:spLocks noGrp="1" noChangeArrowheads="1"/>
          </p:cNvSpPr>
          <p:nvPr>
            <p:ph type="ctrTitle"/>
          </p:nvPr>
        </p:nvSpPr>
        <p:spPr>
          <a:xfrm>
            <a:off x="59589" y="69718"/>
            <a:ext cx="12192000" cy="584245"/>
          </a:xfrm>
        </p:spPr>
        <p:txBody>
          <a:bodyPr anchor="t"/>
          <a:lstStyle/>
          <a:p>
            <a:pPr eaLnBrk="1" hangingPunct="1">
              <a:defRPr/>
            </a:pPr>
            <a:endParaRPr lang="it-IT" altLang="it-IT" sz="3140" dirty="0"/>
          </a:p>
        </p:txBody>
      </p:sp>
      <p:sp>
        <p:nvSpPr>
          <p:cNvPr id="14" name="Rectangle 3">
            <a:extLst>
              <a:ext uri="{FF2B5EF4-FFF2-40B4-BE49-F238E27FC236}">
                <a16:creationId xmlns:a16="http://schemas.microsoft.com/office/drawing/2014/main" id="{34190DC0-8805-4EEF-CA1B-2AD19C285E3F}"/>
              </a:ext>
            </a:extLst>
          </p:cNvPr>
          <p:cNvSpPr>
            <a:spLocks noGrp="1" noChangeArrowheads="1"/>
          </p:cNvSpPr>
          <p:nvPr>
            <p:ph type="subTitle" idx="1"/>
          </p:nvPr>
        </p:nvSpPr>
        <p:spPr>
          <a:xfrm>
            <a:off x="184731" y="816748"/>
            <a:ext cx="11551732" cy="5443150"/>
          </a:xfrm>
        </p:spPr>
        <p:txBody>
          <a:bodyPr>
            <a:normAutofit/>
          </a:bodyPr>
          <a:lstStyle/>
          <a:p>
            <a:pPr algn="just">
              <a:lnSpc>
                <a:spcPct val="100000"/>
              </a:lnSpc>
              <a:spcBef>
                <a:spcPts val="0"/>
              </a:spcBef>
            </a:pPr>
            <a:r>
              <a:rPr lang="it-IT" b="1" i="1" kern="100" dirty="0">
                <a:latin typeface="Arial Narrow" panose="020B0606020202030204" pitchFamily="34" charset="0"/>
                <a:cs typeface="Times New Roman" panose="02020603050405020304" pitchFamily="18" charset="0"/>
              </a:rPr>
              <a:t>Premessa- Regime previgente</a:t>
            </a:r>
          </a:p>
          <a:p>
            <a:pPr algn="just">
              <a:lnSpc>
                <a:spcPct val="100000"/>
              </a:lnSpc>
              <a:spcBef>
                <a:spcPts val="0"/>
              </a:spcBef>
            </a:pPr>
            <a:endParaRPr lang="it-IT" sz="2201" dirty="0">
              <a:solidFill>
                <a:srgbClr val="000000"/>
              </a:solidFill>
              <a:latin typeface="Arial Narrow" panose="020B0606020202030204" pitchFamily="34" charset="0"/>
            </a:endParaRPr>
          </a:p>
          <a:p>
            <a:pPr algn="just">
              <a:lnSpc>
                <a:spcPct val="100000"/>
              </a:lnSpc>
              <a:spcBef>
                <a:spcPts val="0"/>
              </a:spcBef>
            </a:pPr>
            <a:r>
              <a:rPr lang="it-IT" sz="2201" dirty="0">
                <a:solidFill>
                  <a:srgbClr val="000000"/>
                </a:solidFill>
                <a:latin typeface="Arial Narrow" panose="020B0606020202030204" pitchFamily="34" charset="0"/>
              </a:rPr>
              <a:t>Attualmente per i conferimenti di partecipazioni collegate (qualificate) e di controllo </a:t>
            </a:r>
            <a:r>
              <a:rPr lang="it-IT" altLang="it-IT" sz="2201" dirty="0">
                <a:latin typeface="Arial Narrow" panose="020B0606020202030204" pitchFamily="34" charset="0"/>
              </a:rPr>
              <a:t>effettuati tra soggetti residenti in Italia (ora per effetto delle modifiche all’art. 177 sarà possibile conferire anche </a:t>
            </a:r>
            <a:r>
              <a:rPr lang="it-IT" sz="2201" dirty="0">
                <a:latin typeface="Arial Narrow" panose="020B0606020202030204" pitchFamily="34" charset="0"/>
              </a:rPr>
              <a:t>le partecipazioni detenute in società estere), </a:t>
            </a:r>
            <a:r>
              <a:rPr lang="it-IT" altLang="it-IT" sz="2201" dirty="0">
                <a:solidFill>
                  <a:srgbClr val="000000"/>
                </a:solidFill>
                <a:latin typeface="Arial Narrow" panose="020B0606020202030204" pitchFamily="34" charset="0"/>
              </a:rPr>
              <a:t>si considera </a:t>
            </a:r>
            <a:r>
              <a:rPr lang="it-IT" altLang="it-IT" sz="2201" b="1" dirty="0">
                <a:solidFill>
                  <a:srgbClr val="000000"/>
                </a:solidFill>
                <a:latin typeface="Arial Narrow" panose="020B0606020202030204" pitchFamily="34" charset="0"/>
              </a:rPr>
              <a:t>valore di realizzo </a:t>
            </a:r>
            <a:r>
              <a:rPr lang="it-IT" altLang="it-IT" sz="2201" dirty="0">
                <a:solidFill>
                  <a:srgbClr val="000000"/>
                </a:solidFill>
                <a:latin typeface="Arial Narrow" panose="020B0606020202030204" pitchFamily="34" charset="0"/>
              </a:rPr>
              <a:t>quello attribuito alle partecipazioni nelle scritture contabili del soggetto </a:t>
            </a:r>
            <a:r>
              <a:rPr lang="it-IT" altLang="it-IT" sz="2201" b="1" dirty="0">
                <a:solidFill>
                  <a:srgbClr val="000000"/>
                </a:solidFill>
                <a:latin typeface="Arial Narrow" panose="020B0606020202030204" pitchFamily="34" charset="0"/>
              </a:rPr>
              <a:t>conferente</a:t>
            </a:r>
            <a:r>
              <a:rPr lang="it-IT" altLang="it-IT" sz="2201" dirty="0">
                <a:solidFill>
                  <a:srgbClr val="000000"/>
                </a:solidFill>
                <a:latin typeface="Arial Narrow" panose="020B0606020202030204" pitchFamily="34" charset="0"/>
              </a:rPr>
              <a:t> (colui che apporta) ovvero, </a:t>
            </a:r>
            <a:r>
              <a:rPr lang="it-IT" altLang="it-IT" sz="2201" b="1" dirty="0">
                <a:solidFill>
                  <a:srgbClr val="000000"/>
                </a:solidFill>
                <a:latin typeface="Arial Narrow" panose="020B0606020202030204" pitchFamily="34" charset="0"/>
              </a:rPr>
              <a:t>se superiore</a:t>
            </a:r>
            <a:r>
              <a:rPr lang="it-IT" altLang="it-IT" sz="2201" dirty="0">
                <a:solidFill>
                  <a:srgbClr val="000000"/>
                </a:solidFill>
                <a:latin typeface="Arial Narrow" panose="020B0606020202030204" pitchFamily="34" charset="0"/>
              </a:rPr>
              <a:t>, quello attribuito alle partecipazioni conferite nelle scritture contabili del soggetto </a:t>
            </a:r>
            <a:r>
              <a:rPr lang="it-IT" altLang="it-IT" sz="2201" b="1" dirty="0">
                <a:solidFill>
                  <a:srgbClr val="000000"/>
                </a:solidFill>
                <a:latin typeface="Arial Narrow" panose="020B0606020202030204" pitchFamily="34" charset="0"/>
              </a:rPr>
              <a:t>conferitario</a:t>
            </a:r>
            <a:r>
              <a:rPr lang="it-IT" altLang="it-IT" sz="2201" dirty="0">
                <a:solidFill>
                  <a:srgbClr val="000000"/>
                </a:solidFill>
                <a:latin typeface="Arial Narrow" panose="020B0606020202030204" pitchFamily="34" charset="0"/>
              </a:rPr>
              <a:t> (colui che riceve).</a:t>
            </a:r>
            <a:endParaRPr lang="it-IT" sz="2201" dirty="0">
              <a:solidFill>
                <a:srgbClr val="000000"/>
              </a:solidFill>
              <a:latin typeface="Arial Narrow" panose="020B0606020202030204" pitchFamily="34" charset="0"/>
            </a:endParaRPr>
          </a:p>
          <a:p>
            <a:pPr algn="just">
              <a:lnSpc>
                <a:spcPct val="100000"/>
              </a:lnSpc>
              <a:spcBef>
                <a:spcPts val="0"/>
              </a:spcBef>
            </a:pPr>
            <a:r>
              <a:rPr lang="it-IT" sz="2201" dirty="0">
                <a:solidFill>
                  <a:srgbClr val="000000"/>
                </a:solidFill>
                <a:latin typeface="Arial Narrow" panose="020B0606020202030204" pitchFamily="34" charset="0"/>
              </a:rPr>
              <a:t>Dunque il valore di realizzo discende dal differenziale esistente tra:</a:t>
            </a:r>
          </a:p>
          <a:p>
            <a:pPr marL="342904" indent="-342904" algn="just">
              <a:lnSpc>
                <a:spcPct val="100000"/>
              </a:lnSpc>
              <a:spcBef>
                <a:spcPts val="0"/>
              </a:spcBef>
              <a:buFont typeface="Wingdings" panose="05000000000000000000" pitchFamily="2" charset="2"/>
              <a:buChar char="Ø"/>
            </a:pPr>
            <a:r>
              <a:rPr lang="it-IT" sz="2201" dirty="0">
                <a:solidFill>
                  <a:srgbClr val="000000"/>
                </a:solidFill>
                <a:latin typeface="Arial Narrow" panose="020B0606020202030204" pitchFamily="34" charset="0"/>
              </a:rPr>
              <a:t>il valore attribuito alle partecipazioni ricevute in cambio delle partecipazioni nelle scritture contabili del conferente;</a:t>
            </a:r>
          </a:p>
          <a:p>
            <a:pPr marL="342904" indent="-342904" algn="just">
              <a:lnSpc>
                <a:spcPct val="100000"/>
              </a:lnSpc>
              <a:spcBef>
                <a:spcPts val="0"/>
              </a:spcBef>
              <a:buFont typeface="Wingdings" panose="05000000000000000000" pitchFamily="2" charset="2"/>
              <a:buChar char="Ø"/>
            </a:pPr>
            <a:r>
              <a:rPr lang="it-IT" sz="2201" dirty="0">
                <a:solidFill>
                  <a:srgbClr val="000000"/>
                </a:solidFill>
                <a:latin typeface="Arial Narrow" panose="020B0606020202030204" pitchFamily="34" charset="0"/>
              </a:rPr>
              <a:t>il valore attribuito alle partecipazioni conferite nelle scritture contabili del soggetto conferitario </a:t>
            </a:r>
          </a:p>
          <a:p>
            <a:pPr algn="just">
              <a:lnSpc>
                <a:spcPct val="100000"/>
              </a:lnSpc>
              <a:spcBef>
                <a:spcPts val="0"/>
              </a:spcBef>
            </a:pPr>
            <a:r>
              <a:rPr lang="it-IT" sz="2201" dirty="0">
                <a:solidFill>
                  <a:srgbClr val="000000"/>
                </a:solidFill>
                <a:latin typeface="Arial Narrow" panose="020B0606020202030204" pitchFamily="34" charset="0"/>
              </a:rPr>
              <a:t>Di conseguenza i conferimenti di partecipazioni, in caso di iscrizione delle partecipazioni conferite in continuità contabile (e fiscale), possono anch’essi essere attuati senza far emergere plusvalenze imponibili (c.d. neutralità indotta). </a:t>
            </a:r>
          </a:p>
          <a:p>
            <a:pPr algn="just">
              <a:lnSpc>
                <a:spcPct val="100000"/>
              </a:lnSpc>
              <a:spcBef>
                <a:spcPts val="0"/>
              </a:spcBef>
            </a:pPr>
            <a:r>
              <a:rPr lang="it-IT" sz="2201" dirty="0">
                <a:solidFill>
                  <a:srgbClr val="000000"/>
                </a:solidFill>
                <a:latin typeface="Arial Narrow" panose="020B0606020202030204" pitchFamily="34" charset="0"/>
              </a:rPr>
              <a:t>La norma si rende applicabile nei soli casi in cui emerga plusvalenza, non nei casi di conferimenti minusvalenti.</a:t>
            </a:r>
          </a:p>
          <a:p>
            <a:pPr algn="just">
              <a:lnSpc>
                <a:spcPct val="100000"/>
              </a:lnSpc>
              <a:spcBef>
                <a:spcPts val="601"/>
              </a:spcBef>
              <a:spcAft>
                <a:spcPts val="601"/>
              </a:spcAft>
            </a:pPr>
            <a:endParaRPr lang="it-IT" dirty="0">
              <a:solidFill>
                <a:srgbClr val="000000"/>
              </a:solidFill>
              <a:latin typeface="Arial Narrow" panose="020B0606020202030204" pitchFamily="34" charset="0"/>
            </a:endParaRPr>
          </a:p>
          <a:p>
            <a:pPr algn="just">
              <a:lnSpc>
                <a:spcPct val="100000"/>
              </a:lnSpc>
              <a:spcBef>
                <a:spcPts val="601"/>
              </a:spcBef>
              <a:spcAft>
                <a:spcPts val="601"/>
              </a:spcAft>
            </a:pPr>
            <a:endParaRPr lang="it-IT" dirty="0">
              <a:solidFill>
                <a:srgbClr val="000000"/>
              </a:solidFill>
              <a:latin typeface="Arial Narrow" panose="020B0606020202030204" pitchFamily="34" charset="0"/>
            </a:endParaRPr>
          </a:p>
          <a:p>
            <a:pPr algn="just">
              <a:lnSpc>
                <a:spcPct val="100000"/>
              </a:lnSpc>
              <a:spcBef>
                <a:spcPts val="601"/>
              </a:spcBef>
              <a:spcAft>
                <a:spcPts val="601"/>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1"/>
              </a:spcBef>
              <a:spcAft>
                <a:spcPts val="601"/>
              </a:spcAft>
            </a:pPr>
            <a:endParaRPr lang="it-IT" sz="3200" dirty="0">
              <a:latin typeface="Arial Narrow" panose="020B0606020202030204" pitchFamily="34" charset="0"/>
              <a:ea typeface="Times New Roman" panose="02020603050405020304" pitchFamily="18" charset="0"/>
            </a:endParaRPr>
          </a:p>
          <a:p>
            <a:pPr algn="just"/>
            <a:endParaRPr lang="it-IT" sz="3200" dirty="0">
              <a:solidFill>
                <a:srgbClr val="000000"/>
              </a:solidFill>
              <a:latin typeface="Arial Narrow" panose="020B0606020202030204" pitchFamily="34" charset="0"/>
            </a:endParaRPr>
          </a:p>
          <a:p>
            <a:pPr marL="285753" indent="-285753"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6" name="Rectangle 5">
            <a:extLst>
              <a:ext uri="{FF2B5EF4-FFF2-40B4-BE49-F238E27FC236}">
                <a16:creationId xmlns:a16="http://schemas.microsoft.com/office/drawing/2014/main" id="{9214C27F-7E48-6908-0287-6A526FFF1A58}"/>
              </a:ext>
            </a:extLst>
          </p:cNvPr>
          <p:cNvSpPr>
            <a:spLocks noChangeArrowheads="1"/>
          </p:cNvSpPr>
          <p:nvPr/>
        </p:nvSpPr>
        <p:spPr bwMode="auto">
          <a:xfrm>
            <a:off x="0" y="105423"/>
            <a:ext cx="242374" cy="246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1" rIns="91440" bIns="45721" numCol="1" anchor="ctr" anchorCtr="0" compatLnSpc="1">
            <a:prstTxWarp prst="textNoShape">
              <a:avLst/>
            </a:prstTxWarp>
            <a:spAutoFit/>
          </a:bodyPr>
          <a:lstStyle/>
          <a:p>
            <a:pPr defTabSz="914411" eaLnBrk="0" fontAlgn="base" hangingPunct="0">
              <a:spcBef>
                <a:spcPct val="0"/>
              </a:spcBef>
              <a:spcAft>
                <a:spcPct val="0"/>
              </a:spcAft>
            </a:pPr>
            <a:r>
              <a:rPr lang="it-IT" altLang="it-IT" sz="1001" dirty="0">
                <a:latin typeface="Arial Unicode MS" panose="020B0604020202020204" pitchFamily="34" charset="-128"/>
              </a:rPr>
              <a:t>.</a:t>
            </a:r>
            <a:r>
              <a:rPr lang="it-IT" altLang="it-IT" sz="800" dirty="0"/>
              <a:t> </a:t>
            </a:r>
            <a:endParaRPr lang="it-IT" altLang="it-IT" sz="1801" dirty="0">
              <a:latin typeface="Arial" panose="020B0604020202020204" pitchFamily="34" charset="0"/>
            </a:endParaRPr>
          </a:p>
        </p:txBody>
      </p:sp>
      <p:sp>
        <p:nvSpPr>
          <p:cNvPr id="2" name="Segnaposto piè di pagina 1">
            <a:extLst>
              <a:ext uri="{FF2B5EF4-FFF2-40B4-BE49-F238E27FC236}">
                <a16:creationId xmlns:a16="http://schemas.microsoft.com/office/drawing/2014/main" id="{58363A79-065F-AC3C-7D1D-B106AE481DC4}"/>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F9B78748-8FB5-47A4-25EA-053D1DF0F58B}"/>
              </a:ext>
            </a:extLst>
          </p:cNvPr>
          <p:cNvSpPr>
            <a:spLocks noGrp="1"/>
          </p:cNvSpPr>
          <p:nvPr>
            <p:ph type="sldNum" sz="quarter" idx="12"/>
          </p:nvPr>
        </p:nvSpPr>
        <p:spPr/>
        <p:txBody>
          <a:bodyPr/>
          <a:lstStyle/>
          <a:p>
            <a:fld id="{0ACE2E1C-AE56-470C-8FFE-D0F4B65DC57B}" type="slidenum">
              <a:rPr lang="it-IT" smtClean="0"/>
              <a:t>37</a:t>
            </a:fld>
            <a:endParaRPr lang="it-IT"/>
          </a:p>
        </p:txBody>
      </p:sp>
      <p:sp>
        <p:nvSpPr>
          <p:cNvPr id="4" name="Segnaposto data 3">
            <a:extLst>
              <a:ext uri="{FF2B5EF4-FFF2-40B4-BE49-F238E27FC236}">
                <a16:creationId xmlns:a16="http://schemas.microsoft.com/office/drawing/2014/main" id="{C849E6A3-5720-2DFD-E74F-6F7A0FA41FF4}"/>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23650223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15E4B-C17E-F0AF-BA0B-038E55F1BCE2}"/>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94B9568-0A79-AF46-C013-29793297B76B}"/>
              </a:ext>
            </a:extLst>
          </p:cNvPr>
          <p:cNvCxnSpPr>
            <a:cxnSpLocks/>
          </p:cNvCxnSpPr>
          <p:nvPr/>
        </p:nvCxnSpPr>
        <p:spPr>
          <a:xfrm>
            <a:off x="0" y="6223044"/>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1C108A7D-0EE1-4833-3CD1-073916F742EE}"/>
              </a:ext>
            </a:extLst>
          </p:cNvPr>
          <p:cNvSpPr>
            <a:spLocks noGrp="1" noChangeArrowheads="1"/>
          </p:cNvSpPr>
          <p:nvPr>
            <p:ph type="ctrTitle"/>
          </p:nvPr>
        </p:nvSpPr>
        <p:spPr>
          <a:xfrm>
            <a:off x="59589" y="69718"/>
            <a:ext cx="12192000" cy="584245"/>
          </a:xfrm>
        </p:spPr>
        <p:txBody>
          <a:bodyPr anchor="t"/>
          <a:lstStyle/>
          <a:p>
            <a:pPr eaLnBrk="1" hangingPunct="1">
              <a:defRPr/>
            </a:pPr>
            <a:endParaRPr lang="it-IT" altLang="it-IT" sz="3140" dirty="0"/>
          </a:p>
        </p:txBody>
      </p:sp>
      <p:sp>
        <p:nvSpPr>
          <p:cNvPr id="14" name="Rectangle 3">
            <a:extLst>
              <a:ext uri="{FF2B5EF4-FFF2-40B4-BE49-F238E27FC236}">
                <a16:creationId xmlns:a16="http://schemas.microsoft.com/office/drawing/2014/main" id="{0AA4A221-580A-7A9C-0021-50C475C67BFD}"/>
              </a:ext>
            </a:extLst>
          </p:cNvPr>
          <p:cNvSpPr>
            <a:spLocks noGrp="1" noChangeArrowheads="1"/>
          </p:cNvSpPr>
          <p:nvPr>
            <p:ph type="subTitle" idx="1"/>
          </p:nvPr>
        </p:nvSpPr>
        <p:spPr>
          <a:xfrm>
            <a:off x="59592" y="816748"/>
            <a:ext cx="11676873" cy="5443150"/>
          </a:xfrm>
        </p:spPr>
        <p:txBody>
          <a:bodyPr>
            <a:normAutofit lnSpcReduction="10000"/>
          </a:bodyPr>
          <a:lstStyle/>
          <a:p>
            <a:pPr algn="just">
              <a:lnSpc>
                <a:spcPct val="100000"/>
              </a:lnSpc>
              <a:spcBef>
                <a:spcPts val="601"/>
              </a:spcBef>
              <a:spcAft>
                <a:spcPts val="601"/>
              </a:spcAft>
            </a:pPr>
            <a:r>
              <a:rPr lang="it-IT" sz="2201" dirty="0">
                <a:solidFill>
                  <a:srgbClr val="000000"/>
                </a:solidFill>
                <a:latin typeface="Arial Narrow" panose="020B0606020202030204" pitchFamily="34" charset="0"/>
              </a:rPr>
              <a:t>L’art. 17 del D.lgs.192/2024 introduce il comma 1-</a:t>
            </a:r>
            <a:r>
              <a:rPr lang="it-IT" sz="2201" i="1" dirty="0">
                <a:solidFill>
                  <a:srgbClr val="000000"/>
                </a:solidFill>
                <a:latin typeface="Arial Narrow" panose="020B0606020202030204" pitchFamily="34" charset="0"/>
              </a:rPr>
              <a:t>bis</a:t>
            </a:r>
            <a:r>
              <a:rPr lang="it-IT" sz="2201" dirty="0">
                <a:solidFill>
                  <a:srgbClr val="000000"/>
                </a:solidFill>
                <a:latin typeface="Arial Narrow" panose="020B0606020202030204" pitchFamily="34" charset="0"/>
              </a:rPr>
              <a:t> </a:t>
            </a:r>
            <a:r>
              <a:rPr lang="it-IT" sz="2200" dirty="0">
                <a:solidFill>
                  <a:srgbClr val="000000"/>
                </a:solidFill>
                <a:latin typeface="Arial Narrow" panose="020B0606020202030204" pitchFamily="34" charset="0"/>
              </a:rPr>
              <a:t>all’articolo 175 </a:t>
            </a:r>
            <a:r>
              <a:rPr lang="it-IT" sz="2201" dirty="0">
                <a:solidFill>
                  <a:srgbClr val="000000"/>
                </a:solidFill>
                <a:latin typeface="Arial Narrow" panose="020B0606020202030204" pitchFamily="34" charset="0"/>
              </a:rPr>
              <a:t>che consente di superare lo scoglio dei </a:t>
            </a:r>
            <a:r>
              <a:rPr lang="it-IT" sz="2201" b="1" dirty="0">
                <a:solidFill>
                  <a:srgbClr val="000000"/>
                </a:solidFill>
                <a:latin typeface="Arial Narrow" panose="020B0606020202030204" pitchFamily="34" charset="0"/>
              </a:rPr>
              <a:t>conferimenti minusvalenti</a:t>
            </a:r>
            <a:r>
              <a:rPr lang="it-IT" sz="2201" dirty="0">
                <a:solidFill>
                  <a:srgbClr val="000000"/>
                </a:solidFill>
                <a:latin typeface="Arial Narrow" panose="020B0606020202030204" pitchFamily="34" charset="0"/>
              </a:rPr>
              <a:t> (in linea con la Risoluzione 56/2023), qualora il </a:t>
            </a:r>
            <a:r>
              <a:rPr lang="it-IT" sz="2201" b="1" dirty="0">
                <a:solidFill>
                  <a:srgbClr val="000000"/>
                </a:solidFill>
                <a:latin typeface="Arial Narrow" panose="020B0606020202030204" pitchFamily="34" charset="0"/>
              </a:rPr>
              <a:t>valore di realizzo </a:t>
            </a:r>
            <a:r>
              <a:rPr lang="it-IT" sz="2201" dirty="0">
                <a:solidFill>
                  <a:srgbClr val="000000"/>
                </a:solidFill>
                <a:latin typeface="Arial Narrow" panose="020B0606020202030204" pitchFamily="34" charset="0"/>
              </a:rPr>
              <a:t>risulti </a:t>
            </a:r>
            <a:r>
              <a:rPr lang="it-IT" sz="2201" b="1" dirty="0">
                <a:solidFill>
                  <a:srgbClr val="000000"/>
                </a:solidFill>
                <a:latin typeface="Arial Narrow" panose="020B0606020202030204" pitchFamily="34" charset="0"/>
              </a:rPr>
              <a:t>inferiore</a:t>
            </a:r>
            <a:r>
              <a:rPr lang="it-IT" sz="2201" dirty="0">
                <a:solidFill>
                  <a:srgbClr val="000000"/>
                </a:solidFill>
                <a:latin typeface="Arial Narrow" panose="020B0606020202030204" pitchFamily="34" charset="0"/>
              </a:rPr>
              <a:t> al </a:t>
            </a:r>
            <a:r>
              <a:rPr lang="it-IT" sz="2201" b="1" dirty="0">
                <a:solidFill>
                  <a:srgbClr val="000000"/>
                </a:solidFill>
                <a:latin typeface="Arial Narrow" panose="020B0606020202030204" pitchFamily="34" charset="0"/>
              </a:rPr>
              <a:t>costo fiscalmente riconosciuto </a:t>
            </a:r>
            <a:r>
              <a:rPr lang="it-IT" sz="2201" dirty="0">
                <a:solidFill>
                  <a:srgbClr val="000000"/>
                </a:solidFill>
                <a:latin typeface="Arial Narrow" panose="020B0606020202030204" pitchFamily="34" charset="0"/>
              </a:rPr>
              <a:t>delle partecipazioni conferite.</a:t>
            </a:r>
          </a:p>
          <a:p>
            <a:pPr algn="just">
              <a:lnSpc>
                <a:spcPct val="100000"/>
              </a:lnSpc>
              <a:spcBef>
                <a:spcPts val="601"/>
              </a:spcBef>
              <a:spcAft>
                <a:spcPts val="601"/>
              </a:spcAft>
            </a:pPr>
            <a:r>
              <a:rPr lang="it-IT" sz="2201" dirty="0">
                <a:solidFill>
                  <a:srgbClr val="000000"/>
                </a:solidFill>
                <a:latin typeface="Arial Narrow" panose="020B0606020202030204" pitchFamily="34" charset="0"/>
              </a:rPr>
              <a:t>I conferimenti minusvalenti si applicano solo alla partecipazioni </a:t>
            </a:r>
            <a:r>
              <a:rPr lang="it-IT" sz="2201" b="1" dirty="0">
                <a:solidFill>
                  <a:srgbClr val="000000"/>
                </a:solidFill>
                <a:latin typeface="Arial Narrow" panose="020B0606020202030204" pitchFamily="34" charset="0"/>
              </a:rPr>
              <a:t>non PEX</a:t>
            </a:r>
            <a:r>
              <a:rPr lang="it-IT" sz="2201" dirty="0">
                <a:solidFill>
                  <a:srgbClr val="000000"/>
                </a:solidFill>
                <a:latin typeface="Arial Narrow" panose="020B0606020202030204" pitchFamily="34" charset="0"/>
              </a:rPr>
              <a:t>.</a:t>
            </a:r>
          </a:p>
          <a:p>
            <a:pPr algn="just">
              <a:lnSpc>
                <a:spcPct val="100000"/>
              </a:lnSpc>
              <a:spcBef>
                <a:spcPts val="601"/>
              </a:spcBef>
              <a:spcAft>
                <a:spcPts val="601"/>
              </a:spcAft>
            </a:pPr>
            <a:r>
              <a:rPr lang="it-IT" sz="2201" dirty="0">
                <a:solidFill>
                  <a:srgbClr val="000000"/>
                </a:solidFill>
                <a:latin typeface="Arial Narrow" panose="020B0606020202030204" pitchFamily="34" charset="0"/>
              </a:rPr>
              <a:t>In tal caso, qualora il </a:t>
            </a:r>
            <a:r>
              <a:rPr lang="it-IT" sz="2201" b="1" dirty="0">
                <a:solidFill>
                  <a:srgbClr val="000000"/>
                </a:solidFill>
                <a:latin typeface="Arial Narrow" panose="020B0606020202030204" pitchFamily="34" charset="0"/>
              </a:rPr>
              <a:t>valore normale </a:t>
            </a:r>
            <a:r>
              <a:rPr lang="it-IT" sz="2201" dirty="0">
                <a:solidFill>
                  <a:srgbClr val="000000"/>
                </a:solidFill>
                <a:latin typeface="Arial Narrow" panose="020B0606020202030204" pitchFamily="34" charset="0"/>
              </a:rPr>
              <a:t>(VN), determinato ai sensi dell’articolo 9, comma 4 (</a:t>
            </a:r>
            <a:r>
              <a:rPr lang="it-IT" sz="2201" i="1" dirty="0">
                <a:solidFill>
                  <a:srgbClr val="000000"/>
                </a:solidFill>
                <a:latin typeface="Arial Narrow" panose="020B0606020202030204" pitchFamily="34" charset="0"/>
              </a:rPr>
              <a:t>media aritmetica dei prezzi rilevati nell'ultimo mese se quotate o in proporzione al valore del patrimonio netto della società, e per le società o enti di nuova costituzione, all'ammontare complessivo dei conferimenti</a:t>
            </a:r>
            <a:r>
              <a:rPr lang="it-IT" sz="2201" dirty="0">
                <a:solidFill>
                  <a:srgbClr val="000000"/>
                </a:solidFill>
                <a:latin typeface="Arial Narrow" panose="020B0606020202030204" pitchFamily="34" charset="0"/>
              </a:rPr>
              <a:t>): </a:t>
            </a:r>
          </a:p>
          <a:p>
            <a:pPr algn="just">
              <a:lnSpc>
                <a:spcPct val="100000"/>
              </a:lnSpc>
              <a:spcBef>
                <a:spcPts val="601"/>
              </a:spcBef>
              <a:spcAft>
                <a:spcPts val="601"/>
              </a:spcAft>
            </a:pPr>
            <a:r>
              <a:rPr lang="it-IT" sz="2201" dirty="0">
                <a:solidFill>
                  <a:srgbClr val="000000"/>
                </a:solidFill>
                <a:latin typeface="Arial Narrow" panose="020B0606020202030204" pitchFamily="34" charset="0"/>
              </a:rPr>
              <a:t>a) sia </a:t>
            </a:r>
            <a:r>
              <a:rPr lang="it-IT" sz="2201" b="1" dirty="0">
                <a:solidFill>
                  <a:srgbClr val="000000"/>
                </a:solidFill>
                <a:latin typeface="Arial Narrow" panose="020B0606020202030204" pitchFamily="34" charset="0"/>
              </a:rPr>
              <a:t>inferiore</a:t>
            </a:r>
            <a:r>
              <a:rPr lang="it-IT" sz="2201" dirty="0">
                <a:solidFill>
                  <a:srgbClr val="000000"/>
                </a:solidFill>
                <a:latin typeface="Arial Narrow" panose="020B0606020202030204" pitchFamily="34" charset="0"/>
              </a:rPr>
              <a:t> al </a:t>
            </a:r>
            <a:r>
              <a:rPr lang="it-IT" sz="2201" b="1" dirty="0">
                <a:solidFill>
                  <a:srgbClr val="000000"/>
                </a:solidFill>
                <a:latin typeface="Arial Narrow" panose="020B0606020202030204" pitchFamily="34" charset="0"/>
              </a:rPr>
              <a:t>valore di realizzo </a:t>
            </a:r>
            <a:r>
              <a:rPr lang="it-IT" sz="2201" dirty="0">
                <a:solidFill>
                  <a:srgbClr val="000000"/>
                </a:solidFill>
                <a:latin typeface="Arial Narrow" panose="020B0606020202030204" pitchFamily="34" charset="0"/>
              </a:rPr>
              <a:t>(VR), la minusvalenza è deducibile per un ammontare pari alla differenza tra il costo fiscalmente riconosciuto delle partecipazioni conferite e il valore di realizzo; </a:t>
            </a:r>
          </a:p>
          <a:p>
            <a:pPr algn="just">
              <a:lnSpc>
                <a:spcPct val="100000"/>
              </a:lnSpc>
              <a:spcBef>
                <a:spcPts val="601"/>
              </a:spcBef>
              <a:spcAft>
                <a:spcPts val="601"/>
              </a:spcAft>
            </a:pPr>
            <a:r>
              <a:rPr lang="it-IT" sz="2201" dirty="0">
                <a:solidFill>
                  <a:srgbClr val="000000"/>
                </a:solidFill>
                <a:latin typeface="Arial Narrow" panose="020B0606020202030204" pitchFamily="34" charset="0"/>
              </a:rPr>
              <a:t>b) sia </a:t>
            </a:r>
            <a:r>
              <a:rPr lang="it-IT" sz="2201" b="1" dirty="0">
                <a:solidFill>
                  <a:srgbClr val="000000"/>
                </a:solidFill>
                <a:latin typeface="Arial Narrow" panose="020B0606020202030204" pitchFamily="34" charset="0"/>
              </a:rPr>
              <a:t>superiore</a:t>
            </a:r>
            <a:r>
              <a:rPr lang="it-IT" sz="2201" dirty="0">
                <a:solidFill>
                  <a:srgbClr val="000000"/>
                </a:solidFill>
                <a:latin typeface="Arial Narrow" panose="020B0606020202030204" pitchFamily="34" charset="0"/>
              </a:rPr>
              <a:t> al predetto valore di realizzo, la minusvalenza è deducibile per un ammontare pari alla differenza tra il costo fiscalmente riconosciuto delle partecipazioni conferite e il valore normale. </a:t>
            </a:r>
          </a:p>
          <a:p>
            <a:pPr algn="just"/>
            <a:r>
              <a:rPr lang="it-IT" sz="2201" b="1" dirty="0">
                <a:solidFill>
                  <a:srgbClr val="000000"/>
                </a:solidFill>
                <a:latin typeface="Arial Narrow" panose="020B0606020202030204" pitchFamily="34" charset="0"/>
              </a:rPr>
              <a:t>Condizione</a:t>
            </a:r>
            <a:r>
              <a:rPr lang="it-IT" sz="2201" dirty="0">
                <a:solidFill>
                  <a:srgbClr val="000000"/>
                </a:solidFill>
                <a:latin typeface="Arial Narrow" panose="020B0606020202030204" pitchFamily="34" charset="0"/>
              </a:rPr>
              <a:t>: le partecipazioni oggetto del conferimento sono iscritte in capo al soggetto conferitario a un valore inferiore al costo fiscalmente riconosciuto che esse avevano in capo al soggetto conferente e le partecipazioni ricevute dal soggetto conferente sono anch’esse iscritte in capo a esso a un valore inferiore al suddetto costo fiscalmente riconosciuto</a:t>
            </a:r>
          </a:p>
          <a:p>
            <a:pPr algn="just">
              <a:lnSpc>
                <a:spcPct val="100000"/>
              </a:lnSpc>
              <a:spcBef>
                <a:spcPts val="601"/>
              </a:spcBef>
              <a:spcAft>
                <a:spcPts val="601"/>
              </a:spcAft>
            </a:pPr>
            <a:endParaRPr lang="it-IT" sz="2201" dirty="0">
              <a:solidFill>
                <a:srgbClr val="000000"/>
              </a:solidFill>
              <a:latin typeface="Arial Narrow" panose="020B0606020202030204" pitchFamily="34" charset="0"/>
            </a:endParaRPr>
          </a:p>
          <a:p>
            <a:pPr algn="just">
              <a:lnSpc>
                <a:spcPct val="100000"/>
              </a:lnSpc>
              <a:spcBef>
                <a:spcPts val="601"/>
              </a:spcBef>
              <a:spcAft>
                <a:spcPts val="601"/>
              </a:spcAft>
            </a:pPr>
            <a:endParaRPr lang="it-IT" sz="3200" dirty="0">
              <a:latin typeface="Arial Narrow" panose="020B0606020202030204" pitchFamily="34" charset="0"/>
              <a:ea typeface="Times New Roman" panose="02020603050405020304" pitchFamily="18" charset="0"/>
            </a:endParaRPr>
          </a:p>
          <a:p>
            <a:pPr algn="just"/>
            <a:endParaRPr lang="it-IT" sz="3200" dirty="0">
              <a:solidFill>
                <a:srgbClr val="000000"/>
              </a:solidFill>
              <a:latin typeface="Arial Narrow" panose="020B0606020202030204" pitchFamily="34" charset="0"/>
            </a:endParaRPr>
          </a:p>
          <a:p>
            <a:pPr marL="285753" indent="-285753"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AA4AAB1F-72E0-497E-5E6C-BD5BB93F9A97}"/>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3D07FF6E-4FD1-2B08-14EE-5CA63B125327}"/>
              </a:ext>
            </a:extLst>
          </p:cNvPr>
          <p:cNvSpPr>
            <a:spLocks noGrp="1"/>
          </p:cNvSpPr>
          <p:nvPr>
            <p:ph type="sldNum" sz="quarter" idx="12"/>
          </p:nvPr>
        </p:nvSpPr>
        <p:spPr/>
        <p:txBody>
          <a:bodyPr/>
          <a:lstStyle/>
          <a:p>
            <a:fld id="{0ACE2E1C-AE56-470C-8FFE-D0F4B65DC57B}" type="slidenum">
              <a:rPr lang="it-IT" smtClean="0"/>
              <a:t>38</a:t>
            </a:fld>
            <a:endParaRPr lang="it-IT"/>
          </a:p>
        </p:txBody>
      </p:sp>
      <p:sp>
        <p:nvSpPr>
          <p:cNvPr id="4" name="Segnaposto data 3">
            <a:extLst>
              <a:ext uri="{FF2B5EF4-FFF2-40B4-BE49-F238E27FC236}">
                <a16:creationId xmlns:a16="http://schemas.microsoft.com/office/drawing/2014/main" id="{58AF57CB-C935-11C6-1E07-0483C8F3FC88}"/>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0518765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EADE9-70E3-BD8A-0692-D9C31F591990}"/>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91649FC2-D792-063D-D843-50083CACCE7B}"/>
              </a:ext>
            </a:extLst>
          </p:cNvPr>
          <p:cNvCxnSpPr>
            <a:cxnSpLocks/>
          </p:cNvCxnSpPr>
          <p:nvPr/>
        </p:nvCxnSpPr>
        <p:spPr>
          <a:xfrm>
            <a:off x="0" y="6223044"/>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D5ACD213-717C-78A5-8770-F734CE1A88C6}"/>
              </a:ext>
            </a:extLst>
          </p:cNvPr>
          <p:cNvSpPr>
            <a:spLocks noGrp="1" noChangeArrowheads="1"/>
          </p:cNvSpPr>
          <p:nvPr>
            <p:ph type="ctrTitle"/>
          </p:nvPr>
        </p:nvSpPr>
        <p:spPr>
          <a:xfrm>
            <a:off x="59589" y="69718"/>
            <a:ext cx="12192000" cy="584245"/>
          </a:xfrm>
        </p:spPr>
        <p:txBody>
          <a:bodyPr anchor="t"/>
          <a:lstStyle/>
          <a:p>
            <a:pPr eaLnBrk="1" hangingPunct="1">
              <a:defRPr/>
            </a:pPr>
            <a:endParaRPr lang="it-IT" altLang="it-IT" sz="3140" dirty="0"/>
          </a:p>
        </p:txBody>
      </p:sp>
      <p:sp>
        <p:nvSpPr>
          <p:cNvPr id="14" name="Rectangle 3">
            <a:extLst>
              <a:ext uri="{FF2B5EF4-FFF2-40B4-BE49-F238E27FC236}">
                <a16:creationId xmlns:a16="http://schemas.microsoft.com/office/drawing/2014/main" id="{11EFBE0B-7848-6E52-87C7-D08CAE31C8B1}"/>
              </a:ext>
            </a:extLst>
          </p:cNvPr>
          <p:cNvSpPr>
            <a:spLocks noGrp="1" noChangeArrowheads="1"/>
          </p:cNvSpPr>
          <p:nvPr>
            <p:ph type="subTitle" idx="1"/>
          </p:nvPr>
        </p:nvSpPr>
        <p:spPr>
          <a:xfrm>
            <a:off x="59592" y="816748"/>
            <a:ext cx="11676873" cy="5443150"/>
          </a:xfrm>
        </p:spPr>
        <p:txBody>
          <a:bodyPr>
            <a:normAutofit/>
          </a:bodyPr>
          <a:lstStyle/>
          <a:p>
            <a:pPr algn="just">
              <a:lnSpc>
                <a:spcPct val="100000"/>
              </a:lnSpc>
              <a:spcBef>
                <a:spcPts val="601"/>
              </a:spcBef>
              <a:spcAft>
                <a:spcPts val="601"/>
              </a:spcAft>
            </a:pPr>
            <a:endParaRPr lang="it-IT" sz="3200" dirty="0">
              <a:latin typeface="Arial Narrow" panose="020B0606020202030204" pitchFamily="34" charset="0"/>
              <a:ea typeface="Times New Roman" panose="02020603050405020304" pitchFamily="18" charset="0"/>
            </a:endParaRPr>
          </a:p>
          <a:p>
            <a:pPr algn="just">
              <a:lnSpc>
                <a:spcPct val="100000"/>
              </a:lnSpc>
              <a:spcBef>
                <a:spcPts val="601"/>
              </a:spcBef>
              <a:spcAft>
                <a:spcPts val="601"/>
              </a:spcAft>
            </a:pPr>
            <a:endParaRPr lang="it-IT" sz="3200" dirty="0">
              <a:latin typeface="Arial Narrow" panose="020B0606020202030204" pitchFamily="34" charset="0"/>
              <a:ea typeface="Times New Roman" panose="02020603050405020304" pitchFamily="18" charset="0"/>
            </a:endParaRPr>
          </a:p>
          <a:p>
            <a:pPr algn="just"/>
            <a:endParaRPr lang="it-IT" sz="3200" dirty="0">
              <a:solidFill>
                <a:srgbClr val="000000"/>
              </a:solidFill>
              <a:latin typeface="Arial Narrow" panose="020B0606020202030204" pitchFamily="34" charset="0"/>
            </a:endParaRPr>
          </a:p>
          <a:p>
            <a:pPr marL="285753" indent="-285753"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graphicFrame>
        <p:nvGraphicFramePr>
          <p:cNvPr id="4" name="Tabella 3">
            <a:extLst>
              <a:ext uri="{FF2B5EF4-FFF2-40B4-BE49-F238E27FC236}">
                <a16:creationId xmlns:a16="http://schemas.microsoft.com/office/drawing/2014/main" id="{D0EE71A2-7F8B-19E7-181B-9934D57662F7}"/>
              </a:ext>
            </a:extLst>
          </p:cNvPr>
          <p:cNvGraphicFramePr>
            <a:graphicFrameLocks noGrp="1"/>
          </p:cNvGraphicFramePr>
          <p:nvPr>
            <p:extLst>
              <p:ext uri="{D42A27DB-BD31-4B8C-83A1-F6EECF244321}">
                <p14:modId xmlns:p14="http://schemas.microsoft.com/office/powerpoint/2010/main" val="204258775"/>
              </p:ext>
            </p:extLst>
          </p:nvPr>
        </p:nvGraphicFramePr>
        <p:xfrm>
          <a:off x="1127464" y="1216244"/>
          <a:ext cx="9108491" cy="4431315"/>
        </p:xfrm>
        <a:graphic>
          <a:graphicData uri="http://schemas.openxmlformats.org/drawingml/2006/table">
            <a:tbl>
              <a:tblPr>
                <a:tableStyleId>{5C22544A-7EE6-4342-B048-85BDC9FD1C3A}</a:tableStyleId>
              </a:tblPr>
              <a:tblGrid>
                <a:gridCol w="1883625">
                  <a:extLst>
                    <a:ext uri="{9D8B030D-6E8A-4147-A177-3AD203B41FA5}">
                      <a16:colId xmlns:a16="http://schemas.microsoft.com/office/drawing/2014/main" val="1689031814"/>
                    </a:ext>
                  </a:extLst>
                </a:gridCol>
                <a:gridCol w="1573988">
                  <a:extLst>
                    <a:ext uri="{9D8B030D-6E8A-4147-A177-3AD203B41FA5}">
                      <a16:colId xmlns:a16="http://schemas.microsoft.com/office/drawing/2014/main" val="3426409080"/>
                    </a:ext>
                  </a:extLst>
                </a:gridCol>
                <a:gridCol w="1935232">
                  <a:extLst>
                    <a:ext uri="{9D8B030D-6E8A-4147-A177-3AD203B41FA5}">
                      <a16:colId xmlns:a16="http://schemas.microsoft.com/office/drawing/2014/main" val="3836734970"/>
                    </a:ext>
                  </a:extLst>
                </a:gridCol>
                <a:gridCol w="2477097">
                  <a:extLst>
                    <a:ext uri="{9D8B030D-6E8A-4147-A177-3AD203B41FA5}">
                      <a16:colId xmlns:a16="http://schemas.microsoft.com/office/drawing/2014/main" val="1904948333"/>
                    </a:ext>
                  </a:extLst>
                </a:gridCol>
                <a:gridCol w="1238549">
                  <a:extLst>
                    <a:ext uri="{9D8B030D-6E8A-4147-A177-3AD203B41FA5}">
                      <a16:colId xmlns:a16="http://schemas.microsoft.com/office/drawing/2014/main" val="2185646622"/>
                    </a:ext>
                  </a:extLst>
                </a:gridCol>
              </a:tblGrid>
              <a:tr h="408651">
                <a:tc>
                  <a:txBody>
                    <a:bodyPr/>
                    <a:lstStyle/>
                    <a:p>
                      <a:pPr algn="ctr" fontAlgn="b"/>
                      <a:r>
                        <a:rPr lang="it-IT" sz="2100" u="none" strike="noStrike" dirty="0">
                          <a:effectLst/>
                          <a:highlight>
                            <a:srgbClr val="CAEDFB"/>
                          </a:highlight>
                          <a:latin typeface="Arial Narrow" panose="020B0606020202030204" pitchFamily="34" charset="0"/>
                        </a:rPr>
                        <a:t>A (VN inf VR)</a:t>
                      </a:r>
                      <a:endParaRPr lang="it-IT" sz="2100" b="1" i="0" u="none" strike="noStrike" dirty="0">
                        <a:solidFill>
                          <a:srgbClr val="000000"/>
                        </a:solidFill>
                        <a:effectLst/>
                        <a:highlight>
                          <a:srgbClr val="CAEDFB"/>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CAEDFB"/>
                          </a:highlight>
                          <a:latin typeface="Arial Narrow" panose="020B0606020202030204" pitchFamily="34" charset="0"/>
                        </a:rPr>
                        <a:t>Costo fiscale </a:t>
                      </a:r>
                      <a:endParaRPr lang="it-IT" sz="2100" b="0" i="0" u="none" strike="noStrike">
                        <a:solidFill>
                          <a:srgbClr val="000000"/>
                        </a:solidFill>
                        <a:effectLst/>
                        <a:highlight>
                          <a:srgbClr val="CAEDFB"/>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CAEDFB"/>
                          </a:highlight>
                          <a:latin typeface="Arial Narrow" panose="020B0606020202030204" pitchFamily="34" charset="0"/>
                        </a:rPr>
                        <a:t>Valore normale</a:t>
                      </a:r>
                      <a:endParaRPr lang="it-IT" sz="2100" b="0" i="0" u="none" strike="noStrike">
                        <a:solidFill>
                          <a:srgbClr val="000000"/>
                        </a:solidFill>
                        <a:effectLst/>
                        <a:highlight>
                          <a:srgbClr val="CAEDFB"/>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CAEDFB"/>
                          </a:highlight>
                          <a:latin typeface="Arial Narrow" panose="020B0606020202030204" pitchFamily="34" charset="0"/>
                        </a:rPr>
                        <a:t>Valore di realizzo</a:t>
                      </a:r>
                      <a:endParaRPr lang="it-IT" sz="2100" b="0" i="0" u="none" strike="noStrike">
                        <a:solidFill>
                          <a:srgbClr val="000000"/>
                        </a:solidFill>
                        <a:effectLst/>
                        <a:highlight>
                          <a:srgbClr val="CAEDFB"/>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CAEDFB"/>
                          </a:highlight>
                          <a:latin typeface="Arial Narrow" panose="020B0606020202030204" pitchFamily="34" charset="0"/>
                        </a:rPr>
                        <a:t>Minus</a:t>
                      </a:r>
                      <a:endParaRPr lang="it-IT" sz="2100" b="0" i="0" u="none" strike="noStrike">
                        <a:solidFill>
                          <a:srgbClr val="000000"/>
                        </a:solidFill>
                        <a:effectLst/>
                        <a:highlight>
                          <a:srgbClr val="CAEDFB"/>
                        </a:highlight>
                        <a:latin typeface="Arial Narrow" panose="020B0606020202030204" pitchFamily="34" charset="0"/>
                      </a:endParaRPr>
                    </a:p>
                  </a:txBody>
                  <a:tcPr marL="9525" marR="9525" marT="9525" marB="0" anchor="b"/>
                </a:tc>
                <a:extLst>
                  <a:ext uri="{0D108BD9-81ED-4DB2-BD59-A6C34878D82A}">
                    <a16:rowId xmlns:a16="http://schemas.microsoft.com/office/drawing/2014/main" val="2637618066"/>
                  </a:ext>
                </a:extLst>
              </a:tr>
              <a:tr h="408651">
                <a:tc>
                  <a:txBody>
                    <a:bodyPr/>
                    <a:lstStyle/>
                    <a:p>
                      <a:pPr algn="ctr" fontAlgn="b"/>
                      <a:r>
                        <a:rPr lang="it-IT" sz="2100" u="none" strike="noStrike" dirty="0">
                          <a:effectLst/>
                          <a:highlight>
                            <a:srgbClr val="CAEDFB"/>
                          </a:highlight>
                          <a:latin typeface="Arial Narrow" panose="020B0606020202030204" pitchFamily="34" charset="0"/>
                        </a:rPr>
                        <a:t>Partecipazione</a:t>
                      </a:r>
                      <a:endParaRPr lang="it-IT" sz="2100" b="0" i="0" u="none" strike="noStrike" dirty="0">
                        <a:solidFill>
                          <a:srgbClr val="000000"/>
                        </a:solidFill>
                        <a:effectLst/>
                        <a:highlight>
                          <a:srgbClr val="CAEDFB"/>
                        </a:highlight>
                        <a:latin typeface="Arial Narrow" panose="020B0606020202030204" pitchFamily="34" charset="0"/>
                      </a:endParaRPr>
                    </a:p>
                  </a:txBody>
                  <a:tcPr marL="9525" marR="9525" marT="9525" marB="0" anchor="b"/>
                </a:tc>
                <a:tc>
                  <a:txBody>
                    <a:bodyPr/>
                    <a:lstStyle/>
                    <a:p>
                      <a:pPr algn="r" fontAlgn="b"/>
                      <a:r>
                        <a:rPr lang="it-IT" sz="2100" u="none" strike="noStrike" dirty="0">
                          <a:effectLst/>
                          <a:highlight>
                            <a:srgbClr val="CAEDFB"/>
                          </a:highlight>
                          <a:latin typeface="Arial Narrow" panose="020B0606020202030204" pitchFamily="34" charset="0"/>
                        </a:rPr>
                        <a:t>     1.000,00 </a:t>
                      </a:r>
                      <a:endParaRPr lang="it-IT" sz="2100" b="0" i="0" u="none" strike="noStrike" dirty="0">
                        <a:solidFill>
                          <a:srgbClr val="000000"/>
                        </a:solidFill>
                        <a:effectLst/>
                        <a:highlight>
                          <a:srgbClr val="CAEDFB"/>
                        </a:highlight>
                        <a:latin typeface="Arial Narrow" panose="020B0606020202030204" pitchFamily="34" charset="0"/>
                      </a:endParaRPr>
                    </a:p>
                  </a:txBody>
                  <a:tcPr marL="9525" marR="9525" marT="9525" marB="0" anchor="b"/>
                </a:tc>
                <a:tc>
                  <a:txBody>
                    <a:bodyPr/>
                    <a:lstStyle/>
                    <a:p>
                      <a:pPr algn="r" fontAlgn="b"/>
                      <a:r>
                        <a:rPr lang="it-IT" sz="2100" u="none" strike="noStrike" dirty="0">
                          <a:effectLst/>
                          <a:highlight>
                            <a:srgbClr val="CAEDFB"/>
                          </a:highlight>
                          <a:latin typeface="Arial Narrow" panose="020B0606020202030204" pitchFamily="34" charset="0"/>
                        </a:rPr>
                        <a:t>             900,00 </a:t>
                      </a:r>
                      <a:endParaRPr lang="it-IT" sz="2100" b="0" i="0" u="none" strike="noStrike" dirty="0">
                        <a:solidFill>
                          <a:srgbClr val="000000"/>
                        </a:solidFill>
                        <a:effectLst/>
                        <a:highlight>
                          <a:srgbClr val="CAEDFB"/>
                        </a:highlight>
                        <a:latin typeface="Arial Narrow" panose="020B0606020202030204" pitchFamily="34" charset="0"/>
                      </a:endParaRPr>
                    </a:p>
                  </a:txBody>
                  <a:tcPr marL="9525" marR="9525" marT="9525" marB="0" anchor="b"/>
                </a:tc>
                <a:tc>
                  <a:txBody>
                    <a:bodyPr/>
                    <a:lstStyle/>
                    <a:p>
                      <a:pPr algn="r" fontAlgn="b"/>
                      <a:r>
                        <a:rPr lang="it-IT" sz="2100" u="none" strike="noStrike" dirty="0">
                          <a:effectLst/>
                          <a:highlight>
                            <a:srgbClr val="CAEDFB"/>
                          </a:highlight>
                          <a:latin typeface="Arial Narrow" panose="020B0606020202030204" pitchFamily="34" charset="0"/>
                        </a:rPr>
                        <a:t>                    950,00 </a:t>
                      </a:r>
                      <a:endParaRPr lang="it-IT" sz="2100" b="0" i="0" u="none" strike="noStrike" dirty="0">
                        <a:solidFill>
                          <a:srgbClr val="000000"/>
                        </a:solidFill>
                        <a:effectLst/>
                        <a:highlight>
                          <a:srgbClr val="CAEDFB"/>
                        </a:highlight>
                        <a:latin typeface="Arial Narrow" panose="020B0606020202030204" pitchFamily="34" charset="0"/>
                      </a:endParaRPr>
                    </a:p>
                  </a:txBody>
                  <a:tcPr marL="9525" marR="9525" marT="9525" marB="0" anchor="b"/>
                </a:tc>
                <a:tc>
                  <a:txBody>
                    <a:bodyPr/>
                    <a:lstStyle/>
                    <a:p>
                      <a:pPr algn="r" fontAlgn="b"/>
                      <a:r>
                        <a:rPr lang="it-IT" sz="2100" b="1" u="none" strike="noStrike" dirty="0">
                          <a:solidFill>
                            <a:srgbClr val="FF0000"/>
                          </a:solidFill>
                          <a:effectLst/>
                          <a:highlight>
                            <a:srgbClr val="CAEDFB"/>
                          </a:highlight>
                          <a:latin typeface="Arial Narrow" panose="020B0606020202030204" pitchFamily="34" charset="0"/>
                        </a:rPr>
                        <a:t>(50,00)</a:t>
                      </a:r>
                      <a:r>
                        <a:rPr lang="it-IT" sz="2100" u="none" strike="noStrike" dirty="0">
                          <a:solidFill>
                            <a:srgbClr val="FF0000"/>
                          </a:solidFill>
                          <a:effectLst/>
                          <a:highlight>
                            <a:srgbClr val="CAEDFB"/>
                          </a:highlight>
                          <a:latin typeface="Arial Narrow" panose="020B0606020202030204" pitchFamily="34" charset="0"/>
                        </a:rPr>
                        <a:t> </a:t>
                      </a:r>
                      <a:endParaRPr lang="it-IT" sz="2100" b="0" i="0" u="none" strike="noStrike" dirty="0">
                        <a:solidFill>
                          <a:srgbClr val="FF0000"/>
                        </a:solidFill>
                        <a:effectLst/>
                        <a:highlight>
                          <a:srgbClr val="CAEDFB"/>
                        </a:highlight>
                        <a:latin typeface="Arial Narrow" panose="020B0606020202030204" pitchFamily="34" charset="0"/>
                      </a:endParaRPr>
                    </a:p>
                  </a:txBody>
                  <a:tcPr marL="9525" marR="9525" marT="9525" marB="0" anchor="b"/>
                </a:tc>
                <a:extLst>
                  <a:ext uri="{0D108BD9-81ED-4DB2-BD59-A6C34878D82A}">
                    <a16:rowId xmlns:a16="http://schemas.microsoft.com/office/drawing/2014/main" val="54468487"/>
                  </a:ext>
                </a:extLst>
              </a:tr>
              <a:tr h="408651">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dirty="0">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FF0000"/>
                        </a:solidFill>
                        <a:effectLst/>
                        <a:latin typeface="Arial Narrow" panose="020B0606020202030204" pitchFamily="34" charset="0"/>
                      </a:endParaRPr>
                    </a:p>
                  </a:txBody>
                  <a:tcPr marL="9525" marR="9525" marT="9525" marB="0" anchor="b"/>
                </a:tc>
                <a:extLst>
                  <a:ext uri="{0D108BD9-81ED-4DB2-BD59-A6C34878D82A}">
                    <a16:rowId xmlns:a16="http://schemas.microsoft.com/office/drawing/2014/main" val="1650574124"/>
                  </a:ext>
                </a:extLst>
              </a:tr>
              <a:tr h="408651">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dirty="0">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dirty="0">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extLst>
                  <a:ext uri="{0D108BD9-81ED-4DB2-BD59-A6C34878D82A}">
                    <a16:rowId xmlns:a16="http://schemas.microsoft.com/office/drawing/2014/main" val="2856712545"/>
                  </a:ext>
                </a:extLst>
              </a:tr>
              <a:tr h="408651">
                <a:tc>
                  <a:txBody>
                    <a:bodyPr/>
                    <a:lstStyle/>
                    <a:p>
                      <a:pPr algn="ctr" fontAlgn="b"/>
                      <a:r>
                        <a:rPr lang="it-IT" sz="2100" u="none" strike="noStrike" dirty="0">
                          <a:effectLst/>
                          <a:highlight>
                            <a:srgbClr val="F6BC2A"/>
                          </a:highlight>
                          <a:latin typeface="Arial Narrow" panose="020B0606020202030204" pitchFamily="34" charset="0"/>
                        </a:rPr>
                        <a:t>B (VN </a:t>
                      </a:r>
                      <a:r>
                        <a:rPr lang="it-IT" sz="2100" u="none" strike="noStrike" dirty="0" err="1">
                          <a:effectLst/>
                          <a:highlight>
                            <a:srgbClr val="F6BC2A"/>
                          </a:highlight>
                          <a:latin typeface="Arial Narrow" panose="020B0606020202030204" pitchFamily="34" charset="0"/>
                        </a:rPr>
                        <a:t>sup</a:t>
                      </a:r>
                      <a:r>
                        <a:rPr lang="it-IT" sz="2100" u="none" strike="noStrike" dirty="0">
                          <a:effectLst/>
                          <a:highlight>
                            <a:srgbClr val="F6BC2A"/>
                          </a:highlight>
                          <a:latin typeface="Arial Narrow" panose="020B0606020202030204" pitchFamily="34" charset="0"/>
                        </a:rPr>
                        <a:t> VR)</a:t>
                      </a:r>
                      <a:endParaRPr lang="it-IT" sz="2100" b="1" i="0" u="none" strike="noStrike" dirty="0">
                        <a:solidFill>
                          <a:srgbClr val="000000"/>
                        </a:solidFill>
                        <a:effectLst/>
                        <a:highlight>
                          <a:srgbClr val="F6BC2A"/>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F6BC2A"/>
                          </a:highlight>
                          <a:latin typeface="Arial Narrow" panose="020B0606020202030204" pitchFamily="34" charset="0"/>
                        </a:rPr>
                        <a:t>Costo fiscale </a:t>
                      </a:r>
                      <a:endParaRPr lang="it-IT" sz="2100" b="0" i="0" u="none" strike="noStrike">
                        <a:solidFill>
                          <a:srgbClr val="000000"/>
                        </a:solidFill>
                        <a:effectLst/>
                        <a:highlight>
                          <a:srgbClr val="F6BC2A"/>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F6BC2A"/>
                          </a:highlight>
                          <a:latin typeface="Arial Narrow" panose="020B0606020202030204" pitchFamily="34" charset="0"/>
                        </a:rPr>
                        <a:t>Valore normale</a:t>
                      </a:r>
                      <a:endParaRPr lang="it-IT" sz="2100" b="0" i="0" u="none" strike="noStrike">
                        <a:solidFill>
                          <a:srgbClr val="000000"/>
                        </a:solidFill>
                        <a:effectLst/>
                        <a:highlight>
                          <a:srgbClr val="F6BC2A"/>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F6BC2A"/>
                          </a:highlight>
                          <a:latin typeface="Arial Narrow" panose="020B0606020202030204" pitchFamily="34" charset="0"/>
                        </a:rPr>
                        <a:t>Valore di realizzo</a:t>
                      </a:r>
                      <a:endParaRPr lang="it-IT" sz="2100" b="0" i="0" u="none" strike="noStrike">
                        <a:solidFill>
                          <a:srgbClr val="000000"/>
                        </a:solidFill>
                        <a:effectLst/>
                        <a:highlight>
                          <a:srgbClr val="F6BC2A"/>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F6BC2A"/>
                          </a:highlight>
                          <a:latin typeface="Arial Narrow" panose="020B0606020202030204" pitchFamily="34" charset="0"/>
                        </a:rPr>
                        <a:t>Minus</a:t>
                      </a:r>
                      <a:endParaRPr lang="it-IT" sz="2100" b="0" i="0" u="none" strike="noStrike">
                        <a:solidFill>
                          <a:srgbClr val="000000"/>
                        </a:solidFill>
                        <a:effectLst/>
                        <a:highlight>
                          <a:srgbClr val="F6BC2A"/>
                        </a:highlight>
                        <a:latin typeface="Arial Narrow" panose="020B0606020202030204" pitchFamily="34" charset="0"/>
                      </a:endParaRPr>
                    </a:p>
                  </a:txBody>
                  <a:tcPr marL="9525" marR="9525" marT="9525" marB="0" anchor="b"/>
                </a:tc>
                <a:extLst>
                  <a:ext uri="{0D108BD9-81ED-4DB2-BD59-A6C34878D82A}">
                    <a16:rowId xmlns:a16="http://schemas.microsoft.com/office/drawing/2014/main" val="717553718"/>
                  </a:ext>
                </a:extLst>
              </a:tr>
              <a:tr h="408651">
                <a:tc>
                  <a:txBody>
                    <a:bodyPr/>
                    <a:lstStyle/>
                    <a:p>
                      <a:pPr algn="ctr" fontAlgn="b"/>
                      <a:r>
                        <a:rPr lang="it-IT" sz="2100" u="none" strike="noStrike" dirty="0">
                          <a:effectLst/>
                          <a:highlight>
                            <a:srgbClr val="F6BC2A"/>
                          </a:highlight>
                          <a:latin typeface="Arial Narrow" panose="020B0606020202030204" pitchFamily="34" charset="0"/>
                        </a:rPr>
                        <a:t>Partecipazione</a:t>
                      </a:r>
                      <a:endParaRPr lang="it-IT" sz="2100" b="0" i="0" u="none" strike="noStrike" dirty="0">
                        <a:solidFill>
                          <a:srgbClr val="000000"/>
                        </a:solidFill>
                        <a:effectLst/>
                        <a:highlight>
                          <a:srgbClr val="F6BC2A"/>
                        </a:highlight>
                        <a:latin typeface="Arial Narrow" panose="020B0606020202030204" pitchFamily="34" charset="0"/>
                      </a:endParaRPr>
                    </a:p>
                  </a:txBody>
                  <a:tcPr marL="9525" marR="9525" marT="9525" marB="0" anchor="b"/>
                </a:tc>
                <a:tc>
                  <a:txBody>
                    <a:bodyPr/>
                    <a:lstStyle/>
                    <a:p>
                      <a:pPr algn="r" fontAlgn="b"/>
                      <a:r>
                        <a:rPr lang="it-IT" sz="2100" u="none" strike="noStrike" dirty="0">
                          <a:effectLst/>
                          <a:highlight>
                            <a:srgbClr val="F6BC2A"/>
                          </a:highlight>
                          <a:latin typeface="Arial Narrow" panose="020B0606020202030204" pitchFamily="34" charset="0"/>
                        </a:rPr>
                        <a:t>     1.000,00 </a:t>
                      </a:r>
                      <a:endParaRPr lang="it-IT" sz="2100" b="0" i="0" u="none" strike="noStrike" dirty="0">
                        <a:solidFill>
                          <a:srgbClr val="000000"/>
                        </a:solidFill>
                        <a:effectLst/>
                        <a:highlight>
                          <a:srgbClr val="F6BC2A"/>
                        </a:highlight>
                        <a:latin typeface="Arial Narrow" panose="020B0606020202030204" pitchFamily="34" charset="0"/>
                      </a:endParaRPr>
                    </a:p>
                  </a:txBody>
                  <a:tcPr marL="9525" marR="9525" marT="9525" marB="0" anchor="b"/>
                </a:tc>
                <a:tc>
                  <a:txBody>
                    <a:bodyPr/>
                    <a:lstStyle/>
                    <a:p>
                      <a:pPr algn="r" fontAlgn="b"/>
                      <a:r>
                        <a:rPr lang="it-IT" sz="2100" u="none" strike="noStrike" dirty="0">
                          <a:effectLst/>
                          <a:highlight>
                            <a:srgbClr val="F6BC2A"/>
                          </a:highlight>
                          <a:latin typeface="Arial Narrow" panose="020B0606020202030204" pitchFamily="34" charset="0"/>
                        </a:rPr>
                        <a:t>             960,00 </a:t>
                      </a:r>
                      <a:endParaRPr lang="it-IT" sz="2100" b="0" i="0" u="none" strike="noStrike" dirty="0">
                        <a:solidFill>
                          <a:srgbClr val="000000"/>
                        </a:solidFill>
                        <a:effectLst/>
                        <a:highlight>
                          <a:srgbClr val="F6BC2A"/>
                        </a:highlight>
                        <a:latin typeface="Arial Narrow" panose="020B0606020202030204" pitchFamily="34" charset="0"/>
                      </a:endParaRPr>
                    </a:p>
                  </a:txBody>
                  <a:tcPr marL="9525" marR="9525" marT="9525" marB="0" anchor="b"/>
                </a:tc>
                <a:tc>
                  <a:txBody>
                    <a:bodyPr/>
                    <a:lstStyle/>
                    <a:p>
                      <a:pPr algn="r" fontAlgn="b"/>
                      <a:r>
                        <a:rPr lang="it-IT" sz="2100" u="none" strike="noStrike" dirty="0">
                          <a:effectLst/>
                          <a:highlight>
                            <a:srgbClr val="F6BC2A"/>
                          </a:highlight>
                          <a:latin typeface="Arial Narrow" panose="020B0606020202030204" pitchFamily="34" charset="0"/>
                        </a:rPr>
                        <a:t>                    950,00 </a:t>
                      </a:r>
                      <a:endParaRPr lang="it-IT" sz="2100" b="0" i="0" u="none" strike="noStrike" dirty="0">
                        <a:solidFill>
                          <a:srgbClr val="000000"/>
                        </a:solidFill>
                        <a:effectLst/>
                        <a:highlight>
                          <a:srgbClr val="F6BC2A"/>
                        </a:highlight>
                        <a:latin typeface="Arial Narrow" panose="020B0606020202030204" pitchFamily="34" charset="0"/>
                      </a:endParaRPr>
                    </a:p>
                  </a:txBody>
                  <a:tcPr marL="9525" marR="9525" marT="9525" marB="0" anchor="b"/>
                </a:tc>
                <a:tc>
                  <a:txBody>
                    <a:bodyPr/>
                    <a:lstStyle/>
                    <a:p>
                      <a:pPr algn="r" fontAlgn="b"/>
                      <a:r>
                        <a:rPr lang="it-IT" sz="2100" b="1" u="none" strike="noStrike" dirty="0">
                          <a:solidFill>
                            <a:srgbClr val="FF0000"/>
                          </a:solidFill>
                          <a:effectLst/>
                          <a:highlight>
                            <a:srgbClr val="F6BC2A"/>
                          </a:highlight>
                          <a:latin typeface="Arial Narrow" panose="020B0606020202030204" pitchFamily="34" charset="0"/>
                        </a:rPr>
                        <a:t>( 40,00) </a:t>
                      </a:r>
                      <a:endParaRPr lang="it-IT" sz="2100" b="1" i="0" u="none" strike="noStrike" dirty="0">
                        <a:solidFill>
                          <a:srgbClr val="FF0000"/>
                        </a:solidFill>
                        <a:effectLst/>
                        <a:highlight>
                          <a:srgbClr val="F6BC2A"/>
                        </a:highlight>
                        <a:latin typeface="Arial Narrow" panose="020B0606020202030204" pitchFamily="34" charset="0"/>
                      </a:endParaRPr>
                    </a:p>
                  </a:txBody>
                  <a:tcPr marL="9525" marR="9525" marT="9525" marB="0" anchor="b"/>
                </a:tc>
                <a:extLst>
                  <a:ext uri="{0D108BD9-81ED-4DB2-BD59-A6C34878D82A}">
                    <a16:rowId xmlns:a16="http://schemas.microsoft.com/office/drawing/2014/main" val="1527590620"/>
                  </a:ext>
                </a:extLst>
              </a:tr>
              <a:tr h="408651">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dirty="0">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dirty="0">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dirty="0">
                        <a:solidFill>
                          <a:srgbClr val="000000"/>
                        </a:solidFill>
                        <a:effectLst/>
                        <a:latin typeface="Arial Narrow" panose="020B0606020202030204" pitchFamily="34" charset="0"/>
                      </a:endParaRPr>
                    </a:p>
                  </a:txBody>
                  <a:tcPr marL="9525" marR="9525" marT="9525" marB="0" anchor="b"/>
                </a:tc>
                <a:extLst>
                  <a:ext uri="{0D108BD9-81ED-4DB2-BD59-A6C34878D82A}">
                    <a16:rowId xmlns:a16="http://schemas.microsoft.com/office/drawing/2014/main" val="3502637903"/>
                  </a:ext>
                </a:extLst>
              </a:tr>
              <a:tr h="408651">
                <a:tc>
                  <a:txBody>
                    <a:bodyPr/>
                    <a:lstStyle/>
                    <a:p>
                      <a:pPr algn="l" fontAlgn="b"/>
                      <a:endParaRPr lang="it-IT" sz="2100" b="0" i="0" u="none" strike="noStrike" dirty="0">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dirty="0">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extLst>
                  <a:ext uri="{0D108BD9-81ED-4DB2-BD59-A6C34878D82A}">
                    <a16:rowId xmlns:a16="http://schemas.microsoft.com/office/drawing/2014/main" val="2674134886"/>
                  </a:ext>
                </a:extLst>
              </a:tr>
              <a:tr h="408651">
                <a:tc>
                  <a:txBody>
                    <a:bodyPr/>
                    <a:lstStyle/>
                    <a:p>
                      <a:pPr algn="ctr" fontAlgn="b"/>
                      <a:r>
                        <a:rPr lang="it-IT" sz="2100" u="none" strike="noStrike" dirty="0">
                          <a:effectLst/>
                          <a:highlight>
                            <a:srgbClr val="FFFF00"/>
                          </a:highlight>
                          <a:latin typeface="Arial Narrow" panose="020B0606020202030204" pitchFamily="34" charset="0"/>
                        </a:rPr>
                        <a:t>VN </a:t>
                      </a:r>
                      <a:r>
                        <a:rPr lang="it-IT" sz="2100" u="none" strike="noStrike" dirty="0" err="1">
                          <a:effectLst/>
                          <a:highlight>
                            <a:srgbClr val="FFFF00"/>
                          </a:highlight>
                          <a:latin typeface="Arial Narrow" panose="020B0606020202030204" pitchFamily="34" charset="0"/>
                        </a:rPr>
                        <a:t>sup</a:t>
                      </a:r>
                      <a:r>
                        <a:rPr lang="it-IT" sz="2100" u="none" strike="noStrike" dirty="0">
                          <a:effectLst/>
                          <a:highlight>
                            <a:srgbClr val="FFFF00"/>
                          </a:highlight>
                          <a:latin typeface="Arial Narrow" panose="020B0606020202030204" pitchFamily="34" charset="0"/>
                        </a:rPr>
                        <a:t> CF </a:t>
                      </a:r>
                      <a:endParaRPr lang="it-IT" sz="2100" b="1" i="0" u="none" strike="noStrike" dirty="0">
                        <a:solidFill>
                          <a:srgbClr val="000000"/>
                        </a:solidFill>
                        <a:effectLst/>
                        <a:highlight>
                          <a:srgbClr val="FFFF00"/>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FFFF00"/>
                          </a:highlight>
                          <a:latin typeface="Arial Narrow" panose="020B0606020202030204" pitchFamily="34" charset="0"/>
                        </a:rPr>
                        <a:t>Costo fiscale </a:t>
                      </a:r>
                      <a:endParaRPr lang="it-IT" sz="2100" b="0" i="0" u="none" strike="noStrike">
                        <a:solidFill>
                          <a:srgbClr val="000000"/>
                        </a:solidFill>
                        <a:effectLst/>
                        <a:highlight>
                          <a:srgbClr val="FFFF00"/>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FFFF00"/>
                          </a:highlight>
                          <a:latin typeface="Arial Narrow" panose="020B0606020202030204" pitchFamily="34" charset="0"/>
                        </a:rPr>
                        <a:t>Valore normale</a:t>
                      </a:r>
                      <a:endParaRPr lang="it-IT" sz="2100" b="0" i="0" u="none" strike="noStrike">
                        <a:solidFill>
                          <a:srgbClr val="000000"/>
                        </a:solidFill>
                        <a:effectLst/>
                        <a:highlight>
                          <a:srgbClr val="FFFF00"/>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FFFF00"/>
                          </a:highlight>
                          <a:latin typeface="Arial Narrow" panose="020B0606020202030204" pitchFamily="34" charset="0"/>
                        </a:rPr>
                        <a:t>Valore di realizzo</a:t>
                      </a:r>
                      <a:endParaRPr lang="it-IT" sz="2100" b="0" i="0" u="none" strike="noStrike">
                        <a:solidFill>
                          <a:srgbClr val="000000"/>
                        </a:solidFill>
                        <a:effectLst/>
                        <a:highlight>
                          <a:srgbClr val="FFFF00"/>
                        </a:highlight>
                        <a:latin typeface="Arial Narrow" panose="020B0606020202030204" pitchFamily="34" charset="0"/>
                      </a:endParaRPr>
                    </a:p>
                  </a:txBody>
                  <a:tcPr marL="9525" marR="9525" marT="9525" marB="0" anchor="b"/>
                </a:tc>
                <a:tc>
                  <a:txBody>
                    <a:bodyPr/>
                    <a:lstStyle/>
                    <a:p>
                      <a:pPr algn="ctr" fontAlgn="b"/>
                      <a:r>
                        <a:rPr lang="it-IT" sz="2100" u="none" strike="noStrike">
                          <a:effectLst/>
                          <a:highlight>
                            <a:srgbClr val="FFFF00"/>
                          </a:highlight>
                          <a:latin typeface="Arial Narrow" panose="020B0606020202030204" pitchFamily="34" charset="0"/>
                        </a:rPr>
                        <a:t>Minus</a:t>
                      </a:r>
                      <a:endParaRPr lang="it-IT" sz="2100" b="0" i="0" u="none" strike="noStrike">
                        <a:solidFill>
                          <a:srgbClr val="000000"/>
                        </a:solidFill>
                        <a:effectLst/>
                        <a:highlight>
                          <a:srgbClr val="FFFF00"/>
                        </a:highlight>
                        <a:latin typeface="Arial Narrow" panose="020B0606020202030204" pitchFamily="34" charset="0"/>
                      </a:endParaRPr>
                    </a:p>
                  </a:txBody>
                  <a:tcPr marL="9525" marR="9525" marT="9525" marB="0" anchor="b"/>
                </a:tc>
                <a:extLst>
                  <a:ext uri="{0D108BD9-81ED-4DB2-BD59-A6C34878D82A}">
                    <a16:rowId xmlns:a16="http://schemas.microsoft.com/office/drawing/2014/main" val="129600783"/>
                  </a:ext>
                </a:extLst>
              </a:tr>
              <a:tr h="408651">
                <a:tc>
                  <a:txBody>
                    <a:bodyPr/>
                    <a:lstStyle/>
                    <a:p>
                      <a:pPr algn="ctr" fontAlgn="b"/>
                      <a:r>
                        <a:rPr lang="it-IT" sz="2100" u="none" strike="noStrike" dirty="0">
                          <a:effectLst/>
                          <a:highlight>
                            <a:srgbClr val="FFFF00"/>
                          </a:highlight>
                          <a:latin typeface="Arial Narrow" panose="020B0606020202030204" pitchFamily="34" charset="0"/>
                        </a:rPr>
                        <a:t>Partecipazione</a:t>
                      </a:r>
                      <a:endParaRPr lang="it-IT" sz="2100" b="0" i="0" u="none" strike="noStrike" dirty="0">
                        <a:solidFill>
                          <a:srgbClr val="000000"/>
                        </a:solidFill>
                        <a:effectLst/>
                        <a:highlight>
                          <a:srgbClr val="FFFF00"/>
                        </a:highlight>
                        <a:latin typeface="Arial Narrow" panose="020B0606020202030204" pitchFamily="34" charset="0"/>
                      </a:endParaRPr>
                    </a:p>
                  </a:txBody>
                  <a:tcPr marL="9525" marR="9525" marT="9525" marB="0" anchor="b"/>
                </a:tc>
                <a:tc>
                  <a:txBody>
                    <a:bodyPr/>
                    <a:lstStyle/>
                    <a:p>
                      <a:pPr algn="r" fontAlgn="b"/>
                      <a:r>
                        <a:rPr lang="it-IT" sz="2100" u="none" strike="noStrike" dirty="0">
                          <a:effectLst/>
                          <a:highlight>
                            <a:srgbClr val="FFFF00"/>
                          </a:highlight>
                          <a:latin typeface="Arial Narrow" panose="020B0606020202030204" pitchFamily="34" charset="0"/>
                        </a:rPr>
                        <a:t>     1.000,00 </a:t>
                      </a:r>
                      <a:endParaRPr lang="it-IT" sz="2100" b="0" i="0" u="none" strike="noStrike" dirty="0">
                        <a:solidFill>
                          <a:srgbClr val="000000"/>
                        </a:solidFill>
                        <a:effectLst/>
                        <a:highlight>
                          <a:srgbClr val="FFFF00"/>
                        </a:highlight>
                        <a:latin typeface="Arial Narrow" panose="020B0606020202030204" pitchFamily="34" charset="0"/>
                      </a:endParaRPr>
                    </a:p>
                  </a:txBody>
                  <a:tcPr marL="9525" marR="9525" marT="9525" marB="0" anchor="b"/>
                </a:tc>
                <a:tc>
                  <a:txBody>
                    <a:bodyPr/>
                    <a:lstStyle/>
                    <a:p>
                      <a:pPr algn="r" fontAlgn="b"/>
                      <a:r>
                        <a:rPr lang="it-IT" sz="2100" u="none" strike="noStrike" dirty="0">
                          <a:effectLst/>
                          <a:highlight>
                            <a:srgbClr val="FFFF00"/>
                          </a:highlight>
                          <a:latin typeface="Arial Narrow" panose="020B0606020202030204" pitchFamily="34" charset="0"/>
                        </a:rPr>
                        <a:t>          1.050,00 </a:t>
                      </a:r>
                      <a:endParaRPr lang="it-IT" sz="2100" b="0" i="0" u="none" strike="noStrike" dirty="0">
                        <a:solidFill>
                          <a:srgbClr val="000000"/>
                        </a:solidFill>
                        <a:effectLst/>
                        <a:highlight>
                          <a:srgbClr val="FFFF00"/>
                        </a:highlight>
                        <a:latin typeface="Arial Narrow" panose="020B0606020202030204" pitchFamily="34" charset="0"/>
                      </a:endParaRPr>
                    </a:p>
                  </a:txBody>
                  <a:tcPr marL="9525" marR="9525" marT="9525" marB="0" anchor="b"/>
                </a:tc>
                <a:tc>
                  <a:txBody>
                    <a:bodyPr/>
                    <a:lstStyle/>
                    <a:p>
                      <a:pPr algn="r" fontAlgn="b"/>
                      <a:r>
                        <a:rPr lang="it-IT" sz="2100" u="none" strike="noStrike" dirty="0">
                          <a:effectLst/>
                          <a:highlight>
                            <a:srgbClr val="FFFF00"/>
                          </a:highlight>
                          <a:latin typeface="Arial Narrow" panose="020B0606020202030204" pitchFamily="34" charset="0"/>
                        </a:rPr>
                        <a:t>                    950,00 </a:t>
                      </a:r>
                      <a:endParaRPr lang="it-IT" sz="2100" b="0" i="0" u="none" strike="noStrike" dirty="0">
                        <a:solidFill>
                          <a:srgbClr val="000000"/>
                        </a:solidFill>
                        <a:effectLst/>
                        <a:highlight>
                          <a:srgbClr val="FFFF00"/>
                        </a:highlight>
                        <a:latin typeface="Arial Narrow" panose="020B0606020202030204" pitchFamily="34" charset="0"/>
                      </a:endParaRPr>
                    </a:p>
                  </a:txBody>
                  <a:tcPr marL="9525" marR="9525" marT="9525" marB="0" anchor="b"/>
                </a:tc>
                <a:tc>
                  <a:txBody>
                    <a:bodyPr/>
                    <a:lstStyle/>
                    <a:p>
                      <a:pPr algn="ctr" fontAlgn="b"/>
                      <a:r>
                        <a:rPr lang="it-IT" sz="2100" u="none" strike="noStrike" dirty="0">
                          <a:effectLst/>
                          <a:highlight>
                            <a:srgbClr val="FFFF00"/>
                          </a:highlight>
                          <a:latin typeface="Arial Narrow" panose="020B0606020202030204" pitchFamily="34" charset="0"/>
                        </a:rPr>
                        <a:t> </a:t>
                      </a:r>
                      <a:r>
                        <a:rPr lang="it-IT" sz="2100" b="1" u="none" strike="noStrike" dirty="0">
                          <a:solidFill>
                            <a:schemeClr val="tx1"/>
                          </a:solidFill>
                          <a:effectLst/>
                          <a:highlight>
                            <a:srgbClr val="FFFF00"/>
                          </a:highlight>
                          <a:latin typeface="Arial Narrow" panose="020B0606020202030204" pitchFamily="34" charset="0"/>
                        </a:rPr>
                        <a:t>mai </a:t>
                      </a:r>
                      <a:endParaRPr lang="it-IT" sz="2100" b="1" i="0" u="none" strike="noStrike" dirty="0">
                        <a:solidFill>
                          <a:schemeClr val="tx1"/>
                        </a:solidFill>
                        <a:effectLst/>
                        <a:highlight>
                          <a:srgbClr val="FFFF00"/>
                        </a:highlight>
                        <a:latin typeface="Arial Narrow" panose="020B0606020202030204" pitchFamily="34" charset="0"/>
                      </a:endParaRPr>
                    </a:p>
                  </a:txBody>
                  <a:tcPr marL="9525" marR="9525" marT="9525" marB="0" anchor="b"/>
                </a:tc>
                <a:extLst>
                  <a:ext uri="{0D108BD9-81ED-4DB2-BD59-A6C34878D82A}">
                    <a16:rowId xmlns:a16="http://schemas.microsoft.com/office/drawing/2014/main" val="153212792"/>
                  </a:ext>
                </a:extLst>
              </a:tr>
              <a:tr h="344805">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a:solidFill>
                          <a:srgbClr val="000000"/>
                        </a:solidFill>
                        <a:effectLst/>
                        <a:latin typeface="Arial Narrow" panose="020B0606020202030204" pitchFamily="34" charset="0"/>
                      </a:endParaRPr>
                    </a:p>
                  </a:txBody>
                  <a:tcPr marL="9525" marR="9525" marT="9525" marB="0" anchor="b"/>
                </a:tc>
                <a:tc>
                  <a:txBody>
                    <a:bodyPr/>
                    <a:lstStyle/>
                    <a:p>
                      <a:pPr algn="l" fontAlgn="b"/>
                      <a:endParaRPr lang="it-IT" sz="2100" b="0" i="0" u="none" strike="noStrike" dirty="0">
                        <a:solidFill>
                          <a:srgbClr val="000000"/>
                        </a:solidFill>
                        <a:effectLst/>
                        <a:latin typeface="Arial Narrow" panose="020B0606020202030204" pitchFamily="34" charset="0"/>
                      </a:endParaRPr>
                    </a:p>
                  </a:txBody>
                  <a:tcPr marL="9525" marR="9525" marT="9525" marB="0" anchor="b"/>
                </a:tc>
                <a:extLst>
                  <a:ext uri="{0D108BD9-81ED-4DB2-BD59-A6C34878D82A}">
                    <a16:rowId xmlns:a16="http://schemas.microsoft.com/office/drawing/2014/main" val="1903275222"/>
                  </a:ext>
                </a:extLst>
              </a:tr>
            </a:tbl>
          </a:graphicData>
        </a:graphic>
      </p:graphicFrame>
      <p:sp>
        <p:nvSpPr>
          <p:cNvPr id="2" name="Segnaposto piè di pagina 1">
            <a:extLst>
              <a:ext uri="{FF2B5EF4-FFF2-40B4-BE49-F238E27FC236}">
                <a16:creationId xmlns:a16="http://schemas.microsoft.com/office/drawing/2014/main" id="{700E1BF1-7C87-5594-9F82-45CA7B959DE7}"/>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DE2FDA17-C659-FBF6-F1FC-D77F36FD050F}"/>
              </a:ext>
            </a:extLst>
          </p:cNvPr>
          <p:cNvSpPr>
            <a:spLocks noGrp="1"/>
          </p:cNvSpPr>
          <p:nvPr>
            <p:ph type="sldNum" sz="quarter" idx="12"/>
          </p:nvPr>
        </p:nvSpPr>
        <p:spPr/>
        <p:txBody>
          <a:bodyPr/>
          <a:lstStyle/>
          <a:p>
            <a:fld id="{0ACE2E1C-AE56-470C-8FFE-D0F4B65DC57B}" type="slidenum">
              <a:rPr lang="it-IT" smtClean="0"/>
              <a:t>39</a:t>
            </a:fld>
            <a:endParaRPr lang="it-IT"/>
          </a:p>
        </p:txBody>
      </p:sp>
      <p:sp>
        <p:nvSpPr>
          <p:cNvPr id="5" name="Segnaposto data 4">
            <a:extLst>
              <a:ext uri="{FF2B5EF4-FFF2-40B4-BE49-F238E27FC236}">
                <a16:creationId xmlns:a16="http://schemas.microsoft.com/office/drawing/2014/main" id="{F73F2A07-D1F0-E7A3-20B0-65157EA8E49F}"/>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96867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8B89B-E829-8BC2-4B66-D8C84000D660}"/>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8A3D9808-C712-0304-7691-FA3594623813}"/>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14D4F85-A905-2251-1FD5-FF08D1E69701}"/>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223EA439-6B74-405E-55AE-5CF37726FFE5}"/>
              </a:ext>
            </a:extLst>
          </p:cNvPr>
          <p:cNvSpPr>
            <a:spLocks noGrp="1" noChangeArrowheads="1"/>
          </p:cNvSpPr>
          <p:nvPr>
            <p:ph type="subTitle" idx="1"/>
          </p:nvPr>
        </p:nvSpPr>
        <p:spPr>
          <a:xfrm>
            <a:off x="530245" y="781236"/>
            <a:ext cx="11161746" cy="5346188"/>
          </a:xfrm>
        </p:spPr>
        <p:txBody>
          <a:bodyPr>
            <a:normAutofit/>
          </a:bodyPr>
          <a:lstStyle/>
          <a:p>
            <a:pPr algn="just"/>
            <a:endParaRPr lang="it-IT" b="0" i="0" u="none" strike="noStrike" baseline="0" dirty="0">
              <a:solidFill>
                <a:srgbClr val="000000"/>
              </a:solidFill>
              <a:latin typeface="Arial Narrow" panose="020B0606020202030204" pitchFamily="34" charset="0"/>
            </a:endParaRPr>
          </a:p>
          <a:p>
            <a:pPr algn="just"/>
            <a:r>
              <a:rPr lang="it-IT" b="0" i="0" u="none" strike="noStrike" baseline="0" dirty="0">
                <a:solidFill>
                  <a:srgbClr val="000000"/>
                </a:solidFill>
                <a:latin typeface="Arial Narrow" panose="020B0606020202030204" pitchFamily="34" charset="0"/>
              </a:rPr>
              <a:t>L’art. 51, comma 3, del D. Lgs. 2 marzo 2023 n. 19, in </a:t>
            </a:r>
            <a:r>
              <a:rPr lang="it-IT" kern="100" dirty="0">
                <a:effectLst/>
                <a:latin typeface="Arial Narrow" panose="020B0606020202030204" pitchFamily="34" charset="0"/>
                <a:ea typeface="Calibri" panose="020F0502020204030204" pitchFamily="34" charset="0"/>
                <a:cs typeface="Times New Roman" panose="02020603050405020304" pitchFamily="18" charset="0"/>
              </a:rPr>
              <a:t>attuazione della Direttiva (UE) 2019/2121 del Parlamento Europeo e del Consiglio, del 27 novembre 2019, che modifica la direttiva (UE) 2017/1132, </a:t>
            </a:r>
            <a:r>
              <a:rPr lang="it-IT" kern="100" dirty="0">
                <a:latin typeface="Arial Narrow" panose="020B0606020202030204" pitchFamily="34" charset="0"/>
                <a:ea typeface="Calibri" panose="020F0502020204030204" pitchFamily="34" charset="0"/>
                <a:cs typeface="Times New Roman" panose="02020603050405020304" pitchFamily="18" charset="0"/>
              </a:rPr>
              <a:t>introduce </a:t>
            </a:r>
            <a:r>
              <a:rPr lang="it-IT" kern="100" dirty="0">
                <a:effectLst/>
                <a:latin typeface="Arial Narrow" panose="020B0606020202030204" pitchFamily="34" charset="0"/>
                <a:ea typeface="Calibri" panose="020F0502020204030204" pitchFamily="34" charset="0"/>
                <a:cs typeface="Times New Roman" panose="02020603050405020304" pitchFamily="18" charset="0"/>
              </a:rPr>
              <a:t>il nuovo art. 2506.1 c.c. concernente la Scissione mediante scorporo, nonché in alcune aggiunte al testo degli artt. 2506-bis e 2506-ter.</a:t>
            </a:r>
            <a:endParaRPr lang="it-IT" i="0" u="none" strike="noStrike" baseline="0" dirty="0">
              <a:solidFill>
                <a:srgbClr val="000000"/>
              </a:solidFill>
              <a:latin typeface="Arial Narrow" panose="020B0606020202030204" pitchFamily="34" charset="0"/>
            </a:endParaRPr>
          </a:p>
          <a:p>
            <a:pPr algn="just"/>
            <a:r>
              <a:rPr lang="it-IT" b="1" i="0" u="none" strike="noStrike" baseline="0" dirty="0">
                <a:solidFill>
                  <a:srgbClr val="000000"/>
                </a:solidFill>
                <a:latin typeface="Arial Narrow" panose="020B0606020202030204" pitchFamily="34" charset="0"/>
              </a:rPr>
              <a:t>«</a:t>
            </a:r>
            <a:r>
              <a:rPr lang="it-IT" b="1" i="1" u="none" strike="noStrike" baseline="0" dirty="0">
                <a:solidFill>
                  <a:srgbClr val="000000"/>
                </a:solidFill>
                <a:latin typeface="Arial Narrow" panose="020B0606020202030204" pitchFamily="34" charset="0"/>
              </a:rPr>
              <a:t>Con la scissione mediante scorporo una società assegna parte del suo patrimonio a una o più società di nuova costituzione e a sé stessa le relative azioni o quote, continuando la propria attività. </a:t>
            </a:r>
          </a:p>
          <a:p>
            <a:pPr algn="just"/>
            <a:r>
              <a:rPr lang="it-IT" b="1" i="1" u="none" strike="noStrike" baseline="0" dirty="0">
                <a:solidFill>
                  <a:srgbClr val="000000"/>
                </a:solidFill>
                <a:latin typeface="Arial Narrow" panose="020B0606020202030204" pitchFamily="34" charset="0"/>
              </a:rPr>
              <a:t>La partecipazione alla scissione non è consentita alle società in liquidazione che abbiano iniziato la distribuzione dell’attivo</a:t>
            </a:r>
            <a:r>
              <a:rPr lang="it-IT" b="1" i="0" u="none" strike="noStrike" baseline="0" dirty="0">
                <a:solidFill>
                  <a:srgbClr val="000000"/>
                </a:solidFill>
                <a:latin typeface="Arial Narrow" panose="020B0606020202030204" pitchFamily="34" charset="0"/>
              </a:rPr>
              <a:t>»</a:t>
            </a:r>
            <a:r>
              <a:rPr lang="it-IT" b="1" i="1" u="none" strike="noStrike" baseline="0" dirty="0">
                <a:solidFill>
                  <a:srgbClr val="000000"/>
                </a:solidFill>
                <a:latin typeface="Arial Narrow" panose="020B0606020202030204" pitchFamily="34" charset="0"/>
              </a:rPr>
              <a:t>.</a:t>
            </a:r>
            <a:endParaRPr lang="it-IT" altLang="it-IT" dirty="0">
              <a:solidFill>
                <a:srgbClr val="000000"/>
              </a:solidFill>
              <a:latin typeface="Arial Narrow" panose="020B0606020202030204" pitchFamily="34" charset="0"/>
            </a:endParaRPr>
          </a:p>
          <a:p>
            <a:pPr algn="just"/>
            <a:r>
              <a:rPr lang="it-IT" altLang="it-IT" dirty="0">
                <a:solidFill>
                  <a:srgbClr val="000000"/>
                </a:solidFill>
                <a:latin typeface="Arial Narrow" panose="020B0606020202030204" pitchFamily="34" charset="0"/>
              </a:rPr>
              <a:t>Ricordo che la norma è entrata in vigore il </a:t>
            </a:r>
            <a:r>
              <a:rPr lang="it-IT" altLang="it-IT" b="1" dirty="0">
                <a:solidFill>
                  <a:srgbClr val="000000"/>
                </a:solidFill>
                <a:latin typeface="Arial Narrow" panose="020B0606020202030204" pitchFamily="34" charset="0"/>
              </a:rPr>
              <a:t>22 marzo 2023</a:t>
            </a:r>
            <a:r>
              <a:rPr lang="it-IT" altLang="it-IT" dirty="0">
                <a:solidFill>
                  <a:srgbClr val="000000"/>
                </a:solidFill>
                <a:latin typeface="Arial Narrow" panose="020B0606020202030204" pitchFamily="34" charset="0"/>
              </a:rPr>
              <a:t>.</a:t>
            </a:r>
          </a:p>
          <a:p>
            <a:pPr algn="just"/>
            <a:endParaRPr lang="it-IT" altLang="it-IT" b="1" dirty="0">
              <a:latin typeface="Arial Narrow" panose="020B0606020202030204" pitchFamily="34" charset="0"/>
            </a:endParaRPr>
          </a:p>
        </p:txBody>
      </p:sp>
      <p:sp>
        <p:nvSpPr>
          <p:cNvPr id="2" name="Segnaposto piè di pagina 1">
            <a:extLst>
              <a:ext uri="{FF2B5EF4-FFF2-40B4-BE49-F238E27FC236}">
                <a16:creationId xmlns:a16="http://schemas.microsoft.com/office/drawing/2014/main" id="{05635008-FFF0-A25D-3562-B039DD8A3AC7}"/>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12FE0EE7-E5A5-A2DF-C488-D4954A601541}"/>
              </a:ext>
            </a:extLst>
          </p:cNvPr>
          <p:cNvSpPr>
            <a:spLocks noGrp="1"/>
          </p:cNvSpPr>
          <p:nvPr>
            <p:ph type="sldNum" sz="quarter" idx="12"/>
          </p:nvPr>
        </p:nvSpPr>
        <p:spPr/>
        <p:txBody>
          <a:bodyPr/>
          <a:lstStyle/>
          <a:p>
            <a:fld id="{0ACE2E1C-AE56-470C-8FFE-D0F4B65DC57B}" type="slidenum">
              <a:rPr lang="it-IT" smtClean="0"/>
              <a:t>4</a:t>
            </a:fld>
            <a:endParaRPr lang="it-IT"/>
          </a:p>
        </p:txBody>
      </p:sp>
      <p:sp>
        <p:nvSpPr>
          <p:cNvPr id="4" name="Segnaposto data 3">
            <a:extLst>
              <a:ext uri="{FF2B5EF4-FFF2-40B4-BE49-F238E27FC236}">
                <a16:creationId xmlns:a16="http://schemas.microsoft.com/office/drawing/2014/main" id="{328615C1-DDE4-E5E1-F490-6A8AC7AF895F}"/>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3296808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2931E-2C52-7109-4BB5-4AE334BCDFBA}"/>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E50235BF-125F-7814-07D1-5877DE8D799D}"/>
              </a:ext>
            </a:extLst>
          </p:cNvPr>
          <p:cNvCxnSpPr>
            <a:cxnSpLocks/>
          </p:cNvCxnSpPr>
          <p:nvPr/>
        </p:nvCxnSpPr>
        <p:spPr>
          <a:xfrm>
            <a:off x="0" y="6223044"/>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DC06E56E-1777-054E-7C48-E8FF758B6362}"/>
              </a:ext>
            </a:extLst>
          </p:cNvPr>
          <p:cNvSpPr>
            <a:spLocks noGrp="1" noChangeArrowheads="1"/>
          </p:cNvSpPr>
          <p:nvPr>
            <p:ph type="ctrTitle"/>
          </p:nvPr>
        </p:nvSpPr>
        <p:spPr>
          <a:xfrm>
            <a:off x="59589" y="69718"/>
            <a:ext cx="12192000" cy="584245"/>
          </a:xfrm>
        </p:spPr>
        <p:txBody>
          <a:bodyPr anchor="t"/>
          <a:lstStyle/>
          <a:p>
            <a:pPr eaLnBrk="1" hangingPunct="1">
              <a:defRPr/>
            </a:pPr>
            <a:endParaRPr lang="it-IT" altLang="it-IT" sz="3140" dirty="0"/>
          </a:p>
        </p:txBody>
      </p:sp>
      <p:sp>
        <p:nvSpPr>
          <p:cNvPr id="14" name="Rectangle 3">
            <a:extLst>
              <a:ext uri="{FF2B5EF4-FFF2-40B4-BE49-F238E27FC236}">
                <a16:creationId xmlns:a16="http://schemas.microsoft.com/office/drawing/2014/main" id="{3C315B70-5A61-8172-44A2-D5D5EE5ECE7F}"/>
              </a:ext>
            </a:extLst>
          </p:cNvPr>
          <p:cNvSpPr>
            <a:spLocks noGrp="1" noChangeArrowheads="1"/>
          </p:cNvSpPr>
          <p:nvPr>
            <p:ph type="subTitle" idx="1"/>
          </p:nvPr>
        </p:nvSpPr>
        <p:spPr>
          <a:xfrm>
            <a:off x="59592" y="816748"/>
            <a:ext cx="11676873" cy="5443150"/>
          </a:xfrm>
        </p:spPr>
        <p:txBody>
          <a:bodyPr>
            <a:normAutofit fontScale="92500" lnSpcReduction="10000"/>
          </a:bodyPr>
          <a:lstStyle/>
          <a:p>
            <a:pPr algn="just">
              <a:lnSpc>
                <a:spcPct val="115000"/>
              </a:lnSpc>
              <a:spcAft>
                <a:spcPts val="1001"/>
              </a:spcAft>
            </a:pPr>
            <a:r>
              <a:rPr lang="it-IT" sz="2201" kern="100" dirty="0">
                <a:latin typeface="Arial Narrow" panose="020B0606020202030204" pitchFamily="34" charset="0"/>
                <a:ea typeface="Calibri" panose="020F0502020204030204" pitchFamily="34" charset="0"/>
                <a:cs typeface="Times New Roman" panose="02020603050405020304" pitchFamily="18" charset="0"/>
              </a:rPr>
              <a:t>Pertanto, la norma stabilisce che la minusvalenza – laddove essa, non sussistendo le condizioni di applicabilità della </a:t>
            </a:r>
            <a:r>
              <a:rPr lang="it-IT" sz="2201" i="1" kern="100" dirty="0">
                <a:latin typeface="Arial Narrow" panose="020B0606020202030204" pitchFamily="34" charset="0"/>
                <a:ea typeface="Calibri" panose="020F0502020204030204" pitchFamily="34" charset="0"/>
                <a:cs typeface="Times New Roman" panose="02020603050405020304" pitchFamily="18" charset="0"/>
              </a:rPr>
              <a:t>participation exemption </a:t>
            </a:r>
            <a:r>
              <a:rPr lang="it-IT" sz="2201" kern="100" dirty="0">
                <a:latin typeface="Arial Narrow" panose="020B0606020202030204" pitchFamily="34" charset="0"/>
                <a:ea typeface="Calibri" panose="020F0502020204030204" pitchFamily="34" charset="0"/>
                <a:cs typeface="Times New Roman" panose="02020603050405020304" pitchFamily="18" charset="0"/>
              </a:rPr>
              <a:t>di cui all’articolo 87 del TUIR, sia deducibile – assume rilevanza fiscale per il conferente soltanto laddove si tratti di una minusvalenza effettiva (e non meramente contabile) e cioè nei limiti della differenza tra il costo fiscalmente riconosciuto delle partecipazioni oggetto di conferimento e il loro valore normale, determinato ai sensi dell’articolo 9, comma 4 dello stesso TUIR.</a:t>
            </a:r>
          </a:p>
          <a:p>
            <a:pPr algn="just">
              <a:lnSpc>
                <a:spcPct val="115000"/>
              </a:lnSpc>
              <a:spcAft>
                <a:spcPts val="1001"/>
              </a:spcAft>
            </a:pPr>
            <a:r>
              <a:rPr lang="it-IT" sz="2201" kern="100" dirty="0">
                <a:latin typeface="Arial Narrow" panose="020B0606020202030204" pitchFamily="34" charset="0"/>
                <a:cs typeface="Times New Roman" panose="02020603050405020304" pitchFamily="18" charset="0"/>
              </a:rPr>
              <a:t>In ogni caso, precisa la relazione, anche qualora la differenza negativa – tra il valore di iscrizione, in capo al soggetto conferitario, delle partecipazioni oggetto di conferimento o, se superiore, il valore di iscrizione, in capo al soggetto conferente, delle partecipazioni ricevute da un lato, e il costo fiscalmente riconosciuto delle partecipazioni conferite, dall’altro – </a:t>
            </a:r>
            <a:r>
              <a:rPr lang="it-IT" sz="2201" b="1" kern="100" dirty="0">
                <a:latin typeface="Arial Narrow" panose="020B0606020202030204" pitchFamily="34" charset="0"/>
                <a:cs typeface="Times New Roman" panose="02020603050405020304" pitchFamily="18" charset="0"/>
              </a:rPr>
              <a:t>non assuma alcuna rilevanza fiscale</a:t>
            </a:r>
            <a:r>
              <a:rPr lang="it-IT" sz="2201" kern="100" dirty="0">
                <a:latin typeface="Arial Narrow" panose="020B0606020202030204" pitchFamily="34" charset="0"/>
                <a:cs typeface="Times New Roman" panose="02020603050405020304" pitchFamily="18" charset="0"/>
              </a:rPr>
              <a:t>, ciò non comporterà la disapplicazione del regime dell’articolo 175 del TUIR e l’applicazione del criterio generale di determinazione del corrispettivo del conferimento sulla base del valore normale ai sensi dell’articolo 9 del TUIR.</a:t>
            </a:r>
          </a:p>
          <a:p>
            <a:pPr algn="just">
              <a:lnSpc>
                <a:spcPct val="115000"/>
              </a:lnSpc>
              <a:spcAft>
                <a:spcPts val="1001"/>
              </a:spcAft>
            </a:pPr>
            <a:r>
              <a:rPr lang="it-IT" sz="2201" kern="100" dirty="0">
                <a:latin typeface="Arial Narrow" panose="020B0606020202030204" pitchFamily="34" charset="0"/>
                <a:cs typeface="Times New Roman" panose="02020603050405020304" pitchFamily="18" charset="0"/>
              </a:rPr>
              <a:t>La disposizione è finalizzata, esclusivamente, a sistematizzare la materia, in via definitiva, per precisare che il regime di realizzo controllato sussiste anche per i cc.dd. conferimenti minusvalenti e che, peraltro, gli stessi consentono la deducibilità della minusvalenza fino a concorrenza di quella “effettiva”.</a:t>
            </a:r>
          </a:p>
          <a:p>
            <a:pPr algn="just">
              <a:lnSpc>
                <a:spcPct val="115000"/>
              </a:lnSpc>
              <a:spcAft>
                <a:spcPts val="1001"/>
              </a:spcAft>
            </a:pPr>
            <a:endParaRPr lang="it-IT" sz="2201" kern="100" dirty="0">
              <a:latin typeface="Arial Narrow" panose="020B0606020202030204" pitchFamily="34" charset="0"/>
              <a:cs typeface="Times New Roman" panose="02020603050405020304" pitchFamily="18" charset="0"/>
            </a:endParaRPr>
          </a:p>
          <a:p>
            <a:pPr algn="just">
              <a:lnSpc>
                <a:spcPct val="100000"/>
              </a:lnSpc>
              <a:spcBef>
                <a:spcPts val="601"/>
              </a:spcBef>
              <a:spcAft>
                <a:spcPts val="601"/>
              </a:spcAft>
            </a:pPr>
            <a:endParaRPr lang="it-IT" sz="3200" dirty="0">
              <a:latin typeface="Arial Narrow" panose="020B0606020202030204" pitchFamily="34" charset="0"/>
              <a:ea typeface="Times New Roman" panose="02020603050405020304" pitchFamily="18" charset="0"/>
            </a:endParaRPr>
          </a:p>
          <a:p>
            <a:pPr algn="just"/>
            <a:endParaRPr lang="it-IT" sz="3200" dirty="0">
              <a:solidFill>
                <a:srgbClr val="000000"/>
              </a:solidFill>
              <a:latin typeface="Arial Narrow" panose="020B0606020202030204" pitchFamily="34" charset="0"/>
            </a:endParaRPr>
          </a:p>
          <a:p>
            <a:pPr marL="285753" indent="-285753"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2F50E4B4-FEE9-CAF7-7F17-AE154EC85DB4}"/>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C84817CB-6A02-4FDC-4C11-325CF880D1BB}"/>
              </a:ext>
            </a:extLst>
          </p:cNvPr>
          <p:cNvSpPr>
            <a:spLocks noGrp="1"/>
          </p:cNvSpPr>
          <p:nvPr>
            <p:ph type="sldNum" sz="quarter" idx="12"/>
          </p:nvPr>
        </p:nvSpPr>
        <p:spPr/>
        <p:txBody>
          <a:bodyPr/>
          <a:lstStyle/>
          <a:p>
            <a:fld id="{0ACE2E1C-AE56-470C-8FFE-D0F4B65DC57B}" type="slidenum">
              <a:rPr lang="it-IT" smtClean="0"/>
              <a:t>40</a:t>
            </a:fld>
            <a:endParaRPr lang="it-IT"/>
          </a:p>
        </p:txBody>
      </p:sp>
      <p:sp>
        <p:nvSpPr>
          <p:cNvPr id="4" name="Segnaposto data 3">
            <a:extLst>
              <a:ext uri="{FF2B5EF4-FFF2-40B4-BE49-F238E27FC236}">
                <a16:creationId xmlns:a16="http://schemas.microsoft.com/office/drawing/2014/main" id="{9CF2BB6D-4819-966E-CA85-B23B2F40A696}"/>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31072906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597D9-9387-C389-B254-FB3D1A41EF0D}"/>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ADBB294-6453-035F-5F5B-33FE575D41EB}"/>
              </a:ext>
            </a:extLst>
          </p:cNvPr>
          <p:cNvCxnSpPr>
            <a:cxnSpLocks/>
          </p:cNvCxnSpPr>
          <p:nvPr/>
        </p:nvCxnSpPr>
        <p:spPr>
          <a:xfrm>
            <a:off x="0" y="6223044"/>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DE77A06-F88E-C710-7E8E-4583ECC862AF}"/>
              </a:ext>
            </a:extLst>
          </p:cNvPr>
          <p:cNvSpPr>
            <a:spLocks noGrp="1" noChangeArrowheads="1"/>
          </p:cNvSpPr>
          <p:nvPr>
            <p:ph type="ctrTitle"/>
          </p:nvPr>
        </p:nvSpPr>
        <p:spPr>
          <a:xfrm>
            <a:off x="59589" y="69718"/>
            <a:ext cx="12192000" cy="584245"/>
          </a:xfrm>
        </p:spPr>
        <p:txBody>
          <a:bodyPr anchor="t"/>
          <a:lstStyle/>
          <a:p>
            <a:pPr eaLnBrk="1" hangingPunct="1">
              <a:defRPr/>
            </a:pPr>
            <a:endParaRPr lang="it-IT" altLang="it-IT" sz="3140" dirty="0"/>
          </a:p>
        </p:txBody>
      </p:sp>
      <p:sp>
        <p:nvSpPr>
          <p:cNvPr id="14" name="Rectangle 3">
            <a:extLst>
              <a:ext uri="{FF2B5EF4-FFF2-40B4-BE49-F238E27FC236}">
                <a16:creationId xmlns:a16="http://schemas.microsoft.com/office/drawing/2014/main" id="{A3A8F528-858B-D96D-2977-37A7812C31B8}"/>
              </a:ext>
            </a:extLst>
          </p:cNvPr>
          <p:cNvSpPr>
            <a:spLocks noGrp="1" noChangeArrowheads="1"/>
          </p:cNvSpPr>
          <p:nvPr>
            <p:ph type="subTitle" idx="1"/>
          </p:nvPr>
        </p:nvSpPr>
        <p:spPr>
          <a:xfrm>
            <a:off x="317180" y="755908"/>
            <a:ext cx="11161746" cy="5346188"/>
          </a:xfrm>
          <a:solidFill>
            <a:schemeClr val="accent5">
              <a:lumMod val="60000"/>
              <a:lumOff val="40000"/>
            </a:schemeClr>
          </a:solidFill>
        </p:spPr>
        <p:txBody>
          <a:bodyPr>
            <a:normAutofit/>
          </a:bodyPr>
          <a:lstStyle/>
          <a:p>
            <a:pPr algn="just"/>
            <a:endParaRPr lang="it-IT" b="0" i="0" u="none" strike="noStrike" baseline="0" dirty="0">
              <a:solidFill>
                <a:srgbClr val="000000"/>
              </a:solidFill>
              <a:latin typeface="Arial Narrow" panose="020B0606020202030204" pitchFamily="34" charset="0"/>
            </a:endParaRPr>
          </a:p>
          <a:p>
            <a:endParaRPr lang="it-IT" sz="4800" b="1" dirty="0">
              <a:solidFill>
                <a:srgbClr val="000000"/>
              </a:solidFill>
              <a:latin typeface="Arial Narrow" panose="020B0606020202030204" pitchFamily="34" charset="0"/>
            </a:endParaRPr>
          </a:p>
          <a:p>
            <a:endParaRPr lang="it-IT" sz="4800" b="1" dirty="0">
              <a:solidFill>
                <a:srgbClr val="000000"/>
              </a:solidFill>
              <a:latin typeface="Arial Narrow" panose="020B0606020202030204" pitchFamily="34" charset="0"/>
            </a:endParaRPr>
          </a:p>
          <a:p>
            <a:r>
              <a:rPr lang="it-IT" sz="4800" b="1" dirty="0">
                <a:solidFill>
                  <a:srgbClr val="000000"/>
                </a:solidFill>
                <a:latin typeface="Arial Narrow" panose="020B0606020202030204" pitchFamily="34" charset="0"/>
              </a:rPr>
              <a:t>Modifiche all’art. 176 TUIR</a:t>
            </a:r>
          </a:p>
          <a:p>
            <a:r>
              <a:rPr lang="it-IT" sz="3200" b="1" dirty="0">
                <a:latin typeface="Arial Narrow" panose="020B0606020202030204" pitchFamily="34" charset="0"/>
              </a:rPr>
              <a:t>Regimi fiscali del soggetto conferente e del soggetto conferitario</a:t>
            </a:r>
            <a:endParaRPr lang="it-IT" altLang="it-IT" sz="3200" b="1" dirty="0">
              <a:latin typeface="Arial Narrow" panose="020B0606020202030204" pitchFamily="34" charset="0"/>
            </a:endParaRPr>
          </a:p>
        </p:txBody>
      </p:sp>
      <p:sp>
        <p:nvSpPr>
          <p:cNvPr id="2" name="Segnaposto piè di pagina 1">
            <a:extLst>
              <a:ext uri="{FF2B5EF4-FFF2-40B4-BE49-F238E27FC236}">
                <a16:creationId xmlns:a16="http://schemas.microsoft.com/office/drawing/2014/main" id="{90A71E81-A18F-FAD5-D8D0-72723C1F1E6A}"/>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465C530F-9D67-363A-68FC-77AA314155B4}"/>
              </a:ext>
            </a:extLst>
          </p:cNvPr>
          <p:cNvSpPr>
            <a:spLocks noGrp="1"/>
          </p:cNvSpPr>
          <p:nvPr>
            <p:ph type="sldNum" sz="quarter" idx="12"/>
          </p:nvPr>
        </p:nvSpPr>
        <p:spPr/>
        <p:txBody>
          <a:bodyPr/>
          <a:lstStyle/>
          <a:p>
            <a:fld id="{0ACE2E1C-AE56-470C-8FFE-D0F4B65DC57B}" type="slidenum">
              <a:rPr lang="it-IT" smtClean="0"/>
              <a:t>41</a:t>
            </a:fld>
            <a:endParaRPr lang="it-IT"/>
          </a:p>
        </p:txBody>
      </p:sp>
      <p:sp>
        <p:nvSpPr>
          <p:cNvPr id="4" name="Segnaposto data 3">
            <a:extLst>
              <a:ext uri="{FF2B5EF4-FFF2-40B4-BE49-F238E27FC236}">
                <a16:creationId xmlns:a16="http://schemas.microsoft.com/office/drawing/2014/main" id="{98AC4D82-CFBA-1266-C396-87894FCFFF88}"/>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40985010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7EB3E-3497-9E5A-C563-2AEC0FB0EE3A}"/>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3148FAFD-84FC-DB60-9DA1-9DCDE29017A2}"/>
              </a:ext>
            </a:extLst>
          </p:cNvPr>
          <p:cNvCxnSpPr>
            <a:cxnSpLocks/>
          </p:cNvCxnSpPr>
          <p:nvPr/>
        </p:nvCxnSpPr>
        <p:spPr>
          <a:xfrm>
            <a:off x="0" y="6223044"/>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A5D90D7-638E-EC98-6511-2160C013C2BF}"/>
              </a:ext>
            </a:extLst>
          </p:cNvPr>
          <p:cNvSpPr>
            <a:spLocks noGrp="1" noChangeArrowheads="1"/>
          </p:cNvSpPr>
          <p:nvPr>
            <p:ph type="ctrTitle"/>
          </p:nvPr>
        </p:nvSpPr>
        <p:spPr>
          <a:xfrm>
            <a:off x="59589" y="69718"/>
            <a:ext cx="12192000" cy="584245"/>
          </a:xfrm>
        </p:spPr>
        <p:txBody>
          <a:bodyPr anchor="t"/>
          <a:lstStyle/>
          <a:p>
            <a:pPr eaLnBrk="1" hangingPunct="1">
              <a:defRPr/>
            </a:pPr>
            <a:endParaRPr lang="it-IT" altLang="it-IT" sz="3140" dirty="0"/>
          </a:p>
        </p:txBody>
      </p:sp>
      <p:sp>
        <p:nvSpPr>
          <p:cNvPr id="14" name="Rectangle 3">
            <a:extLst>
              <a:ext uri="{FF2B5EF4-FFF2-40B4-BE49-F238E27FC236}">
                <a16:creationId xmlns:a16="http://schemas.microsoft.com/office/drawing/2014/main" id="{39CBF2C9-7EC2-3CD0-2154-330641F6660A}"/>
              </a:ext>
            </a:extLst>
          </p:cNvPr>
          <p:cNvSpPr>
            <a:spLocks noGrp="1" noChangeArrowheads="1"/>
          </p:cNvSpPr>
          <p:nvPr>
            <p:ph type="subTitle" idx="1"/>
          </p:nvPr>
        </p:nvSpPr>
        <p:spPr>
          <a:xfrm>
            <a:off x="257452" y="816748"/>
            <a:ext cx="11479010" cy="5443150"/>
          </a:xfrm>
        </p:spPr>
        <p:txBody>
          <a:bodyPr>
            <a:normAutofit/>
          </a:bodyPr>
          <a:lstStyle/>
          <a:p>
            <a:pPr algn="just">
              <a:lnSpc>
                <a:spcPct val="100000"/>
              </a:lnSpc>
              <a:spcBef>
                <a:spcPts val="0"/>
              </a:spcBef>
            </a:pPr>
            <a:r>
              <a:rPr lang="it-IT" dirty="0">
                <a:latin typeface="Arial Narrow" panose="020B0606020202030204" pitchFamily="34" charset="0"/>
              </a:rPr>
              <a:t>L’art. 17, 1° comma lettera b) del Dlgs interviene sul comma 1, secondo periodo, dell’art. 176/TUIR, inserendo dopo le parole: «dell’azienda stessa,» le seguenti: «</a:t>
            </a:r>
            <a:r>
              <a:rPr lang="it-IT" b="1" dirty="0">
                <a:latin typeface="Arial Narrow" panose="020B0606020202030204" pitchFamily="34" charset="0"/>
              </a:rPr>
              <a:t>compreso il valore dell’avviamento</a:t>
            </a:r>
            <a:r>
              <a:rPr lang="it-IT" dirty="0">
                <a:latin typeface="Arial Narrow" panose="020B0606020202030204" pitchFamily="34" charset="0"/>
              </a:rPr>
              <a:t>».</a:t>
            </a:r>
          </a:p>
          <a:p>
            <a:pPr algn="just">
              <a:lnSpc>
                <a:spcPct val="100000"/>
              </a:lnSpc>
              <a:spcBef>
                <a:spcPts val="0"/>
              </a:spcBef>
            </a:pPr>
            <a:endParaRPr lang="it-IT" dirty="0">
              <a:latin typeface="Arial Narrow" panose="020B0606020202030204" pitchFamily="34" charset="0"/>
            </a:endParaRPr>
          </a:p>
          <a:p>
            <a:pPr algn="just">
              <a:lnSpc>
                <a:spcPct val="100000"/>
              </a:lnSpc>
              <a:spcBef>
                <a:spcPts val="0"/>
              </a:spcBef>
            </a:pPr>
            <a:r>
              <a:rPr lang="it-IT" dirty="0">
                <a:latin typeface="Arial Narrow" panose="020B0606020202030204" pitchFamily="34" charset="0"/>
              </a:rPr>
              <a:t>L’intervento attuato precisa che l’avviamento iscritto nell’attivo patrimoniale del soggetto conferente si trasferisce al soggetto conferitario anche fiscalmente. In questo modo il </a:t>
            </a:r>
            <a:r>
              <a:rPr lang="it-IT" b="1" dirty="0">
                <a:latin typeface="Arial Narrow" panose="020B0606020202030204" pitchFamily="34" charset="0"/>
              </a:rPr>
              <a:t>conferitario</a:t>
            </a:r>
            <a:r>
              <a:rPr lang="it-IT" dirty="0">
                <a:latin typeface="Arial Narrow" panose="020B0606020202030204" pitchFamily="34" charset="0"/>
              </a:rPr>
              <a:t> proseguirà l’ammortamento, contabile e fiscale, dell’avviamento traferito dal soggetto conferente.</a:t>
            </a:r>
          </a:p>
          <a:p>
            <a:pPr algn="just">
              <a:lnSpc>
                <a:spcPct val="100000"/>
              </a:lnSpc>
              <a:spcBef>
                <a:spcPts val="0"/>
              </a:spcBef>
            </a:pPr>
            <a:endParaRPr lang="it-IT" dirty="0">
              <a:latin typeface="Arial Narrow" panose="020B0606020202030204" pitchFamily="34" charset="0"/>
            </a:endParaRPr>
          </a:p>
          <a:p>
            <a:pPr algn="just">
              <a:lnSpc>
                <a:spcPct val="100000"/>
              </a:lnSpc>
              <a:spcBef>
                <a:spcPts val="0"/>
              </a:spcBef>
            </a:pPr>
            <a:r>
              <a:rPr lang="it-IT" dirty="0">
                <a:latin typeface="Arial Narrow" panose="020B0606020202030204" pitchFamily="34" charset="0"/>
              </a:rPr>
              <a:t>Dunque, per i conferimenti effettuati dal 16 dicembre 2024 (entrata in vigore del Dlgs 192/2024), la deduzione delle quote di ammortamento spetta al soggetto conferitario esattamente come succede per tutte le altre posizioni fiscali relative agli elementi attivi e passivi dell’azienda conferita.</a:t>
            </a:r>
          </a:p>
          <a:p>
            <a:pPr algn="just">
              <a:lnSpc>
                <a:spcPct val="100000"/>
              </a:lnSpc>
              <a:spcBef>
                <a:spcPts val="0"/>
              </a:spcBef>
            </a:pPr>
            <a:endParaRPr lang="it-IT" dirty="0">
              <a:latin typeface="Arial Narrow" panose="020B0606020202030204" pitchFamily="34" charset="0"/>
            </a:endParaRPr>
          </a:p>
          <a:p>
            <a:pPr algn="just">
              <a:lnSpc>
                <a:spcPct val="100000"/>
              </a:lnSpc>
              <a:spcBef>
                <a:spcPts val="0"/>
              </a:spcBef>
            </a:pPr>
            <a:r>
              <a:rPr lang="it-IT" dirty="0">
                <a:latin typeface="Arial Narrow" panose="020B0606020202030204" pitchFamily="34" charset="0"/>
              </a:rPr>
              <a:t>Inoltre il riferimento al 3° comma dell’art. 37-bis del D.p.r. 600/1973 viene sostituito con l’art. 10-</a:t>
            </a:r>
            <a:r>
              <a:rPr lang="it-IT" i="1" dirty="0">
                <a:latin typeface="Arial Narrow" panose="020B0606020202030204" pitchFamily="34" charset="0"/>
              </a:rPr>
              <a:t>bis</a:t>
            </a:r>
            <a:r>
              <a:rPr lang="it-IT" dirty="0">
                <a:latin typeface="Arial Narrow" panose="020B0606020202030204" pitchFamily="34" charset="0"/>
              </a:rPr>
              <a:t> della legge 27 luglio 2000, n. 212 (Statuto del Contribuente).</a:t>
            </a:r>
          </a:p>
          <a:p>
            <a:pPr marL="285753" indent="-285753" algn="just">
              <a:lnSpc>
                <a:spcPct val="100000"/>
              </a:lnSpc>
              <a:spcBef>
                <a:spcPts val="0"/>
              </a:spcBef>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76EA84AC-2AB2-E9E0-D68B-05D1774C8B69}"/>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C1BE35E9-6041-283C-E7C8-39CF75E9CEB1}"/>
              </a:ext>
            </a:extLst>
          </p:cNvPr>
          <p:cNvSpPr>
            <a:spLocks noGrp="1"/>
          </p:cNvSpPr>
          <p:nvPr>
            <p:ph type="sldNum" sz="quarter" idx="12"/>
          </p:nvPr>
        </p:nvSpPr>
        <p:spPr/>
        <p:txBody>
          <a:bodyPr/>
          <a:lstStyle/>
          <a:p>
            <a:fld id="{0ACE2E1C-AE56-470C-8FFE-D0F4B65DC57B}" type="slidenum">
              <a:rPr lang="it-IT" smtClean="0"/>
              <a:t>42</a:t>
            </a:fld>
            <a:endParaRPr lang="it-IT"/>
          </a:p>
        </p:txBody>
      </p:sp>
      <p:sp>
        <p:nvSpPr>
          <p:cNvPr id="4" name="Segnaposto data 3">
            <a:extLst>
              <a:ext uri="{FF2B5EF4-FFF2-40B4-BE49-F238E27FC236}">
                <a16:creationId xmlns:a16="http://schemas.microsoft.com/office/drawing/2014/main" id="{5B2F9EA8-1957-B5FD-7629-944BDB28E80D}"/>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8254982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59590" y="69718"/>
            <a:ext cx="12192000" cy="45719"/>
          </a:xfrm>
        </p:spPr>
        <p:txBody>
          <a:bodyPr anchor="t">
            <a:normAutofit fontScale="90000"/>
          </a:bodyPr>
          <a:lstStyle/>
          <a:p>
            <a:pPr eaLnBrk="1" hangingPunct="1">
              <a:defRPr/>
            </a:pP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423796" y="1381355"/>
            <a:ext cx="11161746" cy="4629968"/>
          </a:xfrm>
          <a:solidFill>
            <a:schemeClr val="accent5">
              <a:lumMod val="60000"/>
              <a:lumOff val="40000"/>
            </a:schemeClr>
          </a:solidFill>
        </p:spPr>
        <p:txBody>
          <a:bodyPr>
            <a:normAutofit/>
          </a:bodyPr>
          <a:lstStyle/>
          <a:p>
            <a:pPr algn="just"/>
            <a:endParaRPr lang="it-IT" dirty="0">
              <a:effectLst/>
              <a:latin typeface="Arial Narrow" panose="020B0606020202030204" pitchFamily="34" charset="0"/>
              <a:ea typeface="Times New Roman" panose="02020603050405020304" pitchFamily="18" charset="0"/>
              <a:cs typeface="Times New Roman" panose="02020603050405020304" pitchFamily="18" charset="0"/>
            </a:endParaRPr>
          </a:p>
          <a:p>
            <a:pPr algn="just"/>
            <a:endParaRPr lang="it-IT" dirty="0">
              <a:latin typeface="Arial Narrow" panose="020B0606020202030204" pitchFamily="34" charset="0"/>
              <a:ea typeface="Times New Roman" panose="02020603050405020304" pitchFamily="18" charset="0"/>
              <a:cs typeface="Times New Roman" panose="02020603050405020304" pitchFamily="18" charset="0"/>
            </a:endParaRPr>
          </a:p>
          <a:p>
            <a:pPr algn="just"/>
            <a:endParaRPr lang="it-IT" dirty="0">
              <a:effectLst/>
              <a:latin typeface="Arial Narrow" panose="020B0606020202030204" pitchFamily="34" charset="0"/>
              <a:ea typeface="Times New Roman" panose="02020603050405020304" pitchFamily="18" charset="0"/>
              <a:cs typeface="Times New Roman" panose="02020603050405020304" pitchFamily="18" charset="0"/>
            </a:endParaRPr>
          </a:p>
          <a:p>
            <a:pPr algn="just"/>
            <a:endParaRPr lang="it-IT" dirty="0">
              <a:latin typeface="Arial Narrow" panose="020B0606020202030204" pitchFamily="34" charset="0"/>
              <a:ea typeface="Times New Roman" panose="02020603050405020304" pitchFamily="18" charset="0"/>
              <a:cs typeface="Times New Roman" panose="02020603050405020304" pitchFamily="18" charset="0"/>
            </a:endParaRPr>
          </a:p>
          <a:p>
            <a:r>
              <a:rPr lang="it-IT" sz="4000" b="1" dirty="0">
                <a:effectLst/>
                <a:latin typeface="Arial Narrow" panose="020B0606020202030204" pitchFamily="34" charset="0"/>
                <a:ea typeface="Times New Roman" panose="02020603050405020304" pitchFamily="18" charset="0"/>
                <a:cs typeface="Times New Roman" panose="02020603050405020304" pitchFamily="18" charset="0"/>
              </a:rPr>
              <a:t>GRAZIE PER L’ATTENZIONE</a:t>
            </a:r>
            <a:endParaRPr lang="it-IT" altLang="it-IT" sz="4000" b="1" kern="100" dirty="0">
              <a:latin typeface="Calibri" panose="020F0502020204030204" pitchFamily="34" charset="0"/>
              <a:cs typeface="Times New Roman" panose="02020603050405020304" pitchFamily="18" charset="0"/>
            </a:endParaRPr>
          </a:p>
          <a:p>
            <a:pPr algn="just">
              <a:lnSpc>
                <a:spcPct val="120000"/>
              </a:lnSpc>
              <a:spcBef>
                <a:spcPts val="0"/>
              </a:spcBef>
            </a:pPr>
            <a:endParaRPr lang="it-IT" altLang="it-IT" b="1" dirty="0">
              <a:latin typeface="Arial Narrow" panose="020B0606020202030204" pitchFamily="34" charset="0"/>
            </a:endParaRPr>
          </a:p>
        </p:txBody>
      </p:sp>
      <p:sp>
        <p:nvSpPr>
          <p:cNvPr id="2" name="Segnaposto piè di pagina 1">
            <a:extLst>
              <a:ext uri="{FF2B5EF4-FFF2-40B4-BE49-F238E27FC236}">
                <a16:creationId xmlns:a16="http://schemas.microsoft.com/office/drawing/2014/main" id="{8EBC93E4-2B5B-99B9-F5AE-93D3A4FBF1F5}"/>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BC08AFAE-300D-2AD5-7165-B8635CF8588C}"/>
              </a:ext>
            </a:extLst>
          </p:cNvPr>
          <p:cNvSpPr>
            <a:spLocks noGrp="1"/>
          </p:cNvSpPr>
          <p:nvPr>
            <p:ph type="sldNum" sz="quarter" idx="12"/>
          </p:nvPr>
        </p:nvSpPr>
        <p:spPr/>
        <p:txBody>
          <a:bodyPr/>
          <a:lstStyle/>
          <a:p>
            <a:fld id="{0ACE2E1C-AE56-470C-8FFE-D0F4B65DC57B}" type="slidenum">
              <a:rPr lang="it-IT" smtClean="0"/>
              <a:t>43</a:t>
            </a:fld>
            <a:endParaRPr lang="it-IT"/>
          </a:p>
        </p:txBody>
      </p:sp>
      <p:sp>
        <p:nvSpPr>
          <p:cNvPr id="4" name="Segnaposto data 3">
            <a:extLst>
              <a:ext uri="{FF2B5EF4-FFF2-40B4-BE49-F238E27FC236}">
                <a16:creationId xmlns:a16="http://schemas.microsoft.com/office/drawing/2014/main" id="{FF01C55B-313A-9A4E-4B1C-85CC5D021F9F}"/>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688547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399717" y="753728"/>
            <a:ext cx="11161746" cy="5229821"/>
          </a:xfrm>
        </p:spPr>
        <p:txBody>
          <a:bodyPr>
            <a:noAutofit/>
          </a:bodyPr>
          <a:lstStyle/>
          <a:p>
            <a:pPr algn="just">
              <a:lnSpc>
                <a:spcPct val="100000"/>
              </a:lnSpc>
              <a:spcBef>
                <a:spcPts val="0"/>
              </a:spcBef>
            </a:pPr>
            <a:r>
              <a:rPr lang="it-IT" spc="10" dirty="0">
                <a:latin typeface="Arial Narrow" panose="020B0606020202030204" pitchFamily="34" charset="0"/>
              </a:rPr>
              <a:t>Nella scissione mediante scorporo:</a:t>
            </a:r>
          </a:p>
          <a:p>
            <a:pPr algn="just">
              <a:lnSpc>
                <a:spcPct val="100000"/>
              </a:lnSpc>
              <a:spcBef>
                <a:spcPts val="0"/>
              </a:spcBef>
            </a:pPr>
            <a:endParaRPr lang="it-IT" spc="10" dirty="0">
              <a:latin typeface="Arial Narrow" panose="020B0606020202030204" pitchFamily="34" charset="0"/>
            </a:endParaRPr>
          </a:p>
          <a:p>
            <a:pPr marL="457200" indent="-457200" algn="just">
              <a:lnSpc>
                <a:spcPct val="100000"/>
              </a:lnSpc>
              <a:spcBef>
                <a:spcPts val="0"/>
              </a:spcBef>
              <a:buFont typeface="Wingdings" panose="05000000000000000000" pitchFamily="2" charset="2"/>
              <a:buChar char="Ø"/>
            </a:pPr>
            <a:r>
              <a:rPr lang="it-IT" spc="10" dirty="0">
                <a:latin typeface="Arial Narrow" panose="020B0606020202030204" pitchFamily="34" charset="0"/>
              </a:rPr>
              <a:t>oggetto di assegnazione possono essere tanto singoli </a:t>
            </a:r>
            <a:r>
              <a:rPr lang="it-IT" i="1" spc="10" dirty="0">
                <a:latin typeface="Arial Narrow" panose="020B0606020202030204" pitchFamily="34" charset="0"/>
              </a:rPr>
              <a:t>assets</a:t>
            </a:r>
            <a:r>
              <a:rPr lang="it-IT" spc="10" dirty="0">
                <a:latin typeface="Arial Narrow" panose="020B0606020202030204" pitchFamily="34" charset="0"/>
              </a:rPr>
              <a:t> quanto parte del patrimonio attivo e passivo e, infine, un’</a:t>
            </a:r>
            <a:r>
              <a:rPr lang="it-IT" i="1" spc="10" dirty="0">
                <a:latin typeface="Arial Narrow" panose="020B0606020202030204" pitchFamily="34" charset="0"/>
              </a:rPr>
              <a:t>universitas</a:t>
            </a:r>
            <a:r>
              <a:rPr lang="it-IT" spc="10" dirty="0">
                <a:latin typeface="Arial Narrow" panose="020B0606020202030204" pitchFamily="34" charset="0"/>
              </a:rPr>
              <a:t> di beni costituenti un ramo aziendale;</a:t>
            </a:r>
          </a:p>
          <a:p>
            <a:pPr marL="457200" indent="-457200" algn="just">
              <a:lnSpc>
                <a:spcPct val="100000"/>
              </a:lnSpc>
              <a:spcBef>
                <a:spcPts val="0"/>
              </a:spcBef>
              <a:buFont typeface="Wingdings" panose="05000000000000000000" pitchFamily="2" charset="2"/>
              <a:buChar char="Ø"/>
            </a:pPr>
            <a:r>
              <a:rPr lang="it-IT" spc="10" dirty="0">
                <a:latin typeface="Arial Narrow" panose="020B0606020202030204" pitchFamily="34" charset="0"/>
              </a:rPr>
              <a:t>le beneficiarie sono società di nuova costituzione, il che escluderebbe lo scorporo in favore di società preesistenti, laddove la normativa comunitaria non contiene alcuna indicazione in tal senso. Questo aspetto, sotto il profilo civilistico, è stato superato con la Massima 209 del 2023 del Collegio Notarile di Milano, che la consente. Non però il D.Lgs. fiscale n.192/2024;</a:t>
            </a:r>
          </a:p>
          <a:p>
            <a:pPr marL="457200" indent="-457200" algn="just">
              <a:lnSpc>
                <a:spcPct val="100000"/>
              </a:lnSpc>
              <a:spcBef>
                <a:spcPts val="0"/>
              </a:spcBef>
              <a:buFont typeface="Wingdings" panose="05000000000000000000" pitchFamily="2" charset="2"/>
              <a:buChar char="Ø"/>
            </a:pPr>
            <a:r>
              <a:rPr lang="it-IT" spc="10" dirty="0">
                <a:latin typeface="Arial Narrow" panose="020B0606020202030204" pitchFamily="34" charset="0"/>
              </a:rPr>
              <a:t>la società scissa continua la propria attività. </a:t>
            </a:r>
            <a:r>
              <a:rPr lang="it-IT" spc="10" dirty="0">
                <a:latin typeface="Arial Narrow" panose="020B0606020202030204" pitchFamily="34" charset="0"/>
                <a:cs typeface="Times New Roman" panose="02020603050405020304" pitchFamily="18" charset="0"/>
              </a:rPr>
              <a:t>L</a:t>
            </a:r>
            <a:r>
              <a:rPr lang="it-IT" sz="2400" dirty="0">
                <a:latin typeface="Arial Narrow" panose="020B0606020202030204" pitchFamily="34" charset="0"/>
                <a:cs typeface="Times New Roman" panose="02020603050405020304" pitchFamily="18" charset="0"/>
              </a:rPr>
              <a:t>a portata dell’inciso «</a:t>
            </a:r>
            <a:r>
              <a:rPr lang="it-IT" sz="2400" b="1" i="1" dirty="0">
                <a:latin typeface="Arial Narrow" panose="020B0606020202030204" pitchFamily="34" charset="0"/>
                <a:cs typeface="Times New Roman" panose="02020603050405020304" pitchFamily="18" charset="0"/>
              </a:rPr>
              <a:t>continuando la propria attività</a:t>
            </a:r>
            <a:r>
              <a:rPr lang="it-IT" sz="2400" dirty="0">
                <a:latin typeface="Arial Narrow" panose="020B0606020202030204" pitchFamily="34" charset="0"/>
                <a:cs typeface="Times New Roman" panose="02020603050405020304" pitchFamily="18" charset="0"/>
              </a:rPr>
              <a:t>» va </a:t>
            </a:r>
            <a:r>
              <a:rPr lang="it-IT" kern="100" dirty="0">
                <a:latin typeface="Arial Narrow" panose="020B0606020202030204" pitchFamily="34" charset="0"/>
                <a:cs typeface="Times New Roman" panose="02020603050405020304" pitchFamily="18" charset="0"/>
              </a:rPr>
              <a:t>inteso nel senso che la società scissa non deve estinguersi per effetto della scissione, bensì continui ad esistere </a:t>
            </a:r>
            <a:r>
              <a:rPr lang="it-IT" sz="2400" dirty="0">
                <a:latin typeface="Arial Narrow" panose="020B0606020202030204" pitchFamily="34" charset="0"/>
                <a:cs typeface="Times New Roman" panose="02020603050405020304" pitchFamily="18" charset="0"/>
              </a:rPr>
              <a:t>in quanto destinataria delle partecipazioni assegnatele da chi beneficia di un’assegnazione patrimoniale;</a:t>
            </a:r>
            <a:endParaRPr lang="it-IT" kern="100" dirty="0">
              <a:latin typeface="Arial Narrow" panose="020B0606020202030204" pitchFamily="34" charset="0"/>
              <a:cs typeface="Times New Roman" panose="02020603050405020304" pitchFamily="18" charset="0"/>
            </a:endParaRPr>
          </a:p>
          <a:p>
            <a:pPr marL="457200" indent="-457200" algn="just">
              <a:lnSpc>
                <a:spcPct val="100000"/>
              </a:lnSpc>
              <a:spcBef>
                <a:spcPts val="0"/>
              </a:spcBef>
              <a:buFont typeface="+mj-lt"/>
              <a:buAutoNum type="alphaLcParenR"/>
            </a:pPr>
            <a:endParaRPr lang="it-IT" sz="2400" dirty="0">
              <a:latin typeface="Arial Narrow" panose="020B0606020202030204" pitchFamily="34" charset="0"/>
              <a:cs typeface="Times New Roman" panose="02020603050405020304" pitchFamily="18" charset="0"/>
            </a:endParaRPr>
          </a:p>
          <a:p>
            <a:pPr marL="457200" indent="-457200" algn="just">
              <a:lnSpc>
                <a:spcPct val="100000"/>
              </a:lnSpc>
              <a:spcBef>
                <a:spcPts val="0"/>
              </a:spcBef>
              <a:buFont typeface="+mj-lt"/>
              <a:buAutoNum type="alphaLcParenR"/>
            </a:pPr>
            <a:endParaRPr lang="it-IT" spc="10" dirty="0">
              <a:latin typeface="Arial Narrow" panose="020B0606020202030204" pitchFamily="34" charset="0"/>
            </a:endParaRPr>
          </a:p>
        </p:txBody>
      </p:sp>
      <p:sp>
        <p:nvSpPr>
          <p:cNvPr id="2" name="Segnaposto piè di pagina 1">
            <a:extLst>
              <a:ext uri="{FF2B5EF4-FFF2-40B4-BE49-F238E27FC236}">
                <a16:creationId xmlns:a16="http://schemas.microsoft.com/office/drawing/2014/main" id="{508225A6-60E5-2E3C-3FD7-3EB6A252B672}"/>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348B9FD0-4E06-6D0E-02A3-199E7C8A400F}"/>
              </a:ext>
            </a:extLst>
          </p:cNvPr>
          <p:cNvSpPr>
            <a:spLocks noGrp="1"/>
          </p:cNvSpPr>
          <p:nvPr>
            <p:ph type="sldNum" sz="quarter" idx="12"/>
          </p:nvPr>
        </p:nvSpPr>
        <p:spPr/>
        <p:txBody>
          <a:bodyPr/>
          <a:lstStyle/>
          <a:p>
            <a:fld id="{0ACE2E1C-AE56-470C-8FFE-D0F4B65DC57B}" type="slidenum">
              <a:rPr lang="it-IT" smtClean="0"/>
              <a:t>5</a:t>
            </a:fld>
            <a:endParaRPr lang="it-IT"/>
          </a:p>
        </p:txBody>
      </p:sp>
      <p:sp>
        <p:nvSpPr>
          <p:cNvPr id="4" name="Segnaposto data 3">
            <a:extLst>
              <a:ext uri="{FF2B5EF4-FFF2-40B4-BE49-F238E27FC236}">
                <a16:creationId xmlns:a16="http://schemas.microsoft.com/office/drawing/2014/main" id="{7F7DE256-CB0C-A909-04C8-8BEF193763F1}"/>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050213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74717" y="816747"/>
            <a:ext cx="11161746" cy="5443150"/>
          </a:xfrm>
        </p:spPr>
        <p:txBody>
          <a:bodyPr>
            <a:normAutofit/>
          </a:bodyPr>
          <a:lstStyle/>
          <a:p>
            <a:pPr marL="342900" indent="-342900" algn="just">
              <a:lnSpc>
                <a:spcPct val="100000"/>
              </a:lnSpc>
              <a:spcBef>
                <a:spcPts val="600"/>
              </a:spcBef>
              <a:spcAft>
                <a:spcPts val="600"/>
              </a:spcAft>
              <a:buFont typeface="Wingdings" panose="05000000000000000000" pitchFamily="2" charset="2"/>
              <a:buChar char="Ø"/>
            </a:pPr>
            <a:r>
              <a:rPr lang="it-IT" kern="100" dirty="0">
                <a:effectLst/>
                <a:latin typeface="Arial Narrow" panose="020B0606020202030204" pitchFamily="34" charset="0"/>
                <a:ea typeface="Calibri" panose="020F0502020204030204" pitchFamily="34" charset="0"/>
                <a:cs typeface="Times New Roman" panose="02020603050405020304" pitchFamily="18" charset="0"/>
              </a:rPr>
              <a:t>la scissione può interessare anche una società in liquidazione </a:t>
            </a:r>
            <a:r>
              <a:rPr lang="it-IT" b="1" kern="100" dirty="0">
                <a:effectLst/>
                <a:latin typeface="Arial Narrow" panose="020B0606020202030204" pitchFamily="34" charset="0"/>
                <a:ea typeface="Calibri" panose="020F0502020204030204" pitchFamily="34" charset="0"/>
                <a:cs typeface="Times New Roman" panose="02020603050405020304" pitchFamily="18" charset="0"/>
              </a:rPr>
              <a:t>che non abbia iniziato la distribuzione dell’attivo</a:t>
            </a:r>
            <a:r>
              <a:rPr lang="it-IT" kern="100" dirty="0">
                <a:latin typeface="Arial Narrow" panose="020B0606020202030204" pitchFamily="34" charset="0"/>
                <a:ea typeface="Calibri" panose="020F0502020204030204" pitchFamily="34" charset="0"/>
                <a:cs typeface="Times New Roman" panose="02020603050405020304" pitchFamily="18" charset="0"/>
              </a:rPr>
              <a:t>. N</a:t>
            </a:r>
            <a:r>
              <a:rPr lang="it-IT" kern="100" dirty="0">
                <a:effectLst/>
                <a:latin typeface="Arial Narrow" panose="020B0606020202030204" pitchFamily="34" charset="0"/>
                <a:ea typeface="Calibri" panose="020F0502020204030204" pitchFamily="34" charset="0"/>
                <a:cs typeface="Times New Roman" panose="02020603050405020304" pitchFamily="18" charset="0"/>
              </a:rPr>
              <a:t>ulla quindi impedisce che l’avvio della liquidazione coincida con il perfezionamento della scissione, senza che la scissa svolga alcuna ulteriore attività che non sia puramente strumentale allo svolgimento della fase liquidativa. Anche in questo caso il concetto </a:t>
            </a:r>
            <a:r>
              <a:rPr lang="it-IT" kern="100" dirty="0">
                <a:latin typeface="Arial Narrow" panose="020B0606020202030204" pitchFamily="34" charset="0"/>
                <a:cs typeface="Times New Roman" panose="02020603050405020304" pitchFamily="18" charset="0"/>
              </a:rPr>
              <a:t> “</a:t>
            </a:r>
            <a:r>
              <a:rPr lang="it-IT" i="1" kern="100" dirty="0">
                <a:latin typeface="Arial Narrow" panose="020B0606020202030204" pitchFamily="34" charset="0"/>
                <a:cs typeface="Times New Roman" panose="02020603050405020304" pitchFamily="18" charset="0"/>
              </a:rPr>
              <a:t>continuando la propria attività</a:t>
            </a:r>
            <a:r>
              <a:rPr lang="it-IT" kern="100" dirty="0">
                <a:latin typeface="Arial Narrow" panose="020B0606020202030204" pitchFamily="34" charset="0"/>
                <a:cs typeface="Times New Roman" panose="02020603050405020304" pitchFamily="18" charset="0"/>
              </a:rPr>
              <a:t>” va inteso nel senso che la </a:t>
            </a:r>
            <a:r>
              <a:rPr lang="it-IT" b="1" i="1" kern="100" dirty="0">
                <a:latin typeface="Arial Narrow" panose="020B0606020202030204" pitchFamily="34" charset="0"/>
                <a:cs typeface="Times New Roman" panose="02020603050405020304" pitchFamily="18" charset="0"/>
              </a:rPr>
              <a:t>società scissa </a:t>
            </a:r>
            <a:r>
              <a:rPr lang="it-IT" kern="100" dirty="0">
                <a:latin typeface="Arial Narrow" panose="020B0606020202030204" pitchFamily="34" charset="0"/>
                <a:cs typeface="Times New Roman" panose="02020603050405020304" pitchFamily="18" charset="0"/>
              </a:rPr>
              <a:t>continui ad esistere per poi portare a termina la liquidazione;</a:t>
            </a:r>
          </a:p>
          <a:p>
            <a:pPr marL="342900" indent="-342900" algn="just">
              <a:lnSpc>
                <a:spcPct val="100000"/>
              </a:lnSpc>
              <a:spcBef>
                <a:spcPts val="600"/>
              </a:spcBef>
              <a:spcAft>
                <a:spcPts val="600"/>
              </a:spcAft>
              <a:buFont typeface="Wingdings" panose="05000000000000000000" pitchFamily="2" charset="2"/>
              <a:buChar char="Ø"/>
            </a:pPr>
            <a:r>
              <a:rPr lang="it-IT" dirty="0">
                <a:latin typeface="Arial Narrow" panose="020B0606020202030204" pitchFamily="34" charset="0"/>
                <a:ea typeface="Calibri" panose="020F0502020204030204" pitchFamily="34" charset="0"/>
                <a:cs typeface="Times New Roman" panose="02020603050405020304" pitchFamily="18" charset="0"/>
              </a:rPr>
              <a:t>p</a:t>
            </a:r>
            <a:r>
              <a:rPr lang="it-IT" sz="2400" dirty="0">
                <a:effectLst/>
                <a:latin typeface="Arial Narrow" panose="020B0606020202030204" pitchFamily="34" charset="0"/>
                <a:ea typeface="Calibri" panose="020F0502020204030204" pitchFamily="34" charset="0"/>
                <a:cs typeface="Times New Roman" panose="02020603050405020304" pitchFamily="18" charset="0"/>
              </a:rPr>
              <a:t>roprio perché la singola assegnazione patrimoniale può avere ad oggetto larga o minima parte del patrimonio della scissa, non avrebbe senso prestabilire a livello normativo </a:t>
            </a:r>
            <a:r>
              <a:rPr lang="it-IT" sz="2400" b="1" dirty="0">
                <a:effectLst/>
                <a:latin typeface="Arial Narrow" panose="020B0606020202030204" pitchFamily="34" charset="0"/>
                <a:ea typeface="Calibri" panose="020F0502020204030204" pitchFamily="34" charset="0"/>
                <a:cs typeface="Times New Roman" panose="02020603050405020304" pitchFamily="18" charset="0"/>
              </a:rPr>
              <a:t>quali siano le conseguenze della scissione sull’attività della scissa</a:t>
            </a:r>
            <a:r>
              <a:rPr lang="it-IT" sz="2400" dirty="0">
                <a:effectLst/>
                <a:latin typeface="Arial Narrow" panose="020B0606020202030204" pitchFamily="34" charset="0"/>
                <a:ea typeface="Calibri" panose="020F0502020204030204" pitchFamily="34" charset="0"/>
                <a:cs typeface="Times New Roman" panose="02020603050405020304" pitchFamily="18" charset="0"/>
              </a:rPr>
              <a:t>; ed infatti ciò non avviene nell’art. 160-</a:t>
            </a:r>
            <a:r>
              <a:rPr lang="it-IT" sz="2400" i="1" dirty="0">
                <a:effectLst/>
                <a:latin typeface="Arial Narrow" panose="020B0606020202030204" pitchFamily="34" charset="0"/>
                <a:ea typeface="Calibri" panose="020F0502020204030204" pitchFamily="34" charset="0"/>
                <a:cs typeface="Times New Roman" panose="02020603050405020304" pitchFamily="18" charset="0"/>
              </a:rPr>
              <a:t>ter </a:t>
            </a:r>
            <a:r>
              <a:rPr lang="it-IT" sz="2400" dirty="0">
                <a:effectLst/>
                <a:latin typeface="Arial Narrow" panose="020B0606020202030204" pitchFamily="34" charset="0"/>
                <a:ea typeface="Calibri" panose="020F0502020204030204" pitchFamily="34" charset="0"/>
                <a:cs typeface="Times New Roman" panose="02020603050405020304" pitchFamily="18" charset="0"/>
              </a:rPr>
              <a:t>della Direttiva (UE) 2017/1132, come introdotto dalla Direttiva 2019/2121, che non contiene traccia di alcuna particolare esigenza di continuità nell’attività esercitata dalla scissa nell’operazione transfrontaliera.</a:t>
            </a:r>
          </a:p>
          <a:p>
            <a:pPr marL="342900" indent="-342900" algn="just">
              <a:lnSpc>
                <a:spcPct val="100000"/>
              </a:lnSpc>
              <a:spcBef>
                <a:spcPts val="600"/>
              </a:spcBef>
              <a:spcAft>
                <a:spcPts val="600"/>
              </a:spcAft>
              <a:buFont typeface="Wingdings" panose="05000000000000000000" pitchFamily="2" charset="2"/>
              <a:buChar char="Ø"/>
            </a:pPr>
            <a:endParaRPr lang="it-IT" kern="100" dirty="0">
              <a:latin typeface="Arial Narrow" panose="020B0606020202030204" pitchFamily="34" charset="0"/>
              <a:cs typeface="Times New Roman" panose="02020603050405020304" pitchFamily="18" charset="0"/>
            </a:endParaRPr>
          </a:p>
          <a:p>
            <a:pPr marL="342900" indent="-342900" algn="just">
              <a:lnSpc>
                <a:spcPct val="100000"/>
              </a:lnSpc>
              <a:spcBef>
                <a:spcPts val="600"/>
              </a:spcBef>
              <a:spcAft>
                <a:spcPts val="600"/>
              </a:spcAft>
              <a:buFont typeface="Wingdings" panose="05000000000000000000" pitchFamily="2" charset="2"/>
              <a:buChar char="Ø"/>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7B9C3084-76D1-57E3-8112-0460CAC29298}"/>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4DA6CF3B-6D39-BD74-C635-F59FD88C6764}"/>
              </a:ext>
            </a:extLst>
          </p:cNvPr>
          <p:cNvSpPr>
            <a:spLocks noGrp="1"/>
          </p:cNvSpPr>
          <p:nvPr>
            <p:ph type="sldNum" sz="quarter" idx="12"/>
          </p:nvPr>
        </p:nvSpPr>
        <p:spPr/>
        <p:txBody>
          <a:bodyPr/>
          <a:lstStyle/>
          <a:p>
            <a:fld id="{0ACE2E1C-AE56-470C-8FFE-D0F4B65DC57B}" type="slidenum">
              <a:rPr lang="it-IT" smtClean="0"/>
              <a:t>6</a:t>
            </a:fld>
            <a:endParaRPr lang="it-IT"/>
          </a:p>
        </p:txBody>
      </p:sp>
      <p:sp>
        <p:nvSpPr>
          <p:cNvPr id="4" name="Segnaposto data 3">
            <a:extLst>
              <a:ext uri="{FF2B5EF4-FFF2-40B4-BE49-F238E27FC236}">
                <a16:creationId xmlns:a16="http://schemas.microsoft.com/office/drawing/2014/main" id="{B92428C1-8C0F-C7F5-DF56-111C608CE07F}"/>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733100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27B39-937A-8A6D-52C6-3DD6F11941C7}"/>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738D808E-2C1B-CF00-FADB-67A01BB0DF04}"/>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9481693-5F8B-CEAC-D9A8-9D70E4CA47AC}"/>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8C6E7D7B-0E89-AB44-2BBA-A38E0333D3F7}"/>
              </a:ext>
            </a:extLst>
          </p:cNvPr>
          <p:cNvSpPr>
            <a:spLocks noGrp="1" noChangeArrowheads="1"/>
          </p:cNvSpPr>
          <p:nvPr>
            <p:ph type="subTitle" idx="1"/>
          </p:nvPr>
        </p:nvSpPr>
        <p:spPr>
          <a:xfrm>
            <a:off x="574717" y="816747"/>
            <a:ext cx="11161746" cy="5443150"/>
          </a:xfrm>
        </p:spPr>
        <p:txBody>
          <a:bodyPr>
            <a:normAutofit lnSpcReduction="10000"/>
          </a:bodyPr>
          <a:lstStyle/>
          <a:p>
            <a:pPr marL="342900" indent="-342900" algn="just">
              <a:lnSpc>
                <a:spcPct val="100000"/>
              </a:lnSpc>
              <a:spcBef>
                <a:spcPts val="600"/>
              </a:spcBef>
              <a:spcAft>
                <a:spcPts val="600"/>
              </a:spcAft>
              <a:buFont typeface="Wingdings" panose="05000000000000000000" pitchFamily="2" charset="2"/>
              <a:buChar char="Ø"/>
            </a:pPr>
            <a:r>
              <a:rPr lang="it-IT" dirty="0">
                <a:latin typeface="Arial Narrow" panose="020B0606020202030204" pitchFamily="34" charset="0"/>
                <a:cs typeface="Times New Roman" panose="02020603050405020304" pitchFamily="18" charset="0"/>
              </a:rPr>
              <a:t>l</a:t>
            </a:r>
            <a:r>
              <a:rPr lang="it-IT" sz="2400" dirty="0">
                <a:latin typeface="Arial Narrow" panose="020B0606020202030204" pitchFamily="34" charset="0"/>
                <a:cs typeface="Times New Roman" panose="02020603050405020304" pitchFamily="18" charset="0"/>
              </a:rPr>
              <a:t>a scissa potrebbe anche ridurre le proprie attività (ad es., non esercitando più l’attività a cui era strumentale il ramo d’azienda assegnato alla beneficiaria), o modificarle notevolmente (ad es., mutandosi da operativa in holding per la gestione delle partecipazioni ottenute attraverso la ripartizione anche integrale del proprio patrimonio tra più beneficiarie).</a:t>
            </a:r>
            <a:endParaRPr lang="it-IT" kern="100" dirty="0">
              <a:latin typeface="Arial Narrow" panose="020B0606020202030204" pitchFamily="34" charset="0"/>
              <a:cs typeface="Times New Roman" panose="02020603050405020304" pitchFamily="18" charset="0"/>
            </a:endParaRPr>
          </a:p>
          <a:p>
            <a:pPr marL="342900" indent="-342900" algn="just">
              <a:lnSpc>
                <a:spcPct val="100000"/>
              </a:lnSpc>
              <a:spcBef>
                <a:spcPts val="600"/>
              </a:spcBef>
              <a:spcAft>
                <a:spcPts val="600"/>
              </a:spcAft>
              <a:buFont typeface="Wingdings" panose="05000000000000000000" pitchFamily="2" charset="2"/>
              <a:buChar char="Ø"/>
            </a:pPr>
            <a:r>
              <a:rPr lang="it-IT" kern="100" dirty="0">
                <a:latin typeface="Arial Narrow" panose="020B0606020202030204" pitchFamily="34" charset="0"/>
                <a:cs typeface="Times New Roman" panose="02020603050405020304" pitchFamily="18" charset="0"/>
              </a:rPr>
              <a:t>in sostanza la sorte della scissa post operazione, che continui o cessi in seguito l’attività, non preclude l’utilizzo di questo nuovo istituto;</a:t>
            </a:r>
          </a:p>
          <a:p>
            <a:pPr marL="342900" indent="-342900" algn="just">
              <a:lnSpc>
                <a:spcPct val="100000"/>
              </a:lnSpc>
              <a:spcBef>
                <a:spcPts val="600"/>
              </a:spcBef>
              <a:spcAft>
                <a:spcPts val="600"/>
              </a:spcAft>
              <a:buFont typeface="Wingdings" panose="05000000000000000000" pitchFamily="2" charset="2"/>
              <a:buChar char="Ø"/>
            </a:pPr>
            <a:r>
              <a:rPr lang="it-IT" b="1" i="0" u="none" strike="noStrike" baseline="0" dirty="0">
                <a:solidFill>
                  <a:srgbClr val="000000"/>
                </a:solidFill>
                <a:latin typeface="Arial Narrow" panose="020B0606020202030204" pitchFamily="34" charset="0"/>
              </a:rPr>
              <a:t>l</a:t>
            </a:r>
            <a:r>
              <a:rPr lang="it-IT" sz="2400" b="1" i="0" u="none" strike="noStrike" baseline="0" dirty="0">
                <a:solidFill>
                  <a:srgbClr val="000000"/>
                </a:solidFill>
                <a:latin typeface="Arial Narrow" panose="020B0606020202030204" pitchFamily="34" charset="0"/>
              </a:rPr>
              <a:t>a scissione deve essere parziale </a:t>
            </a:r>
            <a:r>
              <a:rPr lang="it-IT" sz="2400" i="0" u="none" strike="noStrike" baseline="0" dirty="0">
                <a:solidFill>
                  <a:srgbClr val="000000"/>
                </a:solidFill>
                <a:latin typeface="Arial Narrow" panose="020B0606020202030204" pitchFamily="34" charset="0"/>
              </a:rPr>
              <a:t>(e non totale).</a:t>
            </a:r>
            <a:r>
              <a:rPr lang="it-IT" sz="2400" kern="100" dirty="0">
                <a:latin typeface="Arial Narrow" panose="020B0606020202030204" pitchFamily="34" charset="0"/>
                <a:cs typeface="Times New Roman" panose="02020603050405020304" pitchFamily="18" charset="0"/>
              </a:rPr>
              <a:t> Pertanto, la scissione mediante scorporo può essere utilizzata sia per l’assegnazione di compendi aziendali sia di singoli asset, non essendovi alcuna limitazione quanto agli elementi patrimoniali trasferibili. In linea generale, vi è dunque la possibilità di effettuare operazioni di scissione aventi ad oggetto singoli beni (non costituenti aziende). </a:t>
            </a:r>
            <a:r>
              <a:rPr lang="it-IT" sz="2400" dirty="0">
                <a:latin typeface="Arial Narrow" panose="020B0606020202030204" pitchFamily="34" charset="0"/>
              </a:rPr>
              <a:t>Nella citata massima del Consiglio Notarile di Milano si afferma, infatti, la possibilità di effettuare la scissione mediante scorporo con l’assegnazione di qualsiasi componente del patrimonio della società scissa, a prescindere dal fatto che l’oggetto dell’assegnazione sia o non sia qualificabile come ramo d’azienda.</a:t>
            </a:r>
            <a:endParaRPr lang="it-IT" sz="24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indent="-342900" algn="just">
              <a:lnSpc>
                <a:spcPct val="100000"/>
              </a:lnSpc>
              <a:spcBef>
                <a:spcPts val="600"/>
              </a:spcBef>
              <a:spcAft>
                <a:spcPts val="600"/>
              </a:spcAft>
              <a:buFont typeface="Wingdings" panose="05000000000000000000" pitchFamily="2" charset="2"/>
              <a:buChar char="Ø"/>
            </a:pPr>
            <a:endParaRPr lang="it-IT" kern="100" dirty="0">
              <a:latin typeface="Arial Narrow" panose="020B0606020202030204" pitchFamily="34" charset="0"/>
              <a:cs typeface="Times New Roman" panose="02020603050405020304" pitchFamily="18" charset="0"/>
            </a:endParaRPr>
          </a:p>
          <a:p>
            <a:pPr marL="342900" indent="-342900" algn="just">
              <a:lnSpc>
                <a:spcPct val="100000"/>
              </a:lnSpc>
              <a:spcBef>
                <a:spcPts val="600"/>
              </a:spcBef>
              <a:spcAft>
                <a:spcPts val="600"/>
              </a:spcAft>
              <a:buFont typeface="Wingdings" panose="05000000000000000000" pitchFamily="2" charset="2"/>
              <a:buChar char="Ø"/>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7965DDF6-8DB1-2DCC-AA81-59218F36A010}"/>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CB0D0944-AA3F-93B9-13A9-74C19E5602B8}"/>
              </a:ext>
            </a:extLst>
          </p:cNvPr>
          <p:cNvSpPr>
            <a:spLocks noGrp="1"/>
          </p:cNvSpPr>
          <p:nvPr>
            <p:ph type="sldNum" sz="quarter" idx="12"/>
          </p:nvPr>
        </p:nvSpPr>
        <p:spPr/>
        <p:txBody>
          <a:bodyPr/>
          <a:lstStyle/>
          <a:p>
            <a:fld id="{0ACE2E1C-AE56-470C-8FFE-D0F4B65DC57B}" type="slidenum">
              <a:rPr lang="it-IT" smtClean="0"/>
              <a:t>7</a:t>
            </a:fld>
            <a:endParaRPr lang="it-IT"/>
          </a:p>
        </p:txBody>
      </p:sp>
      <p:sp>
        <p:nvSpPr>
          <p:cNvPr id="4" name="Segnaposto data 3">
            <a:extLst>
              <a:ext uri="{FF2B5EF4-FFF2-40B4-BE49-F238E27FC236}">
                <a16:creationId xmlns:a16="http://schemas.microsoft.com/office/drawing/2014/main" id="{4513679D-2C56-70B6-F67B-ABA307690D02}"/>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462446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15127" y="816746"/>
            <a:ext cx="11161746" cy="5406297"/>
          </a:xfrm>
        </p:spPr>
        <p:txBody>
          <a:bodyPr>
            <a:noAutofit/>
          </a:bodyPr>
          <a:lstStyle/>
          <a:p>
            <a:pPr algn="l">
              <a:lnSpc>
                <a:spcPct val="100000"/>
              </a:lnSpc>
              <a:spcBef>
                <a:spcPts val="0"/>
              </a:spcBef>
            </a:pPr>
            <a:r>
              <a:rPr lang="it-IT" sz="2200" b="1" spc="10" dirty="0">
                <a:latin typeface="Arial Narrow" panose="020B0606020202030204" pitchFamily="34" charset="0"/>
              </a:rPr>
              <a:t>Differenze rispetto alla scissione “ordinaria”</a:t>
            </a:r>
          </a:p>
          <a:p>
            <a:pPr algn="just">
              <a:lnSpc>
                <a:spcPct val="100000"/>
              </a:lnSpc>
              <a:spcBef>
                <a:spcPts val="0"/>
              </a:spcBef>
            </a:pPr>
            <a:r>
              <a:rPr lang="it-IT" sz="2200" spc="10" dirty="0">
                <a:latin typeface="Arial Narrow" panose="020B0606020202030204" pitchFamily="34" charset="0"/>
              </a:rPr>
              <a:t>La principale novità della scissione mediante scorporo è che le azioni o quote, emesse dalla società beneficiaria a fronte del patrimonio assegnato, non sono attribuite ai soci della società scissa </a:t>
            </a:r>
            <a:r>
              <a:rPr lang="it-IT" sz="2200" b="1" spc="10" dirty="0">
                <a:latin typeface="Arial Narrow" panose="020B0606020202030204" pitchFamily="34" charset="0"/>
              </a:rPr>
              <a:t>bensì alla stessa società scissa.</a:t>
            </a:r>
          </a:p>
          <a:p>
            <a:pPr algn="just">
              <a:lnSpc>
                <a:spcPct val="100000"/>
              </a:lnSpc>
              <a:spcBef>
                <a:spcPts val="0"/>
              </a:spcBef>
            </a:pPr>
            <a:r>
              <a:rPr lang="it-IT" sz="2200" spc="10" dirty="0">
                <a:latin typeface="Arial Narrow" panose="020B0606020202030204" pitchFamily="34" charset="0"/>
              </a:rPr>
              <a:t>Inoltre, il nuovo modello di scissione si differenzia da quello tradizionale in quanto con essa </a:t>
            </a:r>
            <a:r>
              <a:rPr lang="it-IT" sz="2200" b="1" spc="10" dirty="0">
                <a:latin typeface="Arial Narrow" panose="020B0606020202030204" pitchFamily="34" charset="0"/>
              </a:rPr>
              <a:t>non si realizza una riduzione del patrimonio netto contabile della scissa</a:t>
            </a:r>
            <a:r>
              <a:rPr lang="it-IT" sz="2200" spc="10" dirty="0">
                <a:latin typeface="Arial Narrow" panose="020B0606020202030204" pitchFamily="34" charset="0"/>
              </a:rPr>
              <a:t>. La scissa, per effetto dello scorporo, riceve infatti partecipazioni che vanno a sostituire i beni di primo grado (attività e passività) oggetto di trasferimento, con la conseguenza che il suo patrimonio netto contabile rimane invariato.</a:t>
            </a:r>
          </a:p>
          <a:p>
            <a:pPr algn="just">
              <a:lnSpc>
                <a:spcPct val="100000"/>
              </a:lnSpc>
              <a:spcBef>
                <a:spcPts val="0"/>
              </a:spcBef>
            </a:pPr>
            <a:r>
              <a:rPr lang="it-IT" sz="2200" spc="10" dirty="0">
                <a:latin typeface="Arial Narrow" panose="020B0606020202030204" pitchFamily="34" charset="0"/>
              </a:rPr>
              <a:t>Ne deriva che:</a:t>
            </a:r>
          </a:p>
          <a:p>
            <a:pPr marL="342900" lvl="0" indent="-342900" algn="just">
              <a:lnSpc>
                <a:spcPct val="100000"/>
              </a:lnSpc>
              <a:spcBef>
                <a:spcPts val="0"/>
              </a:spcBef>
              <a:buSzPts val="1000"/>
              <a:buFont typeface="Wingdings" panose="05000000000000000000" pitchFamily="2" charset="2"/>
              <a:buChar char="Ø"/>
              <a:tabLst>
                <a:tab pos="457200" algn="l"/>
              </a:tabLst>
            </a:pPr>
            <a:r>
              <a:rPr lang="it-IT" sz="2200" spc="10" dirty="0">
                <a:latin typeface="Arial Narrow" panose="020B0606020202030204" pitchFamily="34" charset="0"/>
              </a:rPr>
              <a:t>l’entità del patrimonio della beneficiaria va determinato in misura pari al valore netto contabile che gli asset assegnati hanno in capo alla scissa alla data di efficacia dell’operazione (allocando gli stessi tra capitale sociale ed eventualmente riserva);</a:t>
            </a:r>
          </a:p>
          <a:p>
            <a:pPr marL="342900" lvl="0" indent="-342900" algn="just">
              <a:lnSpc>
                <a:spcPct val="100000"/>
              </a:lnSpc>
              <a:spcBef>
                <a:spcPts val="0"/>
              </a:spcBef>
              <a:buSzPts val="1000"/>
              <a:buFont typeface="Wingdings" panose="05000000000000000000" pitchFamily="2" charset="2"/>
              <a:buChar char="Ø"/>
              <a:tabLst>
                <a:tab pos="457200" algn="l"/>
              </a:tabLst>
            </a:pPr>
            <a:r>
              <a:rPr lang="it-IT" sz="2200" spc="10" dirty="0">
                <a:latin typeface="Arial Narrow" panose="020B0606020202030204" pitchFamily="34" charset="0"/>
              </a:rPr>
              <a:t>la scissa, dal canto suo, registra una mera “permutazione patrimoniale”, traslando per intero il valore netto contabile degli asset assegnati su quello della partecipazione al capitale della beneficiaria.</a:t>
            </a:r>
          </a:p>
          <a:p>
            <a:pPr lvl="0" algn="just">
              <a:lnSpc>
                <a:spcPct val="100000"/>
              </a:lnSpc>
              <a:spcBef>
                <a:spcPts val="0"/>
              </a:spcBef>
              <a:buSzPts val="1000"/>
              <a:tabLst>
                <a:tab pos="457200" algn="l"/>
              </a:tabLst>
            </a:pPr>
            <a:r>
              <a:rPr lang="it-IT" sz="2200" spc="10" dirty="0">
                <a:latin typeface="Arial Narrow" panose="020B0606020202030204" pitchFamily="34" charset="0"/>
              </a:rPr>
              <a:t>Ricordo che in caso di neo-beneficiarie non è consentita la retrodatazione degli effetti.</a:t>
            </a:r>
          </a:p>
          <a:p>
            <a:pPr algn="just">
              <a:lnSpc>
                <a:spcPct val="100000"/>
              </a:lnSpc>
              <a:spcBef>
                <a:spcPts val="0"/>
              </a:spcBef>
            </a:pPr>
            <a:endParaRPr lang="it-IT" sz="2000" b="1" i="1" dirty="0">
              <a:effectLst/>
              <a:latin typeface="Arial Narrow" panose="020B0606020202030204" pitchFamily="34" charset="0"/>
              <a:ea typeface="Times New Roman" panose="02020603050405020304" pitchFamily="18" charset="0"/>
            </a:endParaRPr>
          </a:p>
        </p:txBody>
      </p:sp>
      <p:sp>
        <p:nvSpPr>
          <p:cNvPr id="2" name="Segnaposto piè di pagina 1">
            <a:extLst>
              <a:ext uri="{FF2B5EF4-FFF2-40B4-BE49-F238E27FC236}">
                <a16:creationId xmlns:a16="http://schemas.microsoft.com/office/drawing/2014/main" id="{5B11C1C4-E3E4-1B4E-A7BA-531D315199DD}"/>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4A5D5E4A-AC7D-21B8-3268-D588C36906A4}"/>
              </a:ext>
            </a:extLst>
          </p:cNvPr>
          <p:cNvSpPr>
            <a:spLocks noGrp="1"/>
          </p:cNvSpPr>
          <p:nvPr>
            <p:ph type="sldNum" sz="quarter" idx="12"/>
          </p:nvPr>
        </p:nvSpPr>
        <p:spPr/>
        <p:txBody>
          <a:bodyPr/>
          <a:lstStyle/>
          <a:p>
            <a:fld id="{0ACE2E1C-AE56-470C-8FFE-D0F4B65DC57B}" type="slidenum">
              <a:rPr lang="it-IT" smtClean="0"/>
              <a:t>8</a:t>
            </a:fld>
            <a:endParaRPr lang="it-IT"/>
          </a:p>
        </p:txBody>
      </p:sp>
      <p:sp>
        <p:nvSpPr>
          <p:cNvPr id="4" name="Segnaposto data 3">
            <a:extLst>
              <a:ext uri="{FF2B5EF4-FFF2-40B4-BE49-F238E27FC236}">
                <a16:creationId xmlns:a16="http://schemas.microsoft.com/office/drawing/2014/main" id="{77CE858B-2CD4-B1EE-27A7-874A20E2546B}"/>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1208810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B5C8E-7EDE-D6AC-6ABF-E28D59432D1D}"/>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314E78F9-4E16-C25B-12CD-339D4415D280}"/>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BAE38939-37FD-42C5-A25E-A200EFBDB8D7}"/>
              </a:ext>
            </a:extLst>
          </p:cNvPr>
          <p:cNvSpPr>
            <a:spLocks noGrp="1" noChangeArrowheads="1"/>
          </p:cNvSpPr>
          <p:nvPr>
            <p:ph type="ctrTitle"/>
          </p:nvPr>
        </p:nvSpPr>
        <p:spPr>
          <a:xfrm>
            <a:off x="59590" y="69718"/>
            <a:ext cx="12192000" cy="584245"/>
          </a:xfrm>
        </p:spPr>
        <p:txBody>
          <a:bodyPr anchor="t"/>
          <a:lstStyle/>
          <a:p>
            <a:pPr eaLnBrk="1" hangingPunct="1">
              <a:defRPr/>
            </a:pPr>
            <a:endParaRPr lang="it-IT" altLang="it-IT" sz="3139" dirty="0"/>
          </a:p>
        </p:txBody>
      </p:sp>
      <p:sp>
        <p:nvSpPr>
          <p:cNvPr id="14" name="Rectangle 3">
            <a:extLst>
              <a:ext uri="{FF2B5EF4-FFF2-40B4-BE49-F238E27FC236}">
                <a16:creationId xmlns:a16="http://schemas.microsoft.com/office/drawing/2014/main" id="{D9394044-CFF2-EBDC-2460-2DCC846DB343}"/>
              </a:ext>
            </a:extLst>
          </p:cNvPr>
          <p:cNvSpPr>
            <a:spLocks noGrp="1" noChangeArrowheads="1"/>
          </p:cNvSpPr>
          <p:nvPr>
            <p:ph type="subTitle" idx="1"/>
          </p:nvPr>
        </p:nvSpPr>
        <p:spPr>
          <a:xfrm>
            <a:off x="355107" y="816747"/>
            <a:ext cx="11381356" cy="5443150"/>
          </a:xfrm>
        </p:spPr>
        <p:txBody>
          <a:bodyPr>
            <a:normAutofit fontScale="92500"/>
          </a:bodyPr>
          <a:lstStyle/>
          <a:p>
            <a:pPr algn="just"/>
            <a:r>
              <a:rPr lang="it-IT" b="1" kern="0" dirty="0">
                <a:latin typeface="Arial Narrow" panose="020B0606020202030204" pitchFamily="34" charset="0"/>
              </a:rPr>
              <a:t>Scissioni mediante scorporo a società preesistenti</a:t>
            </a:r>
            <a:endParaRPr lang="it-IT" dirty="0">
              <a:solidFill>
                <a:srgbClr val="000000"/>
              </a:solidFill>
              <a:latin typeface="Arial Narrow" panose="020B0606020202030204" pitchFamily="34" charset="0"/>
            </a:endParaRPr>
          </a:p>
          <a:p>
            <a:pPr algn="just"/>
            <a:r>
              <a:rPr lang="it-IT" sz="2200" i="0" u="none" strike="noStrike" kern="0" baseline="0" dirty="0">
                <a:solidFill>
                  <a:srgbClr val="000000"/>
                </a:solidFill>
                <a:latin typeface="Arial Narrow" panose="020B0606020202030204" pitchFamily="34" charset="0"/>
              </a:rPr>
              <a:t>La </a:t>
            </a:r>
            <a:r>
              <a:rPr lang="it-IT" sz="2200" kern="0" dirty="0">
                <a:solidFill>
                  <a:srgbClr val="000000"/>
                </a:solidFill>
                <a:latin typeface="Arial Narrow" panose="020B0606020202030204" pitchFamily="34" charset="0"/>
              </a:rPr>
              <a:t>Direttiva UE 2019/2121 all’articolo 160-</a:t>
            </a:r>
            <a:r>
              <a:rPr lang="it-IT" sz="2200" i="1" kern="0" dirty="0">
                <a:solidFill>
                  <a:srgbClr val="000000"/>
                </a:solidFill>
                <a:latin typeface="Arial Narrow" panose="020B0606020202030204" pitchFamily="34" charset="0"/>
              </a:rPr>
              <a:t>ter</a:t>
            </a:r>
            <a:r>
              <a:rPr lang="it-IT" sz="2200" kern="0" dirty="0">
                <a:solidFill>
                  <a:srgbClr val="000000"/>
                </a:solidFill>
                <a:latin typeface="Arial Narrow" panose="020B0606020202030204" pitchFamily="34" charset="0"/>
              </a:rPr>
              <a:t> (paragrafo 4 lett. c), </a:t>
            </a:r>
            <a:r>
              <a:rPr lang="it-IT" sz="2200" b="1" kern="0" dirty="0">
                <a:solidFill>
                  <a:srgbClr val="000000"/>
                </a:solidFill>
                <a:latin typeface="Arial Narrow" panose="020B0606020202030204" pitchFamily="34" charset="0"/>
              </a:rPr>
              <a:t>definisce «scissone»</a:t>
            </a:r>
            <a:r>
              <a:rPr lang="it-IT" sz="2200" kern="0" dirty="0">
                <a:solidFill>
                  <a:srgbClr val="000000"/>
                </a:solidFill>
                <a:latin typeface="Arial Narrow" panose="020B0606020202030204" pitchFamily="34" charset="0"/>
              </a:rPr>
              <a:t>, tra le altre, anche l’operazione ove </a:t>
            </a:r>
            <a:r>
              <a:rPr lang="it-IT" sz="2200" i="1" kern="0" dirty="0">
                <a:solidFill>
                  <a:srgbClr val="000000"/>
                </a:solidFill>
                <a:latin typeface="Arial Narrow" panose="020B0606020202030204" pitchFamily="34" charset="0"/>
              </a:rPr>
              <a:t>«la società scissa trasferisce a una o più società beneficiarie parte del patrimonio attivo e passivo in cambio dell’attribuzione di titoli o quote delle società beneficiarie alla società scissa (“scissione per scorporo”)». </a:t>
            </a:r>
          </a:p>
          <a:p>
            <a:pPr algn="just"/>
            <a:r>
              <a:rPr lang="it-IT" sz="2200" kern="0" dirty="0">
                <a:solidFill>
                  <a:srgbClr val="000000"/>
                </a:solidFill>
                <a:latin typeface="Arial Narrow" panose="020B0606020202030204" pitchFamily="34" charset="0"/>
              </a:rPr>
              <a:t>Malgrado tale operazione non sia richiamata nel nuovo art. 2506.1 c.c., la prassi notarile l’ammette. Qualora la o le beneficiarie preesistenti non siano possedute interamente dalla società scissa e ricorra una fattispecie caratterizzata da rapporto di cambio (160-quinquies </a:t>
            </a:r>
            <a:r>
              <a:rPr lang="it-IT" sz="2200" kern="0" dirty="0" err="1">
                <a:solidFill>
                  <a:srgbClr val="000000"/>
                </a:solidFill>
                <a:latin typeface="Arial Narrow" panose="020B0606020202030204" pitchFamily="34" charset="0"/>
              </a:rPr>
              <a:t>lett.b</a:t>
            </a:r>
            <a:r>
              <a:rPr lang="it-IT" sz="2200" kern="0" dirty="0">
                <a:solidFill>
                  <a:srgbClr val="000000"/>
                </a:solidFill>
                <a:latin typeface="Arial Narrow" panose="020B0606020202030204" pitchFamily="34" charset="0"/>
              </a:rPr>
              <a:t>), non può tuttavia trovare applicazione la medesima disciplina (procedura semplificata) dettata per la fattispecie di cui all’art. 2506.1 c.c., rendendosi quindi applicabile quella ordinaria. Ma resta che è ammessa.</a:t>
            </a:r>
          </a:p>
          <a:p>
            <a:pPr algn="just"/>
            <a:r>
              <a:rPr lang="it-IT" sz="2200" dirty="0">
                <a:latin typeface="Arial Narrow" panose="020B0606020202030204" pitchFamily="34" charset="0"/>
              </a:rPr>
              <a:t>D</a:t>
            </a:r>
            <a:r>
              <a:rPr lang="it-IT" sz="2200" b="0" i="0" u="none" strike="noStrike" baseline="0" dirty="0">
                <a:latin typeface="Arial Narrow" panose="020B0606020202030204" pitchFamily="34" charset="0"/>
              </a:rPr>
              <a:t>al punto di vista civilistico, esiste quindi sia la scissione per scorporo in società neocostituita le cui partecipazioni siano assegnate alla scissa, espressamente disciplinata dall'articolo 2506.1 del Codice civile, sia le scissioni per scorporo in società preesistenti che, in cambio delle attività ricevute per scissione, assegnino proprie azioni direttamente alla scissa anziché ai suoi soci. Anche quest’ultimo genere di scissione presenta dunque civilisticamente il carattere di riorganizzazione di tipo modificativo e non traslativo proprio di ogni scissione</a:t>
            </a:r>
            <a:r>
              <a:rPr lang="it-IT" sz="2200" dirty="0">
                <a:latin typeface="Arial Narrow" panose="020B0606020202030204" pitchFamily="34" charset="0"/>
              </a:rPr>
              <a:t>.</a:t>
            </a:r>
            <a:endParaRPr lang="it-IT" sz="2200" b="0" i="0" u="none" strike="noStrike" baseline="0" dirty="0">
              <a:latin typeface="Arial Narrow" panose="020B0606020202030204" pitchFamily="34" charset="0"/>
            </a:endParaRPr>
          </a:p>
          <a:p>
            <a:pPr algn="just"/>
            <a:r>
              <a:rPr lang="it-IT" sz="2200" dirty="0">
                <a:latin typeface="Arial Narrow" panose="020B0606020202030204" pitchFamily="34" charset="0"/>
              </a:rPr>
              <a:t>Per questo, nonostante l'infelice intervento della Commissione Finanze nell'iter parlamentare, dal punto di vista fiscale non dovrebbe essere negato il carattere di neutralità fiscale alle scissioni per scorporo in società preesistenti, anche se per lungo tempo la questione resterà dibattuta.</a:t>
            </a:r>
          </a:p>
          <a:p>
            <a:pPr algn="just">
              <a:lnSpc>
                <a:spcPct val="100000"/>
              </a:lnSpc>
              <a:spcBef>
                <a:spcPts val="600"/>
              </a:spcBef>
              <a:spcAft>
                <a:spcPts val="600"/>
              </a:spcAft>
            </a:pPr>
            <a:endParaRPr lang="it-IT" sz="3200" b="1" kern="100" dirty="0">
              <a:latin typeface="Arial Narrow" panose="020B0606020202030204" pitchFamily="34" charset="0"/>
              <a:cs typeface="Times New Roman" panose="02020603050405020304" pitchFamily="18" charset="0"/>
            </a:endParaRPr>
          </a:p>
          <a:p>
            <a:pPr algn="just">
              <a:lnSpc>
                <a:spcPct val="100000"/>
              </a:lnSpc>
              <a:spcBef>
                <a:spcPts val="600"/>
              </a:spcBef>
              <a:spcAft>
                <a:spcPts val="600"/>
              </a:spcAft>
            </a:pPr>
            <a:endParaRPr lang="it-IT" sz="3200" dirty="0">
              <a:effectLst/>
              <a:latin typeface="Arial Narrow" panose="020B0606020202030204" pitchFamily="34" charset="0"/>
              <a:ea typeface="Times New Roman" panose="02020603050405020304" pitchFamily="18" charset="0"/>
            </a:endParaRPr>
          </a:p>
          <a:p>
            <a:pPr algn="just"/>
            <a:endParaRPr lang="it-IT" sz="3200" b="0" i="0" u="none" strike="noStrike" baseline="0" dirty="0">
              <a:solidFill>
                <a:srgbClr val="000000"/>
              </a:solidFill>
              <a:latin typeface="Arial Narrow" panose="020B0606020202030204" pitchFamily="34" charset="0"/>
            </a:endParaRPr>
          </a:p>
          <a:p>
            <a:pPr marL="285750" indent="-285750" algn="just">
              <a:buFont typeface="Wingdings" panose="05000000000000000000" pitchFamily="2" charset="2"/>
              <a:buChar char="Ø"/>
            </a:pPr>
            <a:endParaRPr lang="it-IT" b="0" i="0" u="none" strike="noStrike" baseline="0" dirty="0">
              <a:solidFill>
                <a:srgbClr val="000000"/>
              </a:solidFill>
              <a:latin typeface="Arial Narrow" panose="020B0606020202030204" pitchFamily="34" charset="0"/>
            </a:endParaRPr>
          </a:p>
          <a:p>
            <a:pPr algn="just"/>
            <a:endParaRPr lang="it-IT" altLang="it-IT" b="1" dirty="0">
              <a:latin typeface="Amasis MT Pro Light" panose="02040304050005020304" pitchFamily="18" charset="0"/>
            </a:endParaRPr>
          </a:p>
        </p:txBody>
      </p:sp>
      <p:sp>
        <p:nvSpPr>
          <p:cNvPr id="2" name="Segnaposto piè di pagina 1">
            <a:extLst>
              <a:ext uri="{FF2B5EF4-FFF2-40B4-BE49-F238E27FC236}">
                <a16:creationId xmlns:a16="http://schemas.microsoft.com/office/drawing/2014/main" id="{67947661-C627-0405-3DAB-40A716318092}"/>
              </a:ext>
            </a:extLst>
          </p:cNvPr>
          <p:cNvSpPr>
            <a:spLocks noGrp="1"/>
          </p:cNvSpPr>
          <p:nvPr>
            <p:ph type="ftr" sz="quarter" idx="11"/>
          </p:nvPr>
        </p:nvSpPr>
        <p:spPr/>
        <p:txBody>
          <a:bodyPr/>
          <a:lstStyle/>
          <a:p>
            <a:r>
              <a:rPr lang="it-IT"/>
              <a:t>Alessandro Savorana</a:t>
            </a:r>
          </a:p>
        </p:txBody>
      </p:sp>
      <p:sp>
        <p:nvSpPr>
          <p:cNvPr id="3" name="Segnaposto numero diapositiva 2">
            <a:extLst>
              <a:ext uri="{FF2B5EF4-FFF2-40B4-BE49-F238E27FC236}">
                <a16:creationId xmlns:a16="http://schemas.microsoft.com/office/drawing/2014/main" id="{A0294E15-A2F2-DE16-9700-E69F28878D64}"/>
              </a:ext>
            </a:extLst>
          </p:cNvPr>
          <p:cNvSpPr>
            <a:spLocks noGrp="1"/>
          </p:cNvSpPr>
          <p:nvPr>
            <p:ph type="sldNum" sz="quarter" idx="12"/>
          </p:nvPr>
        </p:nvSpPr>
        <p:spPr/>
        <p:txBody>
          <a:bodyPr/>
          <a:lstStyle/>
          <a:p>
            <a:fld id="{0ACE2E1C-AE56-470C-8FFE-D0F4B65DC57B}" type="slidenum">
              <a:rPr lang="it-IT" smtClean="0"/>
              <a:t>9</a:t>
            </a:fld>
            <a:endParaRPr lang="it-IT"/>
          </a:p>
        </p:txBody>
      </p:sp>
      <p:sp>
        <p:nvSpPr>
          <p:cNvPr id="4" name="Segnaposto data 3">
            <a:extLst>
              <a:ext uri="{FF2B5EF4-FFF2-40B4-BE49-F238E27FC236}">
                <a16:creationId xmlns:a16="http://schemas.microsoft.com/office/drawing/2014/main" id="{CC57392E-D110-89E8-1EA9-ADADB5401599}"/>
              </a:ext>
            </a:extLst>
          </p:cNvPr>
          <p:cNvSpPr>
            <a:spLocks noGrp="1"/>
          </p:cNvSpPr>
          <p:nvPr>
            <p:ph type="dt" sz="half" idx="10"/>
          </p:nvPr>
        </p:nvSpPr>
        <p:spPr/>
        <p:txBody>
          <a:bodyPr/>
          <a:lstStyle/>
          <a:p>
            <a:r>
              <a:rPr lang="it-IT"/>
              <a:t>27/02/2025</a:t>
            </a:r>
          </a:p>
        </p:txBody>
      </p:sp>
    </p:spTree>
    <p:extLst>
      <p:ext uri="{BB962C8B-B14F-4D97-AF65-F5344CB8AC3E}">
        <p14:creationId xmlns:p14="http://schemas.microsoft.com/office/powerpoint/2010/main" val="739471387"/>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2618</TotalTime>
  <Words>6371</Words>
  <Application>Microsoft Office PowerPoint</Application>
  <PresentationFormat>Widescreen</PresentationFormat>
  <Paragraphs>602</Paragraphs>
  <Slides>43</Slides>
  <Notes>0</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43</vt:i4>
      </vt:variant>
    </vt:vector>
  </HeadingPairs>
  <TitlesOfParts>
    <vt:vector size="53" baseType="lpstr">
      <vt:lpstr>Arial Unicode MS</vt:lpstr>
      <vt:lpstr>Amasis MT Pro Light</vt:lpstr>
      <vt:lpstr>Arial</vt:lpstr>
      <vt:lpstr>Arial Narrow</vt:lpstr>
      <vt:lpstr>Arial Nova Cond Light</vt:lpstr>
      <vt:lpstr>Calibri</vt:lpstr>
      <vt:lpstr>Calibri Light</vt:lpstr>
      <vt:lpstr>Times New Roman</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Arianna Panerai</dc:creator>
  <cp:lastModifiedBy>Alessandro Savorana</cp:lastModifiedBy>
  <cp:revision>93</cp:revision>
  <dcterms:created xsi:type="dcterms:W3CDTF">2022-11-22T14:17:30Z</dcterms:created>
  <dcterms:modified xsi:type="dcterms:W3CDTF">2025-02-24T17:32:34Z</dcterms:modified>
</cp:coreProperties>
</file>