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5"/>
  </p:notesMasterIdLst>
  <p:handoutMasterIdLst>
    <p:handoutMasterId r:id="rId16"/>
  </p:handoutMasterIdLst>
  <p:sldIdLst>
    <p:sldId id="256" r:id="rId2"/>
    <p:sldId id="257" r:id="rId3"/>
    <p:sldId id="260" r:id="rId4"/>
    <p:sldId id="258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A8C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84" autoAdjust="0"/>
    <p:restoredTop sz="94674" autoAdjust="0"/>
  </p:normalViewPr>
  <p:slideViewPr>
    <p:cSldViewPr snapToGrid="0">
      <p:cViewPr varScale="1">
        <p:scale>
          <a:sx n="66" d="100"/>
          <a:sy n="66" d="100"/>
        </p:scale>
        <p:origin x="300" y="4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>
            <a:extLst>
              <a:ext uri="{FF2B5EF4-FFF2-40B4-BE49-F238E27FC236}">
                <a16:creationId xmlns:a16="http://schemas.microsoft.com/office/drawing/2014/main" id="{A17C5166-1447-5C07-2335-523C3FD405E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B9B23EC3-6BC9-F1F6-A476-B37E741EA36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AAC2C0-973D-4811-8056-3E59EB8CD835}" type="datetimeFigureOut">
              <a:rPr lang="it-IT" smtClean="0"/>
              <a:t>24/02/2025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32AE8418-F5EA-EA01-8B9F-8A39A530C73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900A3AD2-F6CF-D0FE-7D75-470D0F43641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C3B63E-4FA0-4BB8-A51F-5942C4FF7BF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6235991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921D6A-7B57-4B56-A6B3-0065DD96101B}" type="datetimeFigureOut">
              <a:rPr lang="it-IT" smtClean="0"/>
              <a:t>24/02/2025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080FED-55AC-444E-AD37-1F067ED21E2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5212897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9027A-494F-4ECB-9217-6DD75C6302CA}" type="datetime1">
              <a:rPr lang="it-IT" smtClean="0"/>
              <a:t>24/02/2025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E2E1C-AE56-470C-8FFE-D0F4B65DC57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529570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B97D3-B14C-4AE0-9B45-171C86C0932F}" type="datetime1">
              <a:rPr lang="it-IT" smtClean="0"/>
              <a:t>24/02/2025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E2E1C-AE56-470C-8FFE-D0F4B65DC57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967226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76A0E-0B77-46B5-8E28-3AF5A4C069E6}" type="datetime1">
              <a:rPr lang="it-IT" smtClean="0"/>
              <a:t>24/02/2025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E2E1C-AE56-470C-8FFE-D0F4B65DC57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806437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BD239-4237-4298-88F2-D37DD258CAB3}" type="datetime1">
              <a:rPr lang="it-IT" smtClean="0"/>
              <a:t>24/02/2025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E2E1C-AE56-470C-8FFE-D0F4B65DC57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758749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DD6E70-AA16-4441-9D51-7A564057B5AB}" type="datetime1">
              <a:rPr lang="it-IT" smtClean="0"/>
              <a:t>24/02/2025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E2E1C-AE56-470C-8FFE-D0F4B65DC57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226547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386CE-ABFE-473D-ACE6-8AAE2DE37A1D}" type="datetime1">
              <a:rPr lang="it-IT" smtClean="0"/>
              <a:t>24/02/2025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E2E1C-AE56-470C-8FFE-D0F4B65DC57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514290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99D09-DFEB-4CAE-BD60-7BB541D1CDF2}" type="datetime1">
              <a:rPr lang="it-IT" smtClean="0"/>
              <a:t>24/02/2025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E2E1C-AE56-470C-8FFE-D0F4B65DC57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169605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83D34-072C-4F1B-A54B-C31334574DB8}" type="datetime1">
              <a:rPr lang="it-IT" smtClean="0"/>
              <a:t>24/02/2025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E2E1C-AE56-470C-8FFE-D0F4B65DC57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587900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8EA38-C644-4D6C-8EA0-8F67E3A702D2}" type="datetime1">
              <a:rPr lang="it-IT" smtClean="0"/>
              <a:t>24/02/2025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E2E1C-AE56-470C-8FFE-D0F4B65DC57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905572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47F38-387A-4F30-A03A-8A13FE309F19}" type="datetime1">
              <a:rPr lang="it-IT" smtClean="0"/>
              <a:t>24/02/2025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E2E1C-AE56-470C-8FFE-D0F4B65DC57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214717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C1B2A-9267-41D7-B851-EAB987C4053F}" type="datetime1">
              <a:rPr lang="it-IT" smtClean="0"/>
              <a:t>24/02/2025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E2E1C-AE56-470C-8FFE-D0F4B65DC57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41078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D79346-F88F-4C2E-B907-8244309BFF83}" type="datetime1">
              <a:rPr lang="it-IT" smtClean="0"/>
              <a:t>24/02/2025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CE2E1C-AE56-470C-8FFE-D0F4B65DC57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49597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>
            <a:extLst>
              <a:ext uri="{FF2B5EF4-FFF2-40B4-BE49-F238E27FC236}">
                <a16:creationId xmlns:a16="http://schemas.microsoft.com/office/drawing/2014/main" id="{76C92056-25B2-8C71-2E46-37E859850A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794794"/>
            <a:ext cx="12192000" cy="2393950"/>
          </a:xfrm>
          <a:prstGeom prst="rect">
            <a:avLst/>
          </a:prstGeom>
          <a:solidFill>
            <a:srgbClr val="0A8C74"/>
          </a:solidFill>
          <a:ln>
            <a:noFill/>
          </a:ln>
          <a:effectLst/>
        </p:spPr>
        <p:txBody>
          <a:bodyPr lIns="166154" tIns="44212" rIns="166154" bIns="44212" anchor="ctr"/>
          <a:lstStyle>
            <a:lvl1pPr algn="l" defTabSz="957263" eaLnBrk="0" hangingPunct="0"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479425" indent="-285750" algn="l" defTabSz="957263" eaLnBrk="0" hangingPunct="0">
              <a:buClr>
                <a:schemeClr val="hlink"/>
              </a:buClr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957263" indent="-228600" algn="l" defTabSz="957263" eaLnBrk="0" hangingPunct="0">
              <a:buClr>
                <a:schemeClr val="hlink"/>
              </a:buClr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436688" indent="-228600" algn="l" defTabSz="957263" eaLnBrk="0" hangingPunct="0">
              <a:buClr>
                <a:schemeClr val="hlink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1916113" indent="-228600" algn="l" defTabSz="957263" eaLnBrk="0" hangingPunct="0">
              <a:buClr>
                <a:schemeClr val="hlink"/>
              </a:buClr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373313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830513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287713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744913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it-IT" altLang="it-IT" dirty="0">
                <a:solidFill>
                  <a:schemeClr val="bg1"/>
                </a:solidFill>
              </a:rPr>
              <a:t>L’AVVICINAMENTO DEI VALORI FISCALI AI VALORI CONTABILI</a:t>
            </a:r>
          </a:p>
        </p:txBody>
      </p:sp>
      <p:sp>
        <p:nvSpPr>
          <p:cNvPr id="6" name="Text Box 5">
            <a:extLst>
              <a:ext uri="{FF2B5EF4-FFF2-40B4-BE49-F238E27FC236}">
                <a16:creationId xmlns:a16="http://schemas.microsoft.com/office/drawing/2014/main" id="{1C5C3C35-C1B6-2521-A914-E723FE26F6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731406"/>
            <a:ext cx="12192000" cy="108379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0" tIns="44212" rIns="0" bIns="44212" anchor="ctr" anchorCtr="1">
            <a:spAutoFit/>
          </a:bodyPr>
          <a:lstStyle>
            <a:lvl1pPr algn="l" defTabSz="957263" eaLnBrk="0" hangingPunct="0"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479425" indent="-285750" algn="l" defTabSz="957263" eaLnBrk="0" hangingPunct="0">
              <a:buClr>
                <a:schemeClr val="hlink"/>
              </a:buClr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957263" indent="-228600" algn="l" defTabSz="957263" eaLnBrk="0" hangingPunct="0">
              <a:buClr>
                <a:schemeClr val="hlink"/>
              </a:buClr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436688" indent="-228600" algn="l" defTabSz="957263" eaLnBrk="0" hangingPunct="0">
              <a:buClr>
                <a:schemeClr val="hlink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1916113" indent="-228600" algn="l" defTabSz="957263" eaLnBrk="0" hangingPunct="0">
              <a:buClr>
                <a:schemeClr val="hlink"/>
              </a:buClr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373313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830513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287713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744913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defRPr/>
            </a:pPr>
            <a:r>
              <a:rPr lang="it-IT" altLang="it-IT" sz="2585" dirty="0"/>
              <a:t>LE MODIFICHE AL REDDITO D’IMPRESA APPORTATE DAL D.LGS. n. 192/2024</a:t>
            </a:r>
          </a:p>
          <a:p>
            <a:pPr algn="ctr" eaLnBrk="1" hangingPunct="1">
              <a:spcBef>
                <a:spcPct val="50000"/>
              </a:spcBef>
              <a:defRPr/>
            </a:pPr>
            <a:r>
              <a:rPr lang="it-IT" altLang="it-IT" sz="2585" dirty="0"/>
              <a:t>E DALLA LEGGE DI BILANCIO 2025</a:t>
            </a:r>
          </a:p>
        </p:txBody>
      </p:sp>
      <p:sp>
        <p:nvSpPr>
          <p:cNvPr id="7" name="Text Box 4">
            <a:extLst>
              <a:ext uri="{FF2B5EF4-FFF2-40B4-BE49-F238E27FC236}">
                <a16:creationId xmlns:a16="http://schemas.microsoft.com/office/drawing/2014/main" id="{9981E8F7-78E6-4A44-AF97-B6AC3B8851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62500" y="5467350"/>
            <a:ext cx="2667000" cy="357188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44212" rIns="0" bIns="44212">
            <a:spAutoFit/>
          </a:bodyPr>
          <a:lstStyle>
            <a:lvl1pPr algn="l" defTabSz="957263" eaLnBrk="0" hangingPunct="0"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479425" indent="-285750" algn="l" defTabSz="957263" eaLnBrk="0" hangingPunct="0">
              <a:buClr>
                <a:schemeClr val="hlink"/>
              </a:buClr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957263" indent="-228600" algn="l" defTabSz="957263" eaLnBrk="0" hangingPunct="0">
              <a:buClr>
                <a:schemeClr val="hlink"/>
              </a:buClr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436688" indent="-228600" algn="l" defTabSz="957263" eaLnBrk="0" hangingPunct="0">
              <a:buClr>
                <a:schemeClr val="hlink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1916113" indent="-228600" algn="l" defTabSz="957263" eaLnBrk="0" hangingPunct="0">
              <a:buClr>
                <a:schemeClr val="hlink"/>
              </a:buClr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373313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830513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287713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744913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>
              <a:lnSpc>
                <a:spcPct val="90000"/>
              </a:lnSpc>
              <a:defRPr/>
            </a:pPr>
            <a:r>
              <a:rPr lang="de-DE" altLang="it-IT" sz="1939" dirty="0"/>
              <a:t>LUCA GAIANI</a:t>
            </a:r>
            <a:endParaRPr lang="it-IT" altLang="it-IT" sz="1939" dirty="0"/>
          </a:p>
        </p:txBody>
      </p:sp>
      <p:sp>
        <p:nvSpPr>
          <p:cNvPr id="8" name="Text Box 7">
            <a:extLst>
              <a:ext uri="{FF2B5EF4-FFF2-40B4-BE49-F238E27FC236}">
                <a16:creationId xmlns:a16="http://schemas.microsoft.com/office/drawing/2014/main" id="{653A6E69-9859-7BB5-5827-B149E3D97C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7256" y="6381750"/>
            <a:ext cx="8763352" cy="29368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88424" tIns="44212" rIns="88424" bIns="44212">
            <a:spAutoFit/>
          </a:bodyPr>
          <a:lstStyle>
            <a:lvl1pPr algn="l" defTabSz="957263" eaLnBrk="0" hangingPunct="0"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479425" indent="-285750" algn="l" defTabSz="957263" eaLnBrk="0" hangingPunct="0">
              <a:buClr>
                <a:schemeClr val="hlink"/>
              </a:buClr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957263" indent="-228600" algn="l" defTabSz="957263" eaLnBrk="0" hangingPunct="0">
              <a:buClr>
                <a:schemeClr val="hlink"/>
              </a:buClr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436688" indent="-228600" algn="l" defTabSz="957263" eaLnBrk="0" hangingPunct="0">
              <a:buClr>
                <a:schemeClr val="hlink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1916113" indent="-228600" algn="l" defTabSz="957263" eaLnBrk="0" hangingPunct="0">
              <a:buClr>
                <a:schemeClr val="hlink"/>
              </a:buClr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373313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830513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287713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744913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defRPr/>
            </a:pPr>
            <a:r>
              <a:rPr lang="it-IT" altLang="it-IT" sz="1477" dirty="0"/>
              <a:t>27 FEBBRAIO 2025</a:t>
            </a:r>
          </a:p>
        </p:txBody>
      </p:sp>
      <p:cxnSp>
        <p:nvCxnSpPr>
          <p:cNvPr id="16" name="Connettore diritto 15">
            <a:extLst>
              <a:ext uri="{FF2B5EF4-FFF2-40B4-BE49-F238E27FC236}">
                <a16:creationId xmlns:a16="http://schemas.microsoft.com/office/drawing/2014/main" id="{53C25E1A-DC9C-F54C-086B-3CE4ADFFDC0E}"/>
              </a:ext>
            </a:extLst>
          </p:cNvPr>
          <p:cNvCxnSpPr>
            <a:cxnSpLocks/>
          </p:cNvCxnSpPr>
          <p:nvPr/>
        </p:nvCxnSpPr>
        <p:spPr>
          <a:xfrm>
            <a:off x="0" y="6223045"/>
            <a:ext cx="12192000" cy="0"/>
          </a:xfrm>
          <a:prstGeom prst="line">
            <a:avLst/>
          </a:prstGeom>
          <a:ln>
            <a:solidFill>
              <a:srgbClr val="0A8C74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2" name="Immagine 1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C551ECBA-190E-685A-D2E0-9EC584A9BA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159" y="323160"/>
            <a:ext cx="2311864" cy="1005334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43B1C79F-8AD6-CE46-881B-B77E9B06E1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3680" y="435608"/>
            <a:ext cx="3326161" cy="897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5364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CF4F6A-02AD-7AA2-7474-EF0D6B2824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Connettore diritto 12">
            <a:extLst>
              <a:ext uri="{FF2B5EF4-FFF2-40B4-BE49-F238E27FC236}">
                <a16:creationId xmlns:a16="http://schemas.microsoft.com/office/drawing/2014/main" id="{52FA8308-AD71-3754-7F3F-EF0C2D4377BD}"/>
              </a:ext>
            </a:extLst>
          </p:cNvPr>
          <p:cNvCxnSpPr>
            <a:cxnSpLocks/>
          </p:cNvCxnSpPr>
          <p:nvPr/>
        </p:nvCxnSpPr>
        <p:spPr>
          <a:xfrm>
            <a:off x="0" y="6223045"/>
            <a:ext cx="12192000" cy="0"/>
          </a:xfrm>
          <a:prstGeom prst="line">
            <a:avLst/>
          </a:prstGeom>
          <a:ln>
            <a:solidFill>
              <a:srgbClr val="0A8C74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2" name="Rectangle 2">
            <a:extLst>
              <a:ext uri="{FF2B5EF4-FFF2-40B4-BE49-F238E27FC236}">
                <a16:creationId xmlns:a16="http://schemas.microsoft.com/office/drawing/2014/main" id="{0853AC22-4D7E-1E97-DCBA-F59FE63C31A4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810437"/>
            <a:ext cx="12192000" cy="671504"/>
          </a:xfrm>
        </p:spPr>
        <p:txBody>
          <a:bodyPr anchor="t"/>
          <a:lstStyle/>
          <a:p>
            <a:pPr eaLnBrk="1" hangingPunct="1">
              <a:defRPr/>
            </a:pPr>
            <a:r>
              <a:rPr lang="it-IT" altLang="it-IT" sz="3139" kern="0" dirty="0">
                <a:solidFill>
                  <a:srgbClr val="118C77"/>
                </a:solidFill>
                <a:latin typeface="Tahoma"/>
              </a:rPr>
              <a:t>Lavori in corso su ordinazione</a:t>
            </a:r>
            <a:endParaRPr lang="it-IT" altLang="it-IT" sz="3139" dirty="0"/>
          </a:p>
        </p:txBody>
      </p:sp>
      <p:sp>
        <p:nvSpPr>
          <p:cNvPr id="14" name="Rectangle 3">
            <a:extLst>
              <a:ext uri="{FF2B5EF4-FFF2-40B4-BE49-F238E27FC236}">
                <a16:creationId xmlns:a16="http://schemas.microsoft.com/office/drawing/2014/main" id="{CE1A7FC9-6F52-8EF8-1D17-3A9B5BCF9BEB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530245" y="2481941"/>
            <a:ext cx="11161746" cy="3541486"/>
          </a:xfrm>
        </p:spPr>
        <p:txBody>
          <a:bodyPr>
            <a:normAutofit/>
          </a:bodyPr>
          <a:lstStyle/>
          <a:p>
            <a:pPr algn="just">
              <a:defRPr/>
            </a:pPr>
            <a:r>
              <a:rPr lang="it-IT" sz="22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Commesse ultrannuali e commesse infrannuali: «corretti principi contabili»</a:t>
            </a:r>
          </a:p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r>
              <a:rPr lang="it-IT" sz="22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OIC 23 par. 42</a:t>
            </a:r>
            <a:r>
              <a:rPr lang="it-IT" sz="22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. La valutazione delle commesse di durata ultrannuale si effettua </a:t>
            </a:r>
            <a:r>
              <a:rPr lang="it-IT" sz="22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al costo </a:t>
            </a:r>
            <a:r>
              <a:rPr lang="it-IT" sz="22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(«commessa completata») </a:t>
            </a:r>
            <a:r>
              <a:rPr lang="it-IT" sz="22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solo se non sono soddisfatte le condizioni </a:t>
            </a:r>
            <a:r>
              <a:rPr lang="it-IT" sz="22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(</a:t>
            </a:r>
            <a:r>
              <a:rPr lang="it-IT" sz="2200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parr</a:t>
            </a:r>
            <a:r>
              <a:rPr lang="it-IT" sz="22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. 43-46) per applicare la percentuale di completamento. La valutazione al costo delle commesse ultrannuali </a:t>
            </a:r>
            <a:r>
              <a:rPr lang="it-IT" sz="22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in presenza delle condizioni </a:t>
            </a:r>
            <a:r>
              <a:rPr lang="it-IT" sz="22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per la percentuale di </a:t>
            </a:r>
            <a:r>
              <a:rPr lang="it-IT" sz="22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completamento non risponde a corretti principi contabili </a:t>
            </a:r>
            <a:r>
              <a:rPr lang="it-IT" sz="22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e non assume rilevanza fiscale anche dopo la nuova norma</a:t>
            </a:r>
          </a:p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r>
              <a:rPr lang="it-IT" sz="22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OIC 23 par. 47</a:t>
            </a:r>
            <a:r>
              <a:rPr lang="it-IT" sz="22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. Nel caso di commesse di durata inferiore a 12 mesi possono utilizzarsi sia il criterio della </a:t>
            </a:r>
            <a:r>
              <a:rPr lang="it-IT" sz="22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percentuale di completamento </a:t>
            </a:r>
            <a:r>
              <a:rPr lang="it-IT" sz="22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sia il criterio della </a:t>
            </a:r>
            <a:r>
              <a:rPr lang="it-IT" sz="22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commessa completata</a:t>
            </a:r>
            <a:r>
              <a:rPr lang="it-IT" sz="22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. La valutazione con la percentuale di completamento delle commesse infrannuali è </a:t>
            </a:r>
            <a:r>
              <a:rPr lang="it-IT" sz="22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sempre consentita</a:t>
            </a:r>
            <a:r>
              <a:rPr lang="it-IT" sz="22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 dai principi contabili e </a:t>
            </a:r>
            <a:r>
              <a:rPr lang="it-IT" sz="22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assume in ogni caso rilevanza fiscale </a:t>
            </a:r>
            <a:r>
              <a:rPr lang="it-IT" sz="22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dopo la nuova norma</a:t>
            </a:r>
          </a:p>
        </p:txBody>
      </p:sp>
      <p:pic>
        <p:nvPicPr>
          <p:cNvPr id="9" name="Immagine 8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26901BF6-F89B-ABF3-F0FC-3A4A4EFAD4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159" y="323160"/>
            <a:ext cx="2311864" cy="1005334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33591289-5FE5-3E45-5433-05DF046819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3680" y="435608"/>
            <a:ext cx="3326161" cy="897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5797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0DDDDA-7A5E-8FD8-3430-5F6424E109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Connettore diritto 12">
            <a:extLst>
              <a:ext uri="{FF2B5EF4-FFF2-40B4-BE49-F238E27FC236}">
                <a16:creationId xmlns:a16="http://schemas.microsoft.com/office/drawing/2014/main" id="{7DA040C1-2521-B136-2132-3258D4741B6E}"/>
              </a:ext>
            </a:extLst>
          </p:cNvPr>
          <p:cNvCxnSpPr>
            <a:cxnSpLocks/>
          </p:cNvCxnSpPr>
          <p:nvPr/>
        </p:nvCxnSpPr>
        <p:spPr>
          <a:xfrm>
            <a:off x="0" y="6223045"/>
            <a:ext cx="12192000" cy="0"/>
          </a:xfrm>
          <a:prstGeom prst="line">
            <a:avLst/>
          </a:prstGeom>
          <a:ln>
            <a:solidFill>
              <a:srgbClr val="0A8C74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2" name="Rectangle 2">
            <a:extLst>
              <a:ext uri="{FF2B5EF4-FFF2-40B4-BE49-F238E27FC236}">
                <a16:creationId xmlns:a16="http://schemas.microsoft.com/office/drawing/2014/main" id="{D98DF0C0-1934-A7F5-1E7E-1F58BCAD6E9A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632859"/>
            <a:ext cx="12192000" cy="573312"/>
          </a:xfrm>
        </p:spPr>
        <p:txBody>
          <a:bodyPr anchor="t"/>
          <a:lstStyle/>
          <a:p>
            <a:pPr eaLnBrk="1" hangingPunct="1">
              <a:defRPr/>
            </a:pPr>
            <a:r>
              <a:rPr lang="it-IT" altLang="it-IT" sz="3139" kern="0" dirty="0">
                <a:solidFill>
                  <a:srgbClr val="118C77"/>
                </a:solidFill>
                <a:latin typeface="Tahoma"/>
              </a:rPr>
              <a:t>Lavori in corso su ordinazione</a:t>
            </a:r>
            <a:endParaRPr lang="it-IT" altLang="it-IT" sz="3139" dirty="0"/>
          </a:p>
        </p:txBody>
      </p:sp>
      <p:sp>
        <p:nvSpPr>
          <p:cNvPr id="14" name="Rectangle 3">
            <a:extLst>
              <a:ext uri="{FF2B5EF4-FFF2-40B4-BE49-F238E27FC236}">
                <a16:creationId xmlns:a16="http://schemas.microsoft.com/office/drawing/2014/main" id="{3C19D10D-39F4-BE04-61FD-078A2C9C2FC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530245" y="2206171"/>
            <a:ext cx="11161746" cy="3810000"/>
          </a:xfrm>
        </p:spPr>
        <p:txBody>
          <a:bodyPr>
            <a:normAutofit fontScale="92500"/>
          </a:bodyPr>
          <a:lstStyle/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r>
              <a:rPr lang="it-IT" sz="22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OIC 23 par. 6.</a:t>
            </a:r>
            <a:r>
              <a:rPr lang="it-IT" sz="22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 La </a:t>
            </a:r>
            <a:r>
              <a:rPr lang="it-IT" sz="22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durata della commessa </a:t>
            </a:r>
            <a:r>
              <a:rPr lang="it-IT" sz="22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è il periodo che intercorre tra la </a:t>
            </a:r>
            <a:r>
              <a:rPr lang="it-IT" sz="22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data di inizio di realizzazione </a:t>
            </a:r>
            <a:r>
              <a:rPr lang="it-IT" sz="22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dell’opera e la </a:t>
            </a:r>
            <a:r>
              <a:rPr lang="it-IT" sz="22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data della loro ultimazione </a:t>
            </a:r>
            <a:r>
              <a:rPr lang="it-IT" sz="22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e consegna al committente, </a:t>
            </a:r>
            <a:r>
              <a:rPr lang="it-IT" sz="22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determinate dal contratto</a:t>
            </a:r>
            <a:r>
              <a:rPr lang="it-IT" sz="22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 e a prescindere dalla data di perfezionamento di quest’ultimo </a:t>
            </a:r>
          </a:p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r>
              <a:rPr lang="it-IT" sz="22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OIC 23 par. 13. Costi </a:t>
            </a:r>
            <a:r>
              <a:rPr lang="it-IT" sz="2200" b="1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pre</a:t>
            </a:r>
            <a:r>
              <a:rPr lang="it-IT" sz="22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-operativi </a:t>
            </a:r>
            <a:r>
              <a:rPr lang="it-IT" sz="22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sono quelli sostenuti dopo l’acquisizione del contratto, ma prima dell’inizio dell’opera</a:t>
            </a:r>
          </a:p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r>
              <a:rPr lang="it-IT" sz="22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Opere e servizi in corso di esecuzione al termine dell’esercizio 2023.</a:t>
            </a:r>
            <a:r>
              <a:rPr lang="it-IT" sz="22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 Si intendono quelli per i quali la </a:t>
            </a:r>
            <a:r>
              <a:rPr lang="it-IT" sz="22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data di inizio lavori </a:t>
            </a:r>
            <a:r>
              <a:rPr lang="it-IT" sz="22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indicata nel contratto era fissata entro il 31/12/2023</a:t>
            </a:r>
          </a:p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r>
              <a:rPr lang="it-IT" sz="22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Sottoscrizione contratto 2023 con data inizio prevista per il 2024.</a:t>
            </a:r>
            <a:r>
              <a:rPr lang="it-IT" sz="22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it-IT" sz="22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No regola transitoria</a:t>
            </a:r>
            <a:r>
              <a:rPr lang="it-IT" sz="22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 anche se nel 2023 sono stati sostenuti e iscritti a bilancio dei costi </a:t>
            </a:r>
            <a:r>
              <a:rPr lang="it-IT" sz="2200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pre</a:t>
            </a:r>
            <a:r>
              <a:rPr lang="it-IT" sz="22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-operativi</a:t>
            </a:r>
          </a:p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r>
              <a:rPr lang="it-IT" sz="22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Commessa infrannuale avviata 2023 </a:t>
            </a:r>
            <a:r>
              <a:rPr lang="it-IT" sz="22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che </a:t>
            </a:r>
            <a:r>
              <a:rPr lang="it-IT" sz="22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si protrae </a:t>
            </a:r>
            <a:r>
              <a:rPr lang="it-IT" sz="22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per cause tecniche nel 2025. </a:t>
            </a:r>
            <a:r>
              <a:rPr lang="it-IT" sz="22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Resta «inferiore a 12 mesi»</a:t>
            </a:r>
            <a:r>
              <a:rPr lang="it-IT" sz="22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. Se valutata con percentuale di completamento, </a:t>
            </a:r>
            <a:r>
              <a:rPr lang="it-IT" sz="22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applica doppio binario </a:t>
            </a:r>
            <a:r>
              <a:rPr lang="it-IT" sz="22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nel Mod. Redditi 2025</a:t>
            </a:r>
          </a:p>
        </p:txBody>
      </p:sp>
      <p:pic>
        <p:nvPicPr>
          <p:cNvPr id="9" name="Immagine 8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7F074541-371E-8725-10AA-4A75813F0B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159" y="323160"/>
            <a:ext cx="2311864" cy="1005334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EC98870A-3D96-D1B6-46AC-69B1C3C67B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3680" y="435608"/>
            <a:ext cx="3326161" cy="897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89685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C05B02-2FFA-802C-8D8C-D4EE2409F2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Connettore diritto 12">
            <a:extLst>
              <a:ext uri="{FF2B5EF4-FFF2-40B4-BE49-F238E27FC236}">
                <a16:creationId xmlns:a16="http://schemas.microsoft.com/office/drawing/2014/main" id="{E3921EE2-B8FE-5F23-5185-37EE9D20DEFF}"/>
              </a:ext>
            </a:extLst>
          </p:cNvPr>
          <p:cNvCxnSpPr>
            <a:cxnSpLocks/>
          </p:cNvCxnSpPr>
          <p:nvPr/>
        </p:nvCxnSpPr>
        <p:spPr>
          <a:xfrm>
            <a:off x="0" y="6223045"/>
            <a:ext cx="12192000" cy="0"/>
          </a:xfrm>
          <a:prstGeom prst="line">
            <a:avLst/>
          </a:prstGeom>
          <a:ln>
            <a:solidFill>
              <a:srgbClr val="0A8C74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2" name="Rectangle 2">
            <a:extLst>
              <a:ext uri="{FF2B5EF4-FFF2-40B4-BE49-F238E27FC236}">
                <a16:creationId xmlns:a16="http://schemas.microsoft.com/office/drawing/2014/main" id="{A8EE2E61-BE7E-B3C9-9DDC-514A5600F78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810437"/>
            <a:ext cx="12192000" cy="671504"/>
          </a:xfrm>
        </p:spPr>
        <p:txBody>
          <a:bodyPr anchor="t"/>
          <a:lstStyle/>
          <a:p>
            <a:pPr eaLnBrk="1" hangingPunct="1">
              <a:defRPr/>
            </a:pPr>
            <a:r>
              <a:rPr lang="it-IT" altLang="it-IT" sz="3139" kern="0" dirty="0">
                <a:solidFill>
                  <a:srgbClr val="118C77"/>
                </a:solidFill>
                <a:latin typeface="Tahoma"/>
              </a:rPr>
              <a:t>Servizi: OIC 34 vs. OIC 23</a:t>
            </a:r>
            <a:endParaRPr lang="it-IT" altLang="it-IT" sz="3139" dirty="0"/>
          </a:p>
        </p:txBody>
      </p:sp>
      <p:sp>
        <p:nvSpPr>
          <p:cNvPr id="14" name="Rectangle 3">
            <a:extLst>
              <a:ext uri="{FF2B5EF4-FFF2-40B4-BE49-F238E27FC236}">
                <a16:creationId xmlns:a16="http://schemas.microsoft.com/office/drawing/2014/main" id="{BDC67104-5BBC-F965-A3D8-8E50F172C2D4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530245" y="2583543"/>
            <a:ext cx="11161746" cy="3439884"/>
          </a:xfrm>
        </p:spPr>
        <p:txBody>
          <a:bodyPr>
            <a:normAutofit lnSpcReduction="10000"/>
          </a:bodyPr>
          <a:lstStyle/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r>
              <a:rPr lang="it-IT" sz="22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Ricavi da servizi OIC 34</a:t>
            </a:r>
            <a:r>
              <a:rPr lang="it-IT" sz="22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. Per i </a:t>
            </a:r>
            <a:r>
              <a:rPr lang="it-IT" sz="22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servizi che rientrano nel nuovo OIC 34</a:t>
            </a:r>
            <a:r>
              <a:rPr lang="it-IT" sz="22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, l’imputazione a periodo dei ricavi si effettua </a:t>
            </a:r>
            <a:r>
              <a:rPr lang="it-IT" sz="22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in base allo stato di avanzamento </a:t>
            </a:r>
            <a:r>
              <a:rPr lang="it-IT" sz="22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se: (i) il contratto prevede che il diritto al corrispettivo matura via via che la prestazione è eseguita e (ii) l’ammontare del ricavo di competenza può essere misurato attendibilmente. Diversamente: a «prestazione completata»</a:t>
            </a:r>
          </a:p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r>
              <a:rPr lang="it-IT" sz="22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Servizi infrannuali.</a:t>
            </a:r>
            <a:r>
              <a:rPr lang="it-IT" sz="22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 Se «</a:t>
            </a:r>
            <a:r>
              <a:rPr lang="it-IT" sz="22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da commessa</a:t>
            </a:r>
            <a:r>
              <a:rPr lang="it-IT" sz="22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» (OIC 23), si può iscrivere il lavoro in corso in base alla </a:t>
            </a:r>
            <a:r>
              <a:rPr lang="it-IT" sz="22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percentuale di completamento oppure in base ai costi</a:t>
            </a:r>
            <a:r>
              <a:rPr lang="it-IT" sz="22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, con piena rilevanza fiscale. Se </a:t>
            </a:r>
            <a:r>
              <a:rPr lang="it-IT" sz="22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«da OIC 34»</a:t>
            </a:r>
            <a:r>
              <a:rPr lang="it-IT" sz="22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 e sono verificate le due condizioni, si iscrive a conto economico (</a:t>
            </a:r>
            <a:r>
              <a:rPr lang="it-IT" sz="22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obbligatoriamente</a:t>
            </a:r>
            <a:r>
              <a:rPr lang="it-IT" sz="22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) il </a:t>
            </a:r>
            <a:r>
              <a:rPr lang="it-IT" sz="22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ricavo maturato, </a:t>
            </a:r>
            <a:r>
              <a:rPr lang="it-IT" sz="22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con rilevanza fiscale per derivazione (</a:t>
            </a:r>
            <a:r>
              <a:rPr lang="it-IT" sz="22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no rimanenza </a:t>
            </a:r>
            <a:r>
              <a:rPr lang="it-IT" sz="22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da valutare </a:t>
            </a:r>
            <a:r>
              <a:rPr lang="it-IT" sz="22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ai costi</a:t>
            </a:r>
            <a:r>
              <a:rPr lang="it-IT" sz="22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)</a:t>
            </a:r>
          </a:p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r>
              <a:rPr lang="it-IT" sz="22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OIC 34 vs. OIC 23</a:t>
            </a:r>
            <a:r>
              <a:rPr lang="it-IT" sz="22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. Distinzione da effettuare (Assonime, circ. 30/2023) applicando il </a:t>
            </a:r>
            <a:r>
              <a:rPr lang="it-IT" sz="22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criterio della specificità dei beni o servizi realizzati</a:t>
            </a:r>
            <a:r>
              <a:rPr lang="it-IT" sz="22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. Opere o beni “non di serie” eseguiti sulle specifiche tecniche del committente: commesse (OIC 23). Servizi «standardizzati»: OIC 34 </a:t>
            </a:r>
          </a:p>
        </p:txBody>
      </p:sp>
      <p:pic>
        <p:nvPicPr>
          <p:cNvPr id="9" name="Immagine 8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8115ED6E-1D9B-1466-7867-3F752BE5D8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159" y="323160"/>
            <a:ext cx="2311864" cy="1005334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634074D6-6AAE-AD7B-7DE6-90A38807B2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3680" y="435608"/>
            <a:ext cx="3326161" cy="897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85257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BEF910-2439-1FA7-4E9E-C6FBBF9781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Connettore diritto 12">
            <a:extLst>
              <a:ext uri="{FF2B5EF4-FFF2-40B4-BE49-F238E27FC236}">
                <a16:creationId xmlns:a16="http://schemas.microsoft.com/office/drawing/2014/main" id="{6A6FE7FB-6B67-F9F4-FED5-F5BC689A8A01}"/>
              </a:ext>
            </a:extLst>
          </p:cNvPr>
          <p:cNvCxnSpPr>
            <a:cxnSpLocks/>
          </p:cNvCxnSpPr>
          <p:nvPr/>
        </p:nvCxnSpPr>
        <p:spPr>
          <a:xfrm>
            <a:off x="0" y="6223045"/>
            <a:ext cx="12192000" cy="0"/>
          </a:xfrm>
          <a:prstGeom prst="line">
            <a:avLst/>
          </a:prstGeom>
          <a:ln>
            <a:solidFill>
              <a:srgbClr val="0A8C74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2" name="Rectangle 2">
            <a:extLst>
              <a:ext uri="{FF2B5EF4-FFF2-40B4-BE49-F238E27FC236}">
                <a16:creationId xmlns:a16="http://schemas.microsoft.com/office/drawing/2014/main" id="{44DB3D40-1AE5-AAD1-CE8A-C3123FD387A6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528113"/>
            <a:ext cx="12192000" cy="685316"/>
          </a:xfrm>
        </p:spPr>
        <p:txBody>
          <a:bodyPr anchor="t"/>
          <a:lstStyle/>
          <a:p>
            <a:pPr eaLnBrk="1" hangingPunct="1">
              <a:defRPr/>
            </a:pPr>
            <a:r>
              <a:rPr lang="it-IT" altLang="it-IT" sz="3139" kern="0" dirty="0">
                <a:solidFill>
                  <a:srgbClr val="118C77"/>
                </a:solidFill>
                <a:latin typeface="Tahoma"/>
              </a:rPr>
              <a:t>Contributi in conto capitale</a:t>
            </a:r>
            <a:endParaRPr lang="it-IT" altLang="it-IT" sz="3139" dirty="0"/>
          </a:p>
        </p:txBody>
      </p:sp>
      <p:sp>
        <p:nvSpPr>
          <p:cNvPr id="14" name="Rectangle 3">
            <a:extLst>
              <a:ext uri="{FF2B5EF4-FFF2-40B4-BE49-F238E27FC236}">
                <a16:creationId xmlns:a16="http://schemas.microsoft.com/office/drawing/2014/main" id="{7D8DEC5A-BD41-4045-7AF4-D7FB6D6AAC4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530245" y="2213429"/>
            <a:ext cx="11161746" cy="3809998"/>
          </a:xfrm>
        </p:spPr>
        <p:txBody>
          <a:bodyPr>
            <a:normAutofit fontScale="92500"/>
          </a:bodyPr>
          <a:lstStyle/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r>
              <a:rPr lang="it-IT" sz="22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Art. 9, Dlgs 192/2024.</a:t>
            </a:r>
            <a:r>
              <a:rPr lang="it-IT" sz="22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 Modifica art. 88 comma 3 Tuir </a:t>
            </a:r>
            <a:r>
              <a:rPr lang="it-IT" sz="22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eliminando la facoltà di tassazione frazionata </a:t>
            </a:r>
            <a:r>
              <a:rPr lang="it-IT" sz="22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fino a 5 esercizi dei </a:t>
            </a:r>
            <a:r>
              <a:rPr lang="it-IT" sz="22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contributi in conto capitale</a:t>
            </a:r>
            <a:r>
              <a:rPr lang="it-IT" sz="22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. Mantenuto il criterio di imputazione «per cassa»</a:t>
            </a:r>
          </a:p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r>
              <a:rPr lang="it-IT" sz="22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Art. 13, Dlgs 192/2024</a:t>
            </a:r>
            <a:r>
              <a:rPr lang="it-IT" sz="22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. Per i contributi in conto capitale incassati fino alla chiusura dell’esercizio in corso al 31/12/2023, continuano ad applicarsi le disposizioni precedenti</a:t>
            </a:r>
          </a:p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r>
              <a:rPr lang="it-IT" sz="22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Mod. Redditi 2024</a:t>
            </a:r>
            <a:r>
              <a:rPr lang="it-IT" sz="22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: se si è optato per la tassazione «per quinti», questa prosegue sino al termine</a:t>
            </a:r>
          </a:p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r>
              <a:rPr lang="it-IT" sz="22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Contributi in conto capitale</a:t>
            </a:r>
            <a:r>
              <a:rPr lang="it-IT" sz="22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: diversi da quelli in conto esercizio e da quelli per l’acquisto di beni ammortizzabili. Si tratta (Cass. 19936/2020) dei </a:t>
            </a:r>
            <a:r>
              <a:rPr lang="it-IT" sz="22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contributi erogati per incrementare il patrimonio del beneficiario senza correlazione con uno specifico investimento</a:t>
            </a:r>
            <a:r>
              <a:rPr lang="it-IT" sz="22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: contributi per la ristrutturazione di un fabbricato rurale o per l’adeguamento di impianti obsoleti. In conto capitale anche i contributi «misti», riguardanti piani di investimento complessi (indistintamente: investimenti e spese diverse)</a:t>
            </a:r>
          </a:p>
        </p:txBody>
      </p:sp>
      <p:pic>
        <p:nvPicPr>
          <p:cNvPr id="9" name="Immagine 8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C8BE7ABF-BD73-C8D6-A807-CFA9AC0293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159" y="323160"/>
            <a:ext cx="2311864" cy="1005334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836DE841-A27D-5F9D-C821-8E29374060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3680" y="435608"/>
            <a:ext cx="3326161" cy="897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6338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Connettore diritto 12">
            <a:extLst>
              <a:ext uri="{FF2B5EF4-FFF2-40B4-BE49-F238E27FC236}">
                <a16:creationId xmlns:a16="http://schemas.microsoft.com/office/drawing/2014/main" id="{0EDD7DB5-06B0-A628-9B8C-888E6BCC0126}"/>
              </a:ext>
            </a:extLst>
          </p:cNvPr>
          <p:cNvCxnSpPr>
            <a:cxnSpLocks/>
          </p:cNvCxnSpPr>
          <p:nvPr/>
        </p:nvCxnSpPr>
        <p:spPr>
          <a:xfrm>
            <a:off x="0" y="6223045"/>
            <a:ext cx="12192000" cy="0"/>
          </a:xfrm>
          <a:prstGeom prst="line">
            <a:avLst/>
          </a:prstGeom>
          <a:ln>
            <a:solidFill>
              <a:srgbClr val="0A8C74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2" name="Rectangle 2">
            <a:extLst>
              <a:ext uri="{FF2B5EF4-FFF2-40B4-BE49-F238E27FC236}">
                <a16:creationId xmlns:a16="http://schemas.microsoft.com/office/drawing/2014/main" id="{ABB9F5BE-25B5-5B44-53A4-9C6F2B2895F3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857829"/>
            <a:ext cx="12192000" cy="624115"/>
          </a:xfrm>
        </p:spPr>
        <p:txBody>
          <a:bodyPr anchor="ctr"/>
          <a:lstStyle/>
          <a:p>
            <a:pPr eaLnBrk="1" hangingPunct="1">
              <a:defRPr/>
            </a:pPr>
            <a:r>
              <a:rPr lang="it-IT" altLang="it-IT" sz="3139" kern="0" dirty="0">
                <a:solidFill>
                  <a:srgbClr val="118C77"/>
                </a:solidFill>
                <a:latin typeface="Tahoma"/>
              </a:rPr>
              <a:t>La legge delega n. 111/2023</a:t>
            </a:r>
            <a:endParaRPr lang="it-IT" altLang="it-IT" sz="3139" dirty="0"/>
          </a:p>
        </p:txBody>
      </p:sp>
      <p:sp>
        <p:nvSpPr>
          <p:cNvPr id="14" name="Rectangle 3">
            <a:extLst>
              <a:ext uri="{FF2B5EF4-FFF2-40B4-BE49-F238E27FC236}">
                <a16:creationId xmlns:a16="http://schemas.microsoft.com/office/drawing/2014/main" id="{5D9AE48F-27A2-C39A-15DE-83D1315CEC9D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530245" y="2815768"/>
            <a:ext cx="11141198" cy="2823033"/>
          </a:xfrm>
        </p:spPr>
        <p:txBody>
          <a:bodyPr>
            <a:normAutofit lnSpcReduction="10000"/>
          </a:bodyPr>
          <a:lstStyle/>
          <a:p>
            <a:pPr marL="342900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it-IT" altLang="it-IT" b="1" dirty="0"/>
              <a:t>Art. 9, lett. c). </a:t>
            </a:r>
            <a:r>
              <a:rPr lang="it-IT" altLang="it-IT" dirty="0"/>
              <a:t>«Rafforzamento del processo di avvicinamento dei valori fiscali a quelli civilistici, limitando variazioni in aumento e in diminuzione, con particolare riferimento a»: </a:t>
            </a:r>
          </a:p>
          <a:p>
            <a:pPr marL="342900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it-IT" altLang="it-IT" b="1" dirty="0"/>
              <a:t>Ammortamenti </a:t>
            </a:r>
          </a:p>
          <a:p>
            <a:pPr marL="342900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it-IT" altLang="it-IT" b="1" dirty="0"/>
              <a:t>Opere e servizi di durata ultrannuale </a:t>
            </a:r>
          </a:p>
          <a:p>
            <a:pPr marL="342900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it-IT" altLang="it-IT" b="1" dirty="0"/>
              <a:t>Differenze cambi per debiti e crediti in valuta </a:t>
            </a:r>
          </a:p>
          <a:p>
            <a:pPr marL="342900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it-IT" altLang="it-IT" b="1" dirty="0"/>
              <a:t>Interessi di mora</a:t>
            </a:r>
          </a:p>
        </p:txBody>
      </p:sp>
      <p:pic>
        <p:nvPicPr>
          <p:cNvPr id="8" name="Immagine 7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D088EA7D-8943-C840-A5B3-9C1C63E546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159" y="323160"/>
            <a:ext cx="2311864" cy="1005334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36511FAF-7575-094F-A8D1-499ACBA453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3680" y="435608"/>
            <a:ext cx="3326161" cy="897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3459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1F5F77-1F62-6F1D-EAE6-BD5CB79557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Connettore diritto 12">
            <a:extLst>
              <a:ext uri="{FF2B5EF4-FFF2-40B4-BE49-F238E27FC236}">
                <a16:creationId xmlns:a16="http://schemas.microsoft.com/office/drawing/2014/main" id="{270B4D3C-6FDA-7C51-31B7-C495E661A1E1}"/>
              </a:ext>
            </a:extLst>
          </p:cNvPr>
          <p:cNvCxnSpPr>
            <a:cxnSpLocks/>
          </p:cNvCxnSpPr>
          <p:nvPr/>
        </p:nvCxnSpPr>
        <p:spPr>
          <a:xfrm>
            <a:off x="0" y="6223045"/>
            <a:ext cx="12192000" cy="0"/>
          </a:xfrm>
          <a:prstGeom prst="line">
            <a:avLst/>
          </a:prstGeom>
          <a:ln>
            <a:solidFill>
              <a:srgbClr val="0A8C74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2" name="Rectangle 2">
            <a:extLst>
              <a:ext uri="{FF2B5EF4-FFF2-40B4-BE49-F238E27FC236}">
                <a16:creationId xmlns:a16="http://schemas.microsoft.com/office/drawing/2014/main" id="{D7E82742-21F3-6D98-4D92-43CC12530E76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549181"/>
            <a:ext cx="12192000" cy="780359"/>
          </a:xfrm>
        </p:spPr>
        <p:txBody>
          <a:bodyPr anchor="ctr"/>
          <a:lstStyle/>
          <a:p>
            <a:pPr eaLnBrk="1" hangingPunct="1">
              <a:defRPr/>
            </a:pPr>
            <a:r>
              <a:rPr lang="it-IT" altLang="it-IT" sz="3139" kern="0" dirty="0">
                <a:solidFill>
                  <a:srgbClr val="118C77"/>
                </a:solidFill>
                <a:latin typeface="Tahoma"/>
              </a:rPr>
              <a:t>L’art. 9 del Dlgs n. 192/2024</a:t>
            </a:r>
            <a:endParaRPr lang="it-IT" altLang="it-IT" sz="3139" dirty="0"/>
          </a:p>
        </p:txBody>
      </p:sp>
      <p:sp>
        <p:nvSpPr>
          <p:cNvPr id="14" name="Rectangle 3">
            <a:extLst>
              <a:ext uri="{FF2B5EF4-FFF2-40B4-BE49-F238E27FC236}">
                <a16:creationId xmlns:a16="http://schemas.microsoft.com/office/drawing/2014/main" id="{DF87FE3D-38EB-4A1B-8E7E-2D16E4ADD79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530245" y="2387600"/>
            <a:ext cx="11141198" cy="3251201"/>
          </a:xfrm>
        </p:spPr>
        <p:txBody>
          <a:bodyPr>
            <a:normAutofit/>
          </a:bodyPr>
          <a:lstStyle/>
          <a:p>
            <a:pPr marL="342900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it-IT" altLang="it-IT" dirty="0"/>
              <a:t>Interviene su: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  <a:defRPr/>
            </a:pPr>
            <a:r>
              <a:rPr lang="it-IT" altLang="it-IT" sz="2200" b="1" dirty="0"/>
              <a:t>contributi in conto capitale</a:t>
            </a:r>
            <a:r>
              <a:rPr lang="it-IT" altLang="it-IT" sz="2200" dirty="0"/>
              <a:t> (art. 88 Tuir)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  <a:defRPr/>
            </a:pPr>
            <a:r>
              <a:rPr lang="it-IT" altLang="it-IT" sz="2200" b="1" dirty="0"/>
              <a:t>commesse ultrannuali</a:t>
            </a:r>
            <a:r>
              <a:rPr lang="it-IT" altLang="it-IT" sz="2200" dirty="0"/>
              <a:t> (art. 93 Tuir) e </a:t>
            </a:r>
            <a:r>
              <a:rPr lang="it-IT" altLang="it-IT" sz="2200" b="1" dirty="0"/>
              <a:t>commesse infrannuali</a:t>
            </a:r>
            <a:r>
              <a:rPr lang="it-IT" altLang="it-IT" sz="2200" dirty="0"/>
              <a:t> (art. 92 Tuir)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  <a:defRPr/>
            </a:pPr>
            <a:r>
              <a:rPr lang="it-IT" altLang="it-IT" sz="2200" b="1" dirty="0"/>
              <a:t>crediti e debiti in valuta</a:t>
            </a:r>
            <a:r>
              <a:rPr lang="it-IT" altLang="it-IT" sz="2200" dirty="0"/>
              <a:t> (art. 110, c. 3, Tuir)</a:t>
            </a:r>
          </a:p>
          <a:p>
            <a:pPr marL="342900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it-IT" altLang="it-IT" sz="2200" dirty="0"/>
              <a:t>Nessuna modifica per: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  <a:defRPr/>
            </a:pPr>
            <a:r>
              <a:rPr lang="it-IT" altLang="it-IT" sz="2200" b="1" dirty="0"/>
              <a:t>Ammortamenti</a:t>
            </a:r>
            <a:r>
              <a:rPr lang="it-IT" altLang="it-IT" sz="2200" dirty="0"/>
              <a:t> 			</a:t>
            </a:r>
            <a:r>
              <a:rPr lang="it-IT" altLang="it-IT" sz="2200" b="1" dirty="0">
                <a:latin typeface="Calibri" panose="020F0502020204030204" pitchFamily="34" charset="0"/>
                <a:cs typeface="Calibri" panose="020F0502020204030204" pitchFamily="34" charset="0"/>
              </a:rPr>
              <a:t>→</a:t>
            </a:r>
            <a:r>
              <a:rPr lang="it-IT" altLang="it-IT" sz="2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altLang="it-IT" sz="2200" dirty="0"/>
              <a:t>resta in vigore la tabella del Dm 31/12/1988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  <a:defRPr/>
            </a:pPr>
            <a:r>
              <a:rPr lang="it-IT" altLang="it-IT" sz="2200" b="1" dirty="0"/>
              <a:t>Interessi di mora attivi e passivi</a:t>
            </a:r>
            <a:r>
              <a:rPr lang="it-IT" altLang="it-IT" sz="2200" dirty="0"/>
              <a:t> 	</a:t>
            </a:r>
            <a:r>
              <a:rPr lang="it-IT" altLang="it-IT" sz="2200" b="1" dirty="0">
                <a:latin typeface="Calibri" panose="020F0502020204030204" pitchFamily="34" charset="0"/>
                <a:cs typeface="Calibri" panose="020F0502020204030204" pitchFamily="34" charset="0"/>
              </a:rPr>
              <a:t>→ </a:t>
            </a:r>
            <a:r>
              <a:rPr lang="it-IT" altLang="it-IT" sz="2200" dirty="0">
                <a:latin typeface="Calibri" panose="020F0502020204030204" pitchFamily="34" charset="0"/>
                <a:cs typeface="Calibri" panose="020F0502020204030204" pitchFamily="34" charset="0"/>
              </a:rPr>
              <a:t>resta (</a:t>
            </a:r>
            <a:r>
              <a:rPr lang="it-IT" altLang="it-IT" sz="2200" i="1" dirty="0">
                <a:latin typeface="Calibri" panose="020F0502020204030204" pitchFamily="34" charset="0"/>
                <a:cs typeface="Calibri" panose="020F0502020204030204" pitchFamily="34" charset="0"/>
              </a:rPr>
              <a:t>opportunamente</a:t>
            </a:r>
            <a:r>
              <a:rPr lang="it-IT" altLang="it-IT" sz="2200" dirty="0">
                <a:latin typeface="Calibri" panose="020F0502020204030204" pitchFamily="34" charset="0"/>
                <a:cs typeface="Calibri" panose="020F0502020204030204" pitchFamily="34" charset="0"/>
              </a:rPr>
              <a:t>) in vigore il criterio di «cassa»</a:t>
            </a:r>
            <a:endParaRPr lang="it-IT" altLang="it-IT" sz="2200" dirty="0"/>
          </a:p>
        </p:txBody>
      </p:sp>
      <p:pic>
        <p:nvPicPr>
          <p:cNvPr id="8" name="Immagine 7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1D338CE2-B587-3DD4-8CE2-A55F652EC4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159" y="323160"/>
            <a:ext cx="2311864" cy="1005334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1B702861-32BE-C6FD-4F57-0535BB14AE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3680" y="435608"/>
            <a:ext cx="3326161" cy="897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59888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Connettore diritto 12">
            <a:extLst>
              <a:ext uri="{FF2B5EF4-FFF2-40B4-BE49-F238E27FC236}">
                <a16:creationId xmlns:a16="http://schemas.microsoft.com/office/drawing/2014/main" id="{0EDD7DB5-06B0-A628-9B8C-888E6BCC0126}"/>
              </a:ext>
            </a:extLst>
          </p:cNvPr>
          <p:cNvCxnSpPr>
            <a:cxnSpLocks/>
          </p:cNvCxnSpPr>
          <p:nvPr/>
        </p:nvCxnSpPr>
        <p:spPr>
          <a:xfrm>
            <a:off x="0" y="6223045"/>
            <a:ext cx="12192000" cy="0"/>
          </a:xfrm>
          <a:prstGeom prst="line">
            <a:avLst/>
          </a:prstGeom>
          <a:ln>
            <a:solidFill>
              <a:srgbClr val="0A8C74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2" name="Rectangle 2">
            <a:extLst>
              <a:ext uri="{FF2B5EF4-FFF2-40B4-BE49-F238E27FC236}">
                <a16:creationId xmlns:a16="http://schemas.microsoft.com/office/drawing/2014/main" id="{ABB9F5BE-25B5-5B44-53A4-9C6F2B2895F3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2130427"/>
            <a:ext cx="12192000" cy="953860"/>
          </a:xfrm>
        </p:spPr>
        <p:txBody>
          <a:bodyPr anchor="t"/>
          <a:lstStyle/>
          <a:p>
            <a:pPr eaLnBrk="1" hangingPunct="1">
              <a:defRPr/>
            </a:pPr>
            <a:r>
              <a:rPr lang="it-IT" altLang="it-IT" sz="3139" kern="0" dirty="0">
                <a:solidFill>
                  <a:srgbClr val="118C77"/>
                </a:solidFill>
                <a:latin typeface="Tahoma"/>
              </a:rPr>
              <a:t>Crediti e debiti in valuta</a:t>
            </a:r>
            <a:endParaRPr lang="it-IT" altLang="it-IT" sz="3139" dirty="0"/>
          </a:p>
        </p:txBody>
      </p:sp>
      <p:sp>
        <p:nvSpPr>
          <p:cNvPr id="14" name="Rectangle 3">
            <a:extLst>
              <a:ext uri="{FF2B5EF4-FFF2-40B4-BE49-F238E27FC236}">
                <a16:creationId xmlns:a16="http://schemas.microsoft.com/office/drawing/2014/main" id="{5D9AE48F-27A2-C39A-15DE-83D1315CEC9D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530245" y="2931894"/>
            <a:ext cx="11161746" cy="3040733"/>
          </a:xfrm>
        </p:spPr>
        <p:txBody>
          <a:bodyPr>
            <a:normAutofit/>
          </a:bodyPr>
          <a:lstStyle/>
          <a:p>
            <a:pPr algn="just" eaLnBrk="1" hangingPunct="1">
              <a:defRPr/>
            </a:pPr>
            <a:r>
              <a:rPr lang="it-IT" altLang="it-IT" sz="2200" b="1" dirty="0"/>
              <a:t>Art. 2426 n. 8-bis c.c. e OIC 26 </a:t>
            </a:r>
            <a:r>
              <a:rPr lang="it-IT" altLang="it-IT" sz="2200" dirty="0"/>
              <a:t>(nonché IAS 21): le poste monetarie in valuta, che in sede di prima iscrizione sono valorizzate al cambio della data della operazione, devono essere convertite al </a:t>
            </a:r>
            <a:r>
              <a:rPr lang="it-IT" altLang="it-IT" sz="2200" b="1" dirty="0"/>
              <a:t>tasso di cambio a pronti alla data di chiusura dell’esercizio</a:t>
            </a:r>
            <a:r>
              <a:rPr lang="it-IT" altLang="it-IT" sz="2200" dirty="0"/>
              <a:t>, rilevando a conto economico (C-17bis) le differenze positive o negative</a:t>
            </a:r>
          </a:p>
          <a:p>
            <a:pPr algn="just" eaLnBrk="1" hangingPunct="1">
              <a:defRPr/>
            </a:pPr>
            <a:r>
              <a:rPr lang="it-IT" altLang="it-IT" sz="2200" b="1" dirty="0"/>
              <a:t>Art. 110 c. 3 Tuir (ante modifica)</a:t>
            </a:r>
            <a:r>
              <a:rPr lang="it-IT" altLang="it-IT" sz="2200" dirty="0"/>
              <a:t>: La valutazione di crediti e debiti in valuta secondo il cambio della data di chiusura dell’esercizio </a:t>
            </a:r>
            <a:r>
              <a:rPr lang="it-IT" altLang="it-IT" sz="2200" b="1" dirty="0"/>
              <a:t>non assume rilevanza fiscale</a:t>
            </a:r>
            <a:r>
              <a:rPr lang="it-IT" altLang="it-IT" sz="2200" dirty="0"/>
              <a:t>. Variazioni (temporanee) in aumento e in diminuzione nella dichiarazione dei redditi con iscrizione delle imposte differite. Si creava un </a:t>
            </a:r>
            <a:r>
              <a:rPr lang="it-IT" altLang="it-IT" sz="2200" b="1" dirty="0"/>
              <a:t>doppio binario complesso e fonte di errori</a:t>
            </a:r>
            <a:r>
              <a:rPr lang="it-IT" altLang="it-IT" sz="2200" dirty="0"/>
              <a:t>, senza alcun beneficio per Erario o contribuenti. La norma non riguardava i depositi bancari in valuta (</a:t>
            </a:r>
            <a:r>
              <a:rPr lang="it-IT" altLang="it-IT" sz="2200" dirty="0" err="1"/>
              <a:t>ris</a:t>
            </a:r>
            <a:r>
              <a:rPr lang="it-IT" altLang="it-IT" sz="2200" dirty="0"/>
              <a:t>. 57/E/2019)</a:t>
            </a:r>
          </a:p>
        </p:txBody>
      </p:sp>
      <p:pic>
        <p:nvPicPr>
          <p:cNvPr id="9" name="Immagine 8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F078308A-F30F-4144-80D7-ABC68760F4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159" y="323160"/>
            <a:ext cx="2311864" cy="1005334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03FBD289-B305-5747-9D6A-A6DAF5DDE8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3680" y="435608"/>
            <a:ext cx="3326161" cy="897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084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2A8648-9EAA-296B-6419-8D2459288A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Connettore diritto 12">
            <a:extLst>
              <a:ext uri="{FF2B5EF4-FFF2-40B4-BE49-F238E27FC236}">
                <a16:creationId xmlns:a16="http://schemas.microsoft.com/office/drawing/2014/main" id="{B64506F9-590A-526B-9BC5-B41E7DFBC365}"/>
              </a:ext>
            </a:extLst>
          </p:cNvPr>
          <p:cNvCxnSpPr>
            <a:cxnSpLocks/>
          </p:cNvCxnSpPr>
          <p:nvPr/>
        </p:nvCxnSpPr>
        <p:spPr>
          <a:xfrm>
            <a:off x="0" y="6223045"/>
            <a:ext cx="12192000" cy="0"/>
          </a:xfrm>
          <a:prstGeom prst="line">
            <a:avLst/>
          </a:prstGeom>
          <a:ln>
            <a:solidFill>
              <a:srgbClr val="0A8C74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2" name="Rectangle 2">
            <a:extLst>
              <a:ext uri="{FF2B5EF4-FFF2-40B4-BE49-F238E27FC236}">
                <a16:creationId xmlns:a16="http://schemas.microsoft.com/office/drawing/2014/main" id="{B86D48C8-C7DF-0C04-5587-144D1891F7A7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738575"/>
            <a:ext cx="12192000" cy="717913"/>
          </a:xfrm>
        </p:spPr>
        <p:txBody>
          <a:bodyPr anchor="t"/>
          <a:lstStyle/>
          <a:p>
            <a:pPr eaLnBrk="1" hangingPunct="1">
              <a:defRPr/>
            </a:pPr>
            <a:r>
              <a:rPr lang="it-IT" altLang="it-IT" sz="3139" kern="0" dirty="0">
                <a:solidFill>
                  <a:srgbClr val="118C77"/>
                </a:solidFill>
                <a:latin typeface="Tahoma"/>
              </a:rPr>
              <a:t>Crediti e debiti in valuta</a:t>
            </a:r>
            <a:endParaRPr lang="it-IT" altLang="it-IT" sz="3139" dirty="0"/>
          </a:p>
        </p:txBody>
      </p:sp>
      <p:sp>
        <p:nvSpPr>
          <p:cNvPr id="14" name="Rectangle 3">
            <a:extLst>
              <a:ext uri="{FF2B5EF4-FFF2-40B4-BE49-F238E27FC236}">
                <a16:creationId xmlns:a16="http://schemas.microsoft.com/office/drawing/2014/main" id="{FFAB6899-5B77-48DA-862A-20AB0784EAB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530245" y="2612577"/>
            <a:ext cx="11161746" cy="3200388"/>
          </a:xfrm>
        </p:spPr>
        <p:txBody>
          <a:bodyPr>
            <a:normAutofit/>
          </a:bodyPr>
          <a:lstStyle/>
          <a:p>
            <a:pPr algn="just">
              <a:defRPr/>
            </a:pPr>
            <a:r>
              <a:rPr lang="it-IT" altLang="it-IT" sz="2200" b="1" dirty="0"/>
              <a:t>Art. 9, Dlgs 192/2024: abrogato il comma 3 dell’art. 110 Tuir. </a:t>
            </a:r>
            <a:r>
              <a:rPr lang="it-IT" sz="2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Eliminato il doppio binario su utili e perdite su cambi da valutazione (non realizzati): diventano rispettivamente </a:t>
            </a:r>
            <a:r>
              <a:rPr lang="it-IT" sz="2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imponibili e deducibili per derivazione</a:t>
            </a:r>
            <a:endParaRPr lang="it-IT" sz="2200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algn="just">
              <a:defRPr/>
            </a:pPr>
            <a:r>
              <a:rPr lang="it-IT" sz="22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Art. 13 Dlgs 192/2024.</a:t>
            </a:r>
            <a:r>
              <a:rPr lang="it-IT" sz="22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 La novità ha effetto </a:t>
            </a:r>
            <a:r>
              <a:rPr lang="it-IT" sz="22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dall’esercizio 2024 </a:t>
            </a:r>
            <a:r>
              <a:rPr lang="it-IT" sz="22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(periodo di imposta successivo a quello in corso al 31/12/2023). </a:t>
            </a:r>
          </a:p>
          <a:p>
            <a:pPr algn="just">
              <a:defRPr/>
            </a:pPr>
            <a:r>
              <a:rPr lang="it-IT" sz="22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Norma transitoria.</a:t>
            </a:r>
            <a:r>
              <a:rPr lang="it-IT" sz="22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 La valutazione dei crediti e dei debiti in valuta iscritti nel bilancio al 31/12/2023, effettuata ai sensi dell’allora vigente art. 110, comma 3, Tuir, «</a:t>
            </a:r>
            <a:r>
              <a:rPr lang="it-IT" sz="2200" i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concorre alla formazione dell’imponibile dell’esercizio successivo a quello in corso al 31/12/2023</a:t>
            </a:r>
            <a:r>
              <a:rPr lang="it-IT" sz="22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»</a:t>
            </a:r>
            <a:endParaRPr lang="it-IT" altLang="it-IT" sz="2200" dirty="0"/>
          </a:p>
        </p:txBody>
      </p:sp>
      <p:pic>
        <p:nvPicPr>
          <p:cNvPr id="9" name="Immagine 8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8FA8A3B4-AE80-F087-786B-99731C5D9C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159" y="323160"/>
            <a:ext cx="2311864" cy="1005334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4422DF92-8327-334B-7D98-235D4F1AA7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3680" y="435608"/>
            <a:ext cx="3326161" cy="897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3724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770698-988F-D411-7ACF-846C70EE27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Connettore diritto 12">
            <a:extLst>
              <a:ext uri="{FF2B5EF4-FFF2-40B4-BE49-F238E27FC236}">
                <a16:creationId xmlns:a16="http://schemas.microsoft.com/office/drawing/2014/main" id="{4531DDF1-68AA-A046-98D2-5574ACB7F31D}"/>
              </a:ext>
            </a:extLst>
          </p:cNvPr>
          <p:cNvCxnSpPr>
            <a:cxnSpLocks/>
          </p:cNvCxnSpPr>
          <p:nvPr/>
        </p:nvCxnSpPr>
        <p:spPr>
          <a:xfrm>
            <a:off x="0" y="6223045"/>
            <a:ext cx="12192000" cy="0"/>
          </a:xfrm>
          <a:prstGeom prst="line">
            <a:avLst/>
          </a:prstGeom>
          <a:ln>
            <a:solidFill>
              <a:srgbClr val="0A8C74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2" name="Rectangle 2">
            <a:extLst>
              <a:ext uri="{FF2B5EF4-FFF2-40B4-BE49-F238E27FC236}">
                <a16:creationId xmlns:a16="http://schemas.microsoft.com/office/drawing/2014/main" id="{F7294D44-D6B1-864B-ABAA-BE784F773F38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810437"/>
            <a:ext cx="12192000" cy="671504"/>
          </a:xfrm>
        </p:spPr>
        <p:txBody>
          <a:bodyPr anchor="t"/>
          <a:lstStyle/>
          <a:p>
            <a:pPr eaLnBrk="1" hangingPunct="1">
              <a:defRPr/>
            </a:pPr>
            <a:r>
              <a:rPr lang="it-IT" altLang="it-IT" sz="3139" kern="0" dirty="0">
                <a:solidFill>
                  <a:srgbClr val="118C77"/>
                </a:solidFill>
                <a:latin typeface="Tahoma"/>
              </a:rPr>
              <a:t>Crediti e debiti in valuta</a:t>
            </a:r>
            <a:endParaRPr lang="it-IT" altLang="it-IT" sz="3139" dirty="0"/>
          </a:p>
        </p:txBody>
      </p:sp>
      <p:sp>
        <p:nvSpPr>
          <p:cNvPr id="14" name="Rectangle 3">
            <a:extLst>
              <a:ext uri="{FF2B5EF4-FFF2-40B4-BE49-F238E27FC236}">
                <a16:creationId xmlns:a16="http://schemas.microsoft.com/office/drawing/2014/main" id="{6D20D188-7237-102A-CDDC-258DBEDA056B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530245" y="2583543"/>
            <a:ext cx="11161746" cy="3439884"/>
          </a:xfrm>
        </p:spPr>
        <p:txBody>
          <a:bodyPr>
            <a:normAutofit lnSpcReduction="10000"/>
          </a:bodyPr>
          <a:lstStyle/>
          <a:p>
            <a:pPr algn="just">
              <a:defRPr/>
            </a:pPr>
            <a:r>
              <a:rPr lang="it-IT" sz="22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Bilancio 2024</a:t>
            </a:r>
            <a:endParaRPr lang="it-IT" sz="2200" dirty="0">
              <a:solidFill>
                <a:srgbClr val="000000"/>
              </a:solidFill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457200" indent="-457200" algn="just">
              <a:buAutoNum type="arabicParenBoth"/>
              <a:defRPr/>
            </a:pPr>
            <a:r>
              <a:rPr lang="it-IT" sz="22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Utili e perdite su cambi iscritti nel conto economico 2024 per la conversione delle poste monetarie in valuta al tasso di cambio di fine anno </a:t>
            </a:r>
            <a:r>
              <a:rPr lang="it-IT" sz="2200" b="1" u="sng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non</a:t>
            </a:r>
            <a:r>
              <a:rPr lang="it-IT" sz="22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 formano oggetto di variazioni in aumento o in diminuzione </a:t>
            </a:r>
            <a:r>
              <a:rPr lang="it-IT" sz="22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nel mod. Redditi 2025. Nessun stanziamento di imposte differite/anticipate</a:t>
            </a:r>
          </a:p>
          <a:p>
            <a:pPr marL="457200" indent="-457200" algn="just">
              <a:buAutoNum type="arabicParenBoth"/>
              <a:defRPr/>
            </a:pPr>
            <a:r>
              <a:rPr lang="it-IT" sz="22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Il </a:t>
            </a:r>
            <a:r>
              <a:rPr lang="it-IT" sz="22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disallineamento contabile-fiscale </a:t>
            </a:r>
            <a:r>
              <a:rPr lang="it-IT" sz="22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esistente al 31/12/2023 (quadro RV Mod. Redditi 2024) viene riversato nel Mod. Redditi 2025. Si </a:t>
            </a:r>
            <a:r>
              <a:rPr lang="it-IT" sz="22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eliminano le imposte differite/anticipate </a:t>
            </a:r>
            <a:r>
              <a:rPr lang="it-IT" sz="22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pregresse</a:t>
            </a:r>
          </a:p>
          <a:p>
            <a:pPr marL="457200" indent="-457200" algn="just">
              <a:buAutoNum type="arabicParenBoth"/>
              <a:defRPr/>
            </a:pPr>
            <a:r>
              <a:rPr lang="it-IT" sz="22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Il </a:t>
            </a:r>
            <a:r>
              <a:rPr lang="it-IT" sz="22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valore contabile </a:t>
            </a:r>
            <a:r>
              <a:rPr lang="it-IT" sz="22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dei </a:t>
            </a:r>
            <a:r>
              <a:rPr lang="it-IT" sz="22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crediti verso clienti in valuta </a:t>
            </a:r>
            <a:r>
              <a:rPr lang="it-IT" sz="22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nel bilancio al 31/12/2024 assume rilevanza per il </a:t>
            </a:r>
            <a:r>
              <a:rPr lang="it-IT" sz="22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calcolo (0,5%) della svalutazione deducibile </a:t>
            </a:r>
            <a:r>
              <a:rPr lang="it-IT" sz="22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(art. 106 Tuir), coincidendo con il «valore fiscale». Fino al 2023 (Diretta MAP 6/4/2006), occorreva quantificare il plafond di deducibilità sull’importo convertito al cambio di accensione («valore fiscale»)</a:t>
            </a:r>
          </a:p>
        </p:txBody>
      </p:sp>
      <p:pic>
        <p:nvPicPr>
          <p:cNvPr id="9" name="Immagine 8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DCBDD4AE-121B-2988-26B1-908A4CAD90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159" y="323160"/>
            <a:ext cx="2311864" cy="1005334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1376257B-ACAE-E182-3EB7-8AA0657BC5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3680" y="435608"/>
            <a:ext cx="3326161" cy="897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5914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0D3642-3921-8645-3E3B-94389CAF0D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Connettore diritto 12">
            <a:extLst>
              <a:ext uri="{FF2B5EF4-FFF2-40B4-BE49-F238E27FC236}">
                <a16:creationId xmlns:a16="http://schemas.microsoft.com/office/drawing/2014/main" id="{69DD44BD-FD9A-4E50-17D2-602AA6E6FD8C}"/>
              </a:ext>
            </a:extLst>
          </p:cNvPr>
          <p:cNvCxnSpPr>
            <a:cxnSpLocks/>
          </p:cNvCxnSpPr>
          <p:nvPr/>
        </p:nvCxnSpPr>
        <p:spPr>
          <a:xfrm>
            <a:off x="0" y="6223045"/>
            <a:ext cx="12192000" cy="0"/>
          </a:xfrm>
          <a:prstGeom prst="line">
            <a:avLst/>
          </a:prstGeom>
          <a:ln>
            <a:solidFill>
              <a:srgbClr val="0A8C74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2" name="Rectangle 2">
            <a:extLst>
              <a:ext uri="{FF2B5EF4-FFF2-40B4-BE49-F238E27FC236}">
                <a16:creationId xmlns:a16="http://schemas.microsoft.com/office/drawing/2014/main" id="{32998407-44BE-5000-EC2E-6CAC2A4F6896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810437"/>
            <a:ext cx="12192000" cy="671504"/>
          </a:xfrm>
        </p:spPr>
        <p:txBody>
          <a:bodyPr anchor="t"/>
          <a:lstStyle/>
          <a:p>
            <a:pPr eaLnBrk="1" hangingPunct="1">
              <a:defRPr/>
            </a:pPr>
            <a:r>
              <a:rPr lang="it-IT" altLang="it-IT" sz="3139" kern="0" dirty="0">
                <a:solidFill>
                  <a:srgbClr val="118C77"/>
                </a:solidFill>
                <a:latin typeface="Tahoma"/>
              </a:rPr>
              <a:t>Crediti e debiti in valuta</a:t>
            </a:r>
            <a:endParaRPr lang="it-IT" altLang="it-IT" sz="3139" dirty="0"/>
          </a:p>
        </p:txBody>
      </p:sp>
      <p:sp>
        <p:nvSpPr>
          <p:cNvPr id="14" name="Rectangle 3">
            <a:extLst>
              <a:ext uri="{FF2B5EF4-FFF2-40B4-BE49-F238E27FC236}">
                <a16:creationId xmlns:a16="http://schemas.microsoft.com/office/drawing/2014/main" id="{F4E89C59-17A0-C434-DBF1-06B6016B08EE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530245" y="2583543"/>
            <a:ext cx="11161746" cy="3439884"/>
          </a:xfrm>
        </p:spPr>
        <p:txBody>
          <a:bodyPr>
            <a:normAutofit/>
          </a:bodyPr>
          <a:lstStyle/>
          <a:p>
            <a:pPr algn="just">
              <a:defRPr/>
            </a:pPr>
            <a:r>
              <a:rPr lang="it-IT" sz="22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Mod. Redditi 2025</a:t>
            </a:r>
          </a:p>
          <a:p>
            <a:pPr algn="just">
              <a:defRPr/>
            </a:pPr>
            <a:r>
              <a:rPr lang="it-IT" sz="22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Rigo RF 28 (variazione in aumento):</a:t>
            </a:r>
            <a:r>
              <a:rPr lang="it-IT" sz="22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 Riversamento importo utili su cambi da valutazione iscritti a tutto il 31/12/2023 e detassati </a:t>
            </a:r>
          </a:p>
          <a:p>
            <a:pPr algn="just">
              <a:defRPr/>
            </a:pPr>
            <a:r>
              <a:rPr lang="it-IT" sz="22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Rigo RF 45 (variazione in diminuzione):</a:t>
            </a:r>
            <a:r>
              <a:rPr lang="it-IT" sz="22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 Riversamento importo perdite su cambi da valutazione iscritte a tutto il 31/12/2023 e recuperate a tassazione </a:t>
            </a:r>
          </a:p>
          <a:p>
            <a:pPr algn="just">
              <a:defRPr/>
            </a:pPr>
            <a:r>
              <a:rPr lang="it-IT" sz="22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Quadro RV:</a:t>
            </a:r>
            <a:r>
              <a:rPr lang="it-IT" sz="22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 nessuna indicazione per crediti e debiti in valuta (interamente allineati) (istruzioni mod. Redditi 2025: non va compilato)</a:t>
            </a:r>
          </a:p>
        </p:txBody>
      </p:sp>
      <p:pic>
        <p:nvPicPr>
          <p:cNvPr id="9" name="Immagine 8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462399C7-799B-88DA-869D-AD1CF49F0E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159" y="323160"/>
            <a:ext cx="2311864" cy="1005334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FAD7CF6E-40DC-5F8B-997E-02386912C0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3680" y="435608"/>
            <a:ext cx="3326161" cy="897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65618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E32A28-BB96-DF5B-BD14-60C308643A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Connettore diritto 12">
            <a:extLst>
              <a:ext uri="{FF2B5EF4-FFF2-40B4-BE49-F238E27FC236}">
                <a16:creationId xmlns:a16="http://schemas.microsoft.com/office/drawing/2014/main" id="{0C746CB7-D718-EC90-B69B-8E2430DD9A6C}"/>
              </a:ext>
            </a:extLst>
          </p:cNvPr>
          <p:cNvCxnSpPr>
            <a:cxnSpLocks/>
          </p:cNvCxnSpPr>
          <p:nvPr/>
        </p:nvCxnSpPr>
        <p:spPr>
          <a:xfrm>
            <a:off x="0" y="6223045"/>
            <a:ext cx="12192000" cy="0"/>
          </a:xfrm>
          <a:prstGeom prst="line">
            <a:avLst/>
          </a:prstGeom>
          <a:ln>
            <a:solidFill>
              <a:srgbClr val="0A8C74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2" name="Rectangle 2">
            <a:extLst>
              <a:ext uri="{FF2B5EF4-FFF2-40B4-BE49-F238E27FC236}">
                <a16:creationId xmlns:a16="http://schemas.microsoft.com/office/drawing/2014/main" id="{82394B29-D942-F035-951B-DF6053B94F6E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810437"/>
            <a:ext cx="12192000" cy="671504"/>
          </a:xfrm>
        </p:spPr>
        <p:txBody>
          <a:bodyPr anchor="t"/>
          <a:lstStyle/>
          <a:p>
            <a:pPr eaLnBrk="1" hangingPunct="1">
              <a:defRPr/>
            </a:pPr>
            <a:r>
              <a:rPr lang="it-IT" altLang="it-IT" sz="3139" kern="0" dirty="0">
                <a:solidFill>
                  <a:srgbClr val="118C77"/>
                </a:solidFill>
                <a:latin typeface="Tahoma"/>
              </a:rPr>
              <a:t>Lavori in corso su ordinazione</a:t>
            </a:r>
            <a:endParaRPr lang="it-IT" altLang="it-IT" sz="3139" dirty="0"/>
          </a:p>
        </p:txBody>
      </p:sp>
      <p:sp>
        <p:nvSpPr>
          <p:cNvPr id="14" name="Rectangle 3">
            <a:extLst>
              <a:ext uri="{FF2B5EF4-FFF2-40B4-BE49-F238E27FC236}">
                <a16:creationId xmlns:a16="http://schemas.microsoft.com/office/drawing/2014/main" id="{6B221CF0-2995-5E87-7029-100116103DCE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530245" y="2583543"/>
            <a:ext cx="11161746" cy="3439884"/>
          </a:xfrm>
        </p:spPr>
        <p:txBody>
          <a:bodyPr>
            <a:normAutofit/>
          </a:bodyPr>
          <a:lstStyle/>
          <a:p>
            <a:pPr algn="just">
              <a:defRPr/>
            </a:pPr>
            <a:r>
              <a:rPr lang="it-IT" sz="22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Art. 9, Dlgs 192/2024 </a:t>
            </a:r>
          </a:p>
          <a:p>
            <a:pPr marL="457200" indent="-457200" algn="just">
              <a:buAutoNum type="arabicParenR"/>
              <a:defRPr/>
            </a:pPr>
            <a:r>
              <a:rPr lang="it-IT" sz="22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Modifica art. 93 Tuir.</a:t>
            </a:r>
            <a:r>
              <a:rPr lang="it-IT" sz="22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 Le imprese che, in conformità a corretti principi contabili, contabilizzano in bilancio le opere, forniture e servizi di durata ultrannuale </a:t>
            </a:r>
            <a:r>
              <a:rPr lang="it-IT" sz="22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con valutazione al costo</a:t>
            </a:r>
            <a:r>
              <a:rPr lang="it-IT" sz="22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, imputando i corrispettivi nell’esercizio di consegna delle opere o di ultimazione dei servizi, applicano tale metodo anche </a:t>
            </a:r>
            <a:r>
              <a:rPr lang="it-IT" sz="22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ai fini della determinazione del reddito</a:t>
            </a:r>
          </a:p>
          <a:p>
            <a:pPr marL="457200" indent="-457200" algn="just">
              <a:buAutoNum type="arabicParenR"/>
              <a:defRPr/>
            </a:pPr>
            <a:r>
              <a:rPr lang="it-IT" sz="22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Modifica art. 92 Tuir</a:t>
            </a:r>
            <a:r>
              <a:rPr lang="it-IT" sz="22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. Le imprese che contabilizzano in bilancio le opere, forniture e servizi per i quali </a:t>
            </a:r>
            <a:r>
              <a:rPr lang="it-IT" sz="22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non trova applicazione l’art. 93</a:t>
            </a:r>
            <a:r>
              <a:rPr lang="it-IT" sz="22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, con il </a:t>
            </a:r>
            <a:r>
              <a:rPr lang="it-IT" sz="22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metodo della percentuale di completamento</a:t>
            </a:r>
            <a:r>
              <a:rPr lang="it-IT" sz="22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, in conformità a corretti principi contabili, applicano il predetto metodo anche </a:t>
            </a:r>
            <a:r>
              <a:rPr lang="it-IT" sz="22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ai fini della determinazione del reddito</a:t>
            </a:r>
            <a:endParaRPr lang="it-IT" sz="2200" dirty="0">
              <a:solidFill>
                <a:srgbClr val="000000"/>
              </a:solidFill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algn="just">
              <a:defRPr/>
            </a:pPr>
            <a:endParaRPr lang="it-IT" sz="2200" dirty="0">
              <a:solidFill>
                <a:srgbClr val="000000"/>
              </a:solidFill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pic>
        <p:nvPicPr>
          <p:cNvPr id="9" name="Immagine 8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3E538F0B-678F-2985-5D78-05930220F9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159" y="323160"/>
            <a:ext cx="2311864" cy="1005334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4E78AAA9-02B0-DBAC-6FFE-4C2649DF42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3680" y="435608"/>
            <a:ext cx="3326161" cy="897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9469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D8DB16-BC0D-EEC7-81B2-BFB2E62D07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Connettore diritto 12">
            <a:extLst>
              <a:ext uri="{FF2B5EF4-FFF2-40B4-BE49-F238E27FC236}">
                <a16:creationId xmlns:a16="http://schemas.microsoft.com/office/drawing/2014/main" id="{B0897ADE-1618-8F3F-B96B-8B7E19DBBCF7}"/>
              </a:ext>
            </a:extLst>
          </p:cNvPr>
          <p:cNvCxnSpPr>
            <a:cxnSpLocks/>
          </p:cNvCxnSpPr>
          <p:nvPr/>
        </p:nvCxnSpPr>
        <p:spPr>
          <a:xfrm>
            <a:off x="0" y="6223045"/>
            <a:ext cx="12192000" cy="0"/>
          </a:xfrm>
          <a:prstGeom prst="line">
            <a:avLst/>
          </a:prstGeom>
          <a:ln>
            <a:solidFill>
              <a:srgbClr val="0A8C74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2" name="Rectangle 2">
            <a:extLst>
              <a:ext uri="{FF2B5EF4-FFF2-40B4-BE49-F238E27FC236}">
                <a16:creationId xmlns:a16="http://schemas.microsoft.com/office/drawing/2014/main" id="{54CD90EE-3AF4-FF10-3858-D9A8F834B2A0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810437"/>
            <a:ext cx="12192000" cy="671504"/>
          </a:xfrm>
        </p:spPr>
        <p:txBody>
          <a:bodyPr anchor="t"/>
          <a:lstStyle/>
          <a:p>
            <a:pPr eaLnBrk="1" hangingPunct="1">
              <a:defRPr/>
            </a:pPr>
            <a:r>
              <a:rPr lang="it-IT" altLang="it-IT" sz="3139" kern="0" dirty="0">
                <a:solidFill>
                  <a:srgbClr val="118C77"/>
                </a:solidFill>
                <a:latin typeface="Tahoma"/>
              </a:rPr>
              <a:t>Lavori in corso su ordinazione</a:t>
            </a:r>
            <a:endParaRPr lang="it-IT" altLang="it-IT" sz="3139" dirty="0"/>
          </a:p>
        </p:txBody>
      </p:sp>
      <p:sp>
        <p:nvSpPr>
          <p:cNvPr id="14" name="Rectangle 3">
            <a:extLst>
              <a:ext uri="{FF2B5EF4-FFF2-40B4-BE49-F238E27FC236}">
                <a16:creationId xmlns:a16="http://schemas.microsoft.com/office/drawing/2014/main" id="{A5A8F435-3B27-2407-8A6D-E9B97B19F3A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530245" y="2583543"/>
            <a:ext cx="11161746" cy="3439884"/>
          </a:xfrm>
        </p:spPr>
        <p:txBody>
          <a:bodyPr>
            <a:normAutofit/>
          </a:bodyPr>
          <a:lstStyle/>
          <a:p>
            <a:pPr algn="just">
              <a:defRPr/>
            </a:pPr>
            <a:r>
              <a:rPr lang="it-IT" sz="22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Art. 13, Dlgs 192/2024 </a:t>
            </a:r>
          </a:p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r>
              <a:rPr lang="it-IT" sz="22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Decorrenza esercizio 2024. </a:t>
            </a:r>
            <a:r>
              <a:rPr lang="it-IT" sz="22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Le modifiche agli articoli 92 e 93 Tuir si applicano a decorrere </a:t>
            </a:r>
            <a:r>
              <a:rPr lang="it-IT" sz="22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dall’esercizio 2024</a:t>
            </a:r>
            <a:r>
              <a:rPr lang="it-IT" sz="22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 (periodo di imposta successivo a quello in corso al 31/12/2023)</a:t>
            </a:r>
          </a:p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r>
              <a:rPr lang="it-IT" sz="22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Norma transitoria</a:t>
            </a:r>
            <a:r>
              <a:rPr lang="it-IT" sz="22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. Alle opere, prodotti, forniture e servizi </a:t>
            </a:r>
            <a:r>
              <a:rPr lang="it-IT" sz="22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in corso di lavorazione </a:t>
            </a:r>
            <a:r>
              <a:rPr lang="it-IT" sz="22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o di esecuzione </a:t>
            </a:r>
            <a:r>
              <a:rPr lang="it-IT" sz="22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al termine dell’esercizio 2023 </a:t>
            </a:r>
            <a:r>
              <a:rPr lang="it-IT" sz="22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(periodo di imposta in corso al 31/12/2023) si applicano le </a:t>
            </a:r>
            <a:r>
              <a:rPr lang="it-IT" sz="22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disposizioni nel testo precedente alla modifica</a:t>
            </a:r>
            <a:endParaRPr lang="it-IT" sz="2200" dirty="0">
              <a:solidFill>
                <a:srgbClr val="000000"/>
              </a:solidFill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r>
              <a:rPr lang="it-IT" sz="22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Il </a:t>
            </a:r>
            <a:r>
              <a:rPr lang="it-IT" sz="22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doppio binario </a:t>
            </a:r>
            <a:r>
              <a:rPr lang="it-IT" sz="22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per la valutazione al costo delle commesse ultrannuali e quello per la valutazione con la percentuale di completamento delle commesse infrannuali </a:t>
            </a:r>
            <a:r>
              <a:rPr lang="it-IT" sz="22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continua sino all’ultimazione delle opere e al «passaggio» a ricavo</a:t>
            </a:r>
          </a:p>
        </p:txBody>
      </p:sp>
      <p:pic>
        <p:nvPicPr>
          <p:cNvPr id="9" name="Immagine 8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169EB19A-9627-9CFA-42FA-CA595FDF89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159" y="323160"/>
            <a:ext cx="2311864" cy="1005334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B19E0BCC-D281-1799-179A-66D3E6F083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3680" y="435608"/>
            <a:ext cx="3326161" cy="897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36435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247</TotalTime>
  <Words>1613</Words>
  <Application>Microsoft Office PowerPoint</Application>
  <PresentationFormat>Widescreen</PresentationFormat>
  <Paragraphs>64</Paragraphs>
  <Slides>13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Tahoma</vt:lpstr>
      <vt:lpstr>Tema di Office</vt:lpstr>
      <vt:lpstr>Presentazione standard di PowerPoint</vt:lpstr>
      <vt:lpstr>La legge delega n. 111/2023</vt:lpstr>
      <vt:lpstr>L’art. 9 del Dlgs n. 192/2024</vt:lpstr>
      <vt:lpstr>Crediti e debiti in valuta</vt:lpstr>
      <vt:lpstr>Crediti e debiti in valuta</vt:lpstr>
      <vt:lpstr>Crediti e debiti in valuta</vt:lpstr>
      <vt:lpstr>Crediti e debiti in valuta</vt:lpstr>
      <vt:lpstr>Lavori in corso su ordinazione</vt:lpstr>
      <vt:lpstr>Lavori in corso su ordinazione</vt:lpstr>
      <vt:lpstr>Lavori in corso su ordinazione</vt:lpstr>
      <vt:lpstr>Lavori in corso su ordinazione</vt:lpstr>
      <vt:lpstr>Servizi: OIC 34 vs. OIC 23</vt:lpstr>
      <vt:lpstr>Contributi in conto capitale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Arianna Panerai</dc:creator>
  <cp:lastModifiedBy>Gaiani Luca</cp:lastModifiedBy>
  <cp:revision>44</cp:revision>
  <dcterms:created xsi:type="dcterms:W3CDTF">2022-11-22T14:17:30Z</dcterms:created>
  <dcterms:modified xsi:type="dcterms:W3CDTF">2025-02-24T17:35:01Z</dcterms:modified>
</cp:coreProperties>
</file>