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2"/>
  </p:notesMasterIdLst>
  <p:handoutMasterIdLst>
    <p:handoutMasterId r:id="rId63"/>
  </p:handoutMasterIdLst>
  <p:sldIdLst>
    <p:sldId id="256" r:id="rId2"/>
    <p:sldId id="257" r:id="rId3"/>
    <p:sldId id="271" r:id="rId4"/>
    <p:sldId id="258" r:id="rId5"/>
    <p:sldId id="273" r:id="rId6"/>
    <p:sldId id="264" r:id="rId7"/>
    <p:sldId id="259" r:id="rId8"/>
    <p:sldId id="260" r:id="rId9"/>
    <p:sldId id="269" r:id="rId10"/>
    <p:sldId id="275" r:id="rId11"/>
    <p:sldId id="267" r:id="rId12"/>
    <p:sldId id="262" r:id="rId13"/>
    <p:sldId id="272" r:id="rId14"/>
    <p:sldId id="266" r:id="rId15"/>
    <p:sldId id="276" r:id="rId16"/>
    <p:sldId id="261" r:id="rId17"/>
    <p:sldId id="263" r:id="rId18"/>
    <p:sldId id="268" r:id="rId19"/>
    <p:sldId id="274" r:id="rId20"/>
    <p:sldId id="265" r:id="rId21"/>
    <p:sldId id="270" r:id="rId22"/>
    <p:sldId id="277" r:id="rId23"/>
    <p:sldId id="278" r:id="rId24"/>
    <p:sldId id="279" r:id="rId25"/>
    <p:sldId id="282" r:id="rId26"/>
    <p:sldId id="284" r:id="rId27"/>
    <p:sldId id="280" r:id="rId28"/>
    <p:sldId id="313" r:id="rId29"/>
    <p:sldId id="281" r:id="rId30"/>
    <p:sldId id="286" r:id="rId31"/>
    <p:sldId id="283" r:id="rId32"/>
    <p:sldId id="285" r:id="rId33"/>
    <p:sldId id="314" r:id="rId34"/>
    <p:sldId id="288" r:id="rId35"/>
    <p:sldId id="291" r:id="rId36"/>
    <p:sldId id="292" r:id="rId37"/>
    <p:sldId id="295" r:id="rId38"/>
    <p:sldId id="287" r:id="rId39"/>
    <p:sldId id="290" r:id="rId40"/>
    <p:sldId id="289" r:id="rId41"/>
    <p:sldId id="293" r:id="rId42"/>
    <p:sldId id="294" r:id="rId43"/>
    <p:sldId id="296" r:id="rId44"/>
    <p:sldId id="315" r:id="rId45"/>
    <p:sldId id="297" r:id="rId46"/>
    <p:sldId id="304" r:id="rId47"/>
    <p:sldId id="298" r:id="rId48"/>
    <p:sldId id="310" r:id="rId49"/>
    <p:sldId id="299" r:id="rId50"/>
    <p:sldId id="303" r:id="rId51"/>
    <p:sldId id="300" r:id="rId52"/>
    <p:sldId id="302" r:id="rId53"/>
    <p:sldId id="305" r:id="rId54"/>
    <p:sldId id="301" r:id="rId55"/>
    <p:sldId id="306" r:id="rId56"/>
    <p:sldId id="307" r:id="rId57"/>
    <p:sldId id="309" r:id="rId58"/>
    <p:sldId id="311" r:id="rId59"/>
    <p:sldId id="312" r:id="rId60"/>
    <p:sldId id="308"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01B5DA-F7B7-494E-9D67-A2B43081D64E}" v="29" dt="2025-03-31T12:10:14.5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245" autoAdjust="0"/>
  </p:normalViewPr>
  <p:slideViewPr>
    <p:cSldViewPr snapToGrid="0">
      <p:cViewPr varScale="1">
        <p:scale>
          <a:sx n="69" d="100"/>
          <a:sy n="69" d="100"/>
        </p:scale>
        <p:origin x="960" y="7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handoutMaster" Target="handoutMasters/handoutMaster1.xml"/><Relationship Id="rId68"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ris Beretta" userId="68ea7241-85ff-4431-b38e-85ed087fd21b" providerId="ADAL" clId="{E85B74C6-15D4-7B4F-AA3C-3372E6871945}"/>
    <pc:docChg chg="undo custSel modSld sldOrd">
      <pc:chgData name="Loris Beretta" userId="68ea7241-85ff-4431-b38e-85ed087fd21b" providerId="ADAL" clId="{E85B74C6-15D4-7B4F-AA3C-3372E6871945}" dt="2025-03-31T19:58:49.320" v="270"/>
      <pc:docMkLst>
        <pc:docMk/>
      </pc:docMkLst>
      <pc:sldChg chg="modSp">
        <pc:chgData name="Loris Beretta" userId="68ea7241-85ff-4431-b38e-85ed087fd21b" providerId="ADAL" clId="{E85B74C6-15D4-7B4F-AA3C-3372E6871945}" dt="2025-03-31T18:58:39.594" v="3" actId="20577"/>
        <pc:sldMkLst>
          <pc:docMk/>
          <pc:sldMk cId="1888536466" sldId="256"/>
        </pc:sldMkLst>
        <pc:spChg chg="mod">
          <ac:chgData name="Loris Beretta" userId="68ea7241-85ff-4431-b38e-85ed087fd21b" providerId="ADAL" clId="{E85B74C6-15D4-7B4F-AA3C-3372E6871945}" dt="2025-03-31T18:58:39.594" v="3" actId="20577"/>
          <ac:spMkLst>
            <pc:docMk/>
            <pc:sldMk cId="1888536466" sldId="256"/>
            <ac:spMk id="5" creationId="{76C92056-25B2-8C71-2E46-37E859850A53}"/>
          </ac:spMkLst>
        </pc:spChg>
      </pc:sldChg>
      <pc:sldChg chg="modSp">
        <pc:chgData name="Loris Beretta" userId="68ea7241-85ff-4431-b38e-85ed087fd21b" providerId="ADAL" clId="{E85B74C6-15D4-7B4F-AA3C-3372E6871945}" dt="2025-03-31T19:15:14.906" v="85" actId="114"/>
        <pc:sldMkLst>
          <pc:docMk/>
          <pc:sldMk cId="1346460748" sldId="260"/>
        </pc:sldMkLst>
        <pc:spChg chg="mod">
          <ac:chgData name="Loris Beretta" userId="68ea7241-85ff-4431-b38e-85ed087fd21b" providerId="ADAL" clId="{E85B74C6-15D4-7B4F-AA3C-3372E6871945}" dt="2025-03-31T19:15:14.906" v="85" actId="114"/>
          <ac:spMkLst>
            <pc:docMk/>
            <pc:sldMk cId="1346460748" sldId="260"/>
            <ac:spMk id="2" creationId="{083583B0-0359-2AC6-EBB5-2F5D162D3DE5}"/>
          </ac:spMkLst>
        </pc:spChg>
      </pc:sldChg>
      <pc:sldChg chg="modSp">
        <pc:chgData name="Loris Beretta" userId="68ea7241-85ff-4431-b38e-85ed087fd21b" providerId="ADAL" clId="{E85B74C6-15D4-7B4F-AA3C-3372E6871945}" dt="2025-03-31T19:21:43.864" v="142" actId="113"/>
        <pc:sldMkLst>
          <pc:docMk/>
          <pc:sldMk cId="167573950" sldId="262"/>
        </pc:sldMkLst>
        <pc:spChg chg="mod">
          <ac:chgData name="Loris Beretta" userId="68ea7241-85ff-4431-b38e-85ed087fd21b" providerId="ADAL" clId="{E85B74C6-15D4-7B4F-AA3C-3372E6871945}" dt="2025-03-31T19:21:43.864" v="142" actId="113"/>
          <ac:spMkLst>
            <pc:docMk/>
            <pc:sldMk cId="167573950" sldId="262"/>
            <ac:spMk id="14" creationId="{3861A097-C1E4-15D7-B2DD-7BC1321C5DE6}"/>
          </ac:spMkLst>
        </pc:spChg>
      </pc:sldChg>
      <pc:sldChg chg="modSp">
        <pc:chgData name="Loris Beretta" userId="68ea7241-85ff-4431-b38e-85ed087fd21b" providerId="ADAL" clId="{E85B74C6-15D4-7B4F-AA3C-3372E6871945}" dt="2025-03-31T19:24:30.282" v="146"/>
        <pc:sldMkLst>
          <pc:docMk/>
          <pc:sldMk cId="3564502927" sldId="266"/>
        </pc:sldMkLst>
        <pc:spChg chg="mod">
          <ac:chgData name="Loris Beretta" userId="68ea7241-85ff-4431-b38e-85ed087fd21b" providerId="ADAL" clId="{E85B74C6-15D4-7B4F-AA3C-3372E6871945}" dt="2025-03-31T19:24:30.282" v="146"/>
          <ac:spMkLst>
            <pc:docMk/>
            <pc:sldMk cId="3564502927" sldId="266"/>
            <ac:spMk id="2" creationId="{312AFEC8-8085-167B-1B47-851036B5DEDF}"/>
          </ac:spMkLst>
        </pc:spChg>
      </pc:sldChg>
      <pc:sldChg chg="modSp">
        <pc:chgData name="Loris Beretta" userId="68ea7241-85ff-4431-b38e-85ed087fd21b" providerId="ADAL" clId="{E85B74C6-15D4-7B4F-AA3C-3372E6871945}" dt="2025-03-31T19:19:11.318" v="139"/>
        <pc:sldMkLst>
          <pc:docMk/>
          <pc:sldMk cId="2362801132" sldId="267"/>
        </pc:sldMkLst>
        <pc:spChg chg="mod">
          <ac:chgData name="Loris Beretta" userId="68ea7241-85ff-4431-b38e-85ed087fd21b" providerId="ADAL" clId="{E85B74C6-15D4-7B4F-AA3C-3372E6871945}" dt="2025-03-31T19:19:11.318" v="139"/>
          <ac:spMkLst>
            <pc:docMk/>
            <pc:sldMk cId="2362801132" sldId="267"/>
            <ac:spMk id="2" creationId="{A3E46033-08B2-7830-6ED6-DE13A5585B9B}"/>
          </ac:spMkLst>
        </pc:spChg>
      </pc:sldChg>
      <pc:sldChg chg="modSp">
        <pc:chgData name="Loris Beretta" userId="68ea7241-85ff-4431-b38e-85ed087fd21b" providerId="ADAL" clId="{E85B74C6-15D4-7B4F-AA3C-3372E6871945}" dt="2025-03-31T19:31:16.426" v="226" actId="20577"/>
        <pc:sldMkLst>
          <pc:docMk/>
          <pc:sldMk cId="4035129679" sldId="268"/>
        </pc:sldMkLst>
        <pc:spChg chg="mod">
          <ac:chgData name="Loris Beretta" userId="68ea7241-85ff-4431-b38e-85ed087fd21b" providerId="ADAL" clId="{E85B74C6-15D4-7B4F-AA3C-3372E6871945}" dt="2025-03-31T19:31:16.426" v="226" actId="20577"/>
          <ac:spMkLst>
            <pc:docMk/>
            <pc:sldMk cId="4035129679" sldId="268"/>
            <ac:spMk id="14" creationId="{C9BFE7B5-8007-2346-5439-2AA02C277B4A}"/>
          </ac:spMkLst>
        </pc:spChg>
      </pc:sldChg>
      <pc:sldChg chg="modSp">
        <pc:chgData name="Loris Beretta" userId="68ea7241-85ff-4431-b38e-85ed087fd21b" providerId="ADAL" clId="{E85B74C6-15D4-7B4F-AA3C-3372E6871945}" dt="2025-03-31T19:16:34.402" v="86" actId="13900"/>
        <pc:sldMkLst>
          <pc:docMk/>
          <pc:sldMk cId="3352183457" sldId="269"/>
        </pc:sldMkLst>
        <pc:spChg chg="mod">
          <ac:chgData name="Loris Beretta" userId="68ea7241-85ff-4431-b38e-85ed087fd21b" providerId="ADAL" clId="{E85B74C6-15D4-7B4F-AA3C-3372E6871945}" dt="2025-03-31T19:16:34.402" v="86" actId="13900"/>
          <ac:spMkLst>
            <pc:docMk/>
            <pc:sldMk cId="3352183457" sldId="269"/>
            <ac:spMk id="14" creationId="{F1893071-0584-2BD3-7678-BB7BC8D775D5}"/>
          </ac:spMkLst>
        </pc:spChg>
      </pc:sldChg>
      <pc:sldChg chg="modSp">
        <pc:chgData name="Loris Beretta" userId="68ea7241-85ff-4431-b38e-85ed087fd21b" providerId="ADAL" clId="{E85B74C6-15D4-7B4F-AA3C-3372E6871945}" dt="2025-03-31T19:03:14.645" v="13" actId="13900"/>
        <pc:sldMkLst>
          <pc:docMk/>
          <pc:sldMk cId="320411945" sldId="271"/>
        </pc:sldMkLst>
        <pc:spChg chg="mod">
          <ac:chgData name="Loris Beretta" userId="68ea7241-85ff-4431-b38e-85ed087fd21b" providerId="ADAL" clId="{E85B74C6-15D4-7B4F-AA3C-3372E6871945}" dt="2025-03-31T19:03:14.645" v="13" actId="13900"/>
          <ac:spMkLst>
            <pc:docMk/>
            <pc:sldMk cId="320411945" sldId="271"/>
            <ac:spMk id="3" creationId="{E47A3E92-5870-985E-5AC4-9295A64FAA37}"/>
          </ac:spMkLst>
        </pc:spChg>
      </pc:sldChg>
      <pc:sldChg chg="modSp">
        <pc:chgData name="Loris Beretta" userId="68ea7241-85ff-4431-b38e-85ed087fd21b" providerId="ADAL" clId="{E85B74C6-15D4-7B4F-AA3C-3372E6871945}" dt="2025-03-31T19:22:45.215" v="144" actId="113"/>
        <pc:sldMkLst>
          <pc:docMk/>
          <pc:sldMk cId="2520366459" sldId="272"/>
        </pc:sldMkLst>
        <pc:spChg chg="mod">
          <ac:chgData name="Loris Beretta" userId="68ea7241-85ff-4431-b38e-85ed087fd21b" providerId="ADAL" clId="{E85B74C6-15D4-7B4F-AA3C-3372E6871945}" dt="2025-03-31T19:22:45.215" v="144" actId="113"/>
          <ac:spMkLst>
            <pc:docMk/>
            <pc:sldMk cId="2520366459" sldId="272"/>
            <ac:spMk id="3" creationId="{BDDD7238-87D0-9088-CB5C-01DBC5AC5BF6}"/>
          </ac:spMkLst>
        </pc:spChg>
      </pc:sldChg>
      <pc:sldChg chg="modSp">
        <pc:chgData name="Loris Beretta" userId="68ea7241-85ff-4431-b38e-85ed087fd21b" providerId="ADAL" clId="{E85B74C6-15D4-7B4F-AA3C-3372E6871945}" dt="2025-03-31T19:11:39.353" v="77" actId="13900"/>
        <pc:sldMkLst>
          <pc:docMk/>
          <pc:sldMk cId="2457815256" sldId="273"/>
        </pc:sldMkLst>
        <pc:spChg chg="mod">
          <ac:chgData name="Loris Beretta" userId="68ea7241-85ff-4431-b38e-85ed087fd21b" providerId="ADAL" clId="{E85B74C6-15D4-7B4F-AA3C-3372E6871945}" dt="2025-03-31T19:08:58.359" v="32" actId="20577"/>
          <ac:spMkLst>
            <pc:docMk/>
            <pc:sldMk cId="2457815256" sldId="273"/>
            <ac:spMk id="12" creationId="{F6C024D9-D62D-D76C-5DB3-235AA5454E67}"/>
          </ac:spMkLst>
        </pc:spChg>
        <pc:spChg chg="mod">
          <ac:chgData name="Loris Beretta" userId="68ea7241-85ff-4431-b38e-85ed087fd21b" providerId="ADAL" clId="{E85B74C6-15D4-7B4F-AA3C-3372E6871945}" dt="2025-03-31T19:11:39.353" v="77" actId="13900"/>
          <ac:spMkLst>
            <pc:docMk/>
            <pc:sldMk cId="2457815256" sldId="273"/>
            <ac:spMk id="14" creationId="{548C594D-B8A0-B424-0655-70AAC2C69C0F}"/>
          </ac:spMkLst>
        </pc:spChg>
      </pc:sldChg>
      <pc:sldChg chg="modSp">
        <pc:chgData name="Loris Beretta" userId="68ea7241-85ff-4431-b38e-85ed087fd21b" providerId="ADAL" clId="{E85B74C6-15D4-7B4F-AA3C-3372E6871945}" dt="2025-03-31T19:17:21.031" v="89"/>
        <pc:sldMkLst>
          <pc:docMk/>
          <pc:sldMk cId="2027547853" sldId="275"/>
        </pc:sldMkLst>
        <pc:spChg chg="mod">
          <ac:chgData name="Loris Beretta" userId="68ea7241-85ff-4431-b38e-85ed087fd21b" providerId="ADAL" clId="{E85B74C6-15D4-7B4F-AA3C-3372E6871945}" dt="2025-03-31T19:17:21.031" v="89"/>
          <ac:spMkLst>
            <pc:docMk/>
            <pc:sldMk cId="2027547853" sldId="275"/>
            <ac:spMk id="2" creationId="{2366C0E3-A3AA-5815-2764-ECA30F05F58E}"/>
          </ac:spMkLst>
        </pc:spChg>
      </pc:sldChg>
      <pc:sldChg chg="ord">
        <pc:chgData name="Loris Beretta" userId="68ea7241-85ff-4431-b38e-85ed087fd21b" providerId="ADAL" clId="{E85B74C6-15D4-7B4F-AA3C-3372E6871945}" dt="2025-03-31T19:42:35.833" v="235" actId="1076"/>
        <pc:sldMkLst>
          <pc:docMk/>
          <pc:sldMk cId="3932154214" sldId="279"/>
        </pc:sldMkLst>
      </pc:sldChg>
      <pc:sldChg chg="modSp">
        <pc:chgData name="Loris Beretta" userId="68ea7241-85ff-4431-b38e-85ed087fd21b" providerId="ADAL" clId="{E85B74C6-15D4-7B4F-AA3C-3372E6871945}" dt="2025-03-31T19:43:16.781" v="239" actId="20577"/>
        <pc:sldMkLst>
          <pc:docMk/>
          <pc:sldMk cId="1100641135" sldId="282"/>
        </pc:sldMkLst>
        <pc:spChg chg="mod">
          <ac:chgData name="Loris Beretta" userId="68ea7241-85ff-4431-b38e-85ed087fd21b" providerId="ADAL" clId="{E85B74C6-15D4-7B4F-AA3C-3372E6871945}" dt="2025-03-31T19:43:16.781" v="239" actId="20577"/>
          <ac:spMkLst>
            <pc:docMk/>
            <pc:sldMk cId="1100641135" sldId="282"/>
            <ac:spMk id="14" creationId="{0DD019DB-8EB9-AE36-0E8E-E6E14FA03464}"/>
          </ac:spMkLst>
        </pc:spChg>
      </pc:sldChg>
      <pc:sldChg chg="modSp">
        <pc:chgData name="Loris Beretta" userId="68ea7241-85ff-4431-b38e-85ed087fd21b" providerId="ADAL" clId="{E85B74C6-15D4-7B4F-AA3C-3372E6871945}" dt="2025-03-31T19:43:50.298" v="243"/>
        <pc:sldMkLst>
          <pc:docMk/>
          <pc:sldMk cId="303535477" sldId="284"/>
        </pc:sldMkLst>
        <pc:spChg chg="mod">
          <ac:chgData name="Loris Beretta" userId="68ea7241-85ff-4431-b38e-85ed087fd21b" providerId="ADAL" clId="{E85B74C6-15D4-7B4F-AA3C-3372E6871945}" dt="2025-03-31T19:43:50.298" v="243"/>
          <ac:spMkLst>
            <pc:docMk/>
            <pc:sldMk cId="303535477" sldId="284"/>
            <ac:spMk id="14" creationId="{DB46F53E-1F0F-569E-E72D-DB2F033125BB}"/>
          </ac:spMkLst>
        </pc:spChg>
      </pc:sldChg>
      <pc:sldChg chg="modSp">
        <pc:chgData name="Loris Beretta" userId="68ea7241-85ff-4431-b38e-85ed087fd21b" providerId="ADAL" clId="{E85B74C6-15D4-7B4F-AA3C-3372E6871945}" dt="2025-03-31T19:53:37.027" v="264" actId="20577"/>
        <pc:sldMkLst>
          <pc:docMk/>
          <pc:sldMk cId="2480722087" sldId="293"/>
        </pc:sldMkLst>
        <pc:spChg chg="mod">
          <ac:chgData name="Loris Beretta" userId="68ea7241-85ff-4431-b38e-85ed087fd21b" providerId="ADAL" clId="{E85B74C6-15D4-7B4F-AA3C-3372E6871945}" dt="2025-03-31T19:53:37.027" v="264" actId="20577"/>
          <ac:spMkLst>
            <pc:docMk/>
            <pc:sldMk cId="2480722087" sldId="293"/>
            <ac:spMk id="14" creationId="{C3A05C00-1945-A721-33C9-7B1C84F706E0}"/>
          </ac:spMkLst>
        </pc:spChg>
      </pc:sldChg>
      <pc:sldChg chg="modSp">
        <pc:chgData name="Loris Beretta" userId="68ea7241-85ff-4431-b38e-85ed087fd21b" providerId="ADAL" clId="{E85B74C6-15D4-7B4F-AA3C-3372E6871945}" dt="2025-03-31T19:55:36.560" v="265" actId="13900"/>
        <pc:sldMkLst>
          <pc:docMk/>
          <pc:sldMk cId="1276925955" sldId="299"/>
        </pc:sldMkLst>
        <pc:spChg chg="mod">
          <ac:chgData name="Loris Beretta" userId="68ea7241-85ff-4431-b38e-85ed087fd21b" providerId="ADAL" clId="{E85B74C6-15D4-7B4F-AA3C-3372E6871945}" dt="2025-03-31T19:55:36.560" v="265" actId="13900"/>
          <ac:spMkLst>
            <pc:docMk/>
            <pc:sldMk cId="1276925955" sldId="299"/>
            <ac:spMk id="14" creationId="{43CAB35F-B6DC-EFB7-60F7-2302CCC6A889}"/>
          </ac:spMkLst>
        </pc:spChg>
      </pc:sldChg>
      <pc:sldChg chg="modSp">
        <pc:chgData name="Loris Beretta" userId="68ea7241-85ff-4431-b38e-85ed087fd21b" providerId="ADAL" clId="{E85B74C6-15D4-7B4F-AA3C-3372E6871945}" dt="2025-03-31T19:56:19.585" v="266" actId="113"/>
        <pc:sldMkLst>
          <pc:docMk/>
          <pc:sldMk cId="2862234732" sldId="303"/>
        </pc:sldMkLst>
        <pc:spChg chg="mod">
          <ac:chgData name="Loris Beretta" userId="68ea7241-85ff-4431-b38e-85ed087fd21b" providerId="ADAL" clId="{E85B74C6-15D4-7B4F-AA3C-3372E6871945}" dt="2025-03-31T19:56:19.585" v="266" actId="113"/>
          <ac:spMkLst>
            <pc:docMk/>
            <pc:sldMk cId="2862234732" sldId="303"/>
            <ac:spMk id="14" creationId="{32D89BAB-D444-9913-E67D-4EA47112792D}"/>
          </ac:spMkLst>
        </pc:spChg>
      </pc:sldChg>
      <pc:sldChg chg="modSp">
        <pc:chgData name="Loris Beretta" userId="68ea7241-85ff-4431-b38e-85ed087fd21b" providerId="ADAL" clId="{E85B74C6-15D4-7B4F-AA3C-3372E6871945}" dt="2025-03-31T19:57:44.740" v="267" actId="13900"/>
        <pc:sldMkLst>
          <pc:docMk/>
          <pc:sldMk cId="3993530169" sldId="305"/>
        </pc:sldMkLst>
        <pc:spChg chg="mod">
          <ac:chgData name="Loris Beretta" userId="68ea7241-85ff-4431-b38e-85ed087fd21b" providerId="ADAL" clId="{E85B74C6-15D4-7B4F-AA3C-3372E6871945}" dt="2025-03-31T19:57:44.740" v="267" actId="13900"/>
          <ac:spMkLst>
            <pc:docMk/>
            <pc:sldMk cId="3993530169" sldId="305"/>
            <ac:spMk id="14" creationId="{48D5EA27-2F25-4A2C-AA1F-0A5791DEA511}"/>
          </ac:spMkLst>
        </pc:spChg>
      </pc:sldChg>
      <pc:sldChg chg="addSp modSp">
        <pc:chgData name="Loris Beretta" userId="68ea7241-85ff-4431-b38e-85ed087fd21b" providerId="ADAL" clId="{E85B74C6-15D4-7B4F-AA3C-3372E6871945}" dt="2025-03-31T19:58:49.320" v="270"/>
        <pc:sldMkLst>
          <pc:docMk/>
          <pc:sldMk cId="1657927676" sldId="306"/>
        </pc:sldMkLst>
        <pc:spChg chg="add">
          <ac:chgData name="Loris Beretta" userId="68ea7241-85ff-4431-b38e-85ed087fd21b" providerId="ADAL" clId="{E85B74C6-15D4-7B4F-AA3C-3372E6871945}" dt="2025-03-31T19:58:29.943" v="268" actId="22"/>
          <ac:spMkLst>
            <pc:docMk/>
            <pc:sldMk cId="1657927676" sldId="306"/>
            <ac:spMk id="9" creationId="{8AB85339-4352-B440-8A97-C366C94FE0CE}"/>
          </ac:spMkLst>
        </pc:spChg>
        <pc:spChg chg="mod">
          <ac:chgData name="Loris Beretta" userId="68ea7241-85ff-4431-b38e-85ed087fd21b" providerId="ADAL" clId="{E85B74C6-15D4-7B4F-AA3C-3372E6871945}" dt="2025-03-31T19:58:49.320" v="270"/>
          <ac:spMkLst>
            <pc:docMk/>
            <pc:sldMk cId="1657927676" sldId="306"/>
            <ac:spMk id="14" creationId="{DA4336F7-9B2E-1F3E-7177-929812BC1224}"/>
          </ac:spMkLst>
        </pc:spChg>
      </pc:sldChg>
    </pc:docChg>
  </pc:docChgLst>
  <pc:docChgLst>
    <pc:chgData name="Loris Beretta" userId="S::loris.beretta@studioassociatoberetta.onmicrosoft.com::68ea7241-85ff-4431-b38e-85ed087fd21b" providerId="AD" clId="Web-{31F0A2F0-7FB5-454C-4A34-C1DF0E3CA810}"/>
    <pc:docChg chg="addSld modSld sldOrd">
      <pc:chgData name="Loris Beretta" userId="S::loris.beretta@studioassociatoberetta.onmicrosoft.com::68ea7241-85ff-4431-b38e-85ed087fd21b" providerId="AD" clId="Web-{31F0A2F0-7FB5-454C-4A34-C1DF0E3CA810}" dt="2025-03-27T18:34:02.407" v="1458" actId="20577"/>
      <pc:docMkLst>
        <pc:docMk/>
      </pc:docMkLst>
      <pc:sldChg chg="modSp">
        <pc:chgData name="Loris Beretta" userId="S::loris.beretta@studioassociatoberetta.onmicrosoft.com::68ea7241-85ff-4431-b38e-85ed087fd21b" providerId="AD" clId="Web-{31F0A2F0-7FB5-454C-4A34-C1DF0E3CA810}" dt="2025-03-27T15:17:04.228" v="79" actId="20577"/>
        <pc:sldMkLst>
          <pc:docMk/>
          <pc:sldMk cId="1888536466" sldId="256"/>
        </pc:sldMkLst>
        <pc:spChg chg="mod">
          <ac:chgData name="Loris Beretta" userId="S::loris.beretta@studioassociatoberetta.onmicrosoft.com::68ea7241-85ff-4431-b38e-85ed087fd21b" providerId="AD" clId="Web-{31F0A2F0-7FB5-454C-4A34-C1DF0E3CA810}" dt="2025-03-27T15:16:49.259" v="68" actId="20577"/>
          <ac:spMkLst>
            <pc:docMk/>
            <pc:sldMk cId="1888536466" sldId="256"/>
            <ac:spMk id="5" creationId="{76C92056-25B2-8C71-2E46-37E859850A53}"/>
          </ac:spMkLst>
        </pc:spChg>
        <pc:spChg chg="mod">
          <ac:chgData name="Loris Beretta" userId="S::loris.beretta@studioassociatoberetta.onmicrosoft.com::68ea7241-85ff-4431-b38e-85ed087fd21b" providerId="AD" clId="Web-{31F0A2F0-7FB5-454C-4A34-C1DF0E3CA810}" dt="2025-03-27T15:16:24.649" v="39" actId="20577"/>
          <ac:spMkLst>
            <pc:docMk/>
            <pc:sldMk cId="1888536466" sldId="256"/>
            <ac:spMk id="6" creationId="{1C5C3C35-C1B6-2521-A914-E723FE26F63C}"/>
          </ac:spMkLst>
        </pc:spChg>
        <pc:spChg chg="mod">
          <ac:chgData name="Loris Beretta" userId="S::loris.beretta@studioassociatoberetta.onmicrosoft.com::68ea7241-85ff-4431-b38e-85ed087fd21b" providerId="AD" clId="Web-{31F0A2F0-7FB5-454C-4A34-C1DF0E3CA810}" dt="2025-03-27T15:16:55.478" v="71" actId="20577"/>
          <ac:spMkLst>
            <pc:docMk/>
            <pc:sldMk cId="1888536466" sldId="256"/>
            <ac:spMk id="7" creationId="{9981E8F7-78E6-4A44-AF97-B6AC3B8851C2}"/>
          </ac:spMkLst>
        </pc:spChg>
        <pc:spChg chg="mod">
          <ac:chgData name="Loris Beretta" userId="S::loris.beretta@studioassociatoberetta.onmicrosoft.com::68ea7241-85ff-4431-b38e-85ed087fd21b" providerId="AD" clId="Web-{31F0A2F0-7FB5-454C-4A34-C1DF0E3CA810}" dt="2025-03-27T15:17:04.228" v="79" actId="20577"/>
          <ac:spMkLst>
            <pc:docMk/>
            <pc:sldMk cId="1888536466" sldId="256"/>
            <ac:spMk id="8" creationId="{653A6E69-9859-7BB5-5827-B149E3D97C56}"/>
          </ac:spMkLst>
        </pc:spChg>
      </pc:sldChg>
      <pc:sldChg chg="modSp">
        <pc:chgData name="Loris Beretta" userId="S::loris.beretta@studioassociatoberetta.onmicrosoft.com::68ea7241-85ff-4431-b38e-85ed087fd21b" providerId="AD" clId="Web-{31F0A2F0-7FB5-454C-4A34-C1DF0E3CA810}" dt="2025-03-27T15:20:39.142" v="120" actId="20577"/>
        <pc:sldMkLst>
          <pc:docMk/>
          <pc:sldMk cId="463345989" sldId="257"/>
        </pc:sldMkLst>
        <pc:spChg chg="mod">
          <ac:chgData name="Loris Beretta" userId="S::loris.beretta@studioassociatoberetta.onmicrosoft.com::68ea7241-85ff-4431-b38e-85ed087fd21b" providerId="AD" clId="Web-{31F0A2F0-7FB5-454C-4A34-C1DF0E3CA810}" dt="2025-03-27T15:20:39.142" v="120" actId="20577"/>
          <ac:spMkLst>
            <pc:docMk/>
            <pc:sldMk cId="463345989" sldId="257"/>
            <ac:spMk id="12" creationId="{ABB9F5BE-25B5-5B44-53A4-9C6F2B2895F3}"/>
          </ac:spMkLst>
        </pc:spChg>
        <pc:spChg chg="mod">
          <ac:chgData name="Loris Beretta" userId="S::loris.beretta@studioassociatoberetta.onmicrosoft.com::68ea7241-85ff-4431-b38e-85ed087fd21b" providerId="AD" clId="Web-{31F0A2F0-7FB5-454C-4A34-C1DF0E3CA810}" dt="2025-03-27T15:18:42.529" v="114" actId="20577"/>
          <ac:spMkLst>
            <pc:docMk/>
            <pc:sldMk cId="463345989" sldId="257"/>
            <ac:spMk id="14" creationId="{5D9AE48F-27A2-C39A-15DE-83D1315CEC9D}"/>
          </ac:spMkLst>
        </pc:spChg>
      </pc:sldChg>
      <pc:sldChg chg="modSp">
        <pc:chgData name="Loris Beretta" userId="S::loris.beretta@studioassociatoberetta.onmicrosoft.com::68ea7241-85ff-4431-b38e-85ed087fd21b" providerId="AD" clId="Web-{31F0A2F0-7FB5-454C-4A34-C1DF0E3CA810}" dt="2025-03-27T16:56:07.580" v="505" actId="20577"/>
        <pc:sldMkLst>
          <pc:docMk/>
          <pc:sldMk cId="74408427" sldId="258"/>
        </pc:sldMkLst>
        <pc:spChg chg="mod">
          <ac:chgData name="Loris Beretta" userId="S::loris.beretta@studioassociatoberetta.onmicrosoft.com::68ea7241-85ff-4431-b38e-85ed087fd21b" providerId="AD" clId="Web-{31F0A2F0-7FB5-454C-4A34-C1DF0E3CA810}" dt="2025-03-27T16:55:57.205" v="503" actId="1076"/>
          <ac:spMkLst>
            <pc:docMk/>
            <pc:sldMk cId="74408427" sldId="258"/>
            <ac:spMk id="12" creationId="{ABB9F5BE-25B5-5B44-53A4-9C6F2B2895F3}"/>
          </ac:spMkLst>
        </pc:spChg>
        <pc:spChg chg="mod">
          <ac:chgData name="Loris Beretta" userId="S::loris.beretta@studioassociatoberetta.onmicrosoft.com::68ea7241-85ff-4431-b38e-85ed087fd21b" providerId="AD" clId="Web-{31F0A2F0-7FB5-454C-4A34-C1DF0E3CA810}" dt="2025-03-27T16:56:07.580" v="505" actId="20577"/>
          <ac:spMkLst>
            <pc:docMk/>
            <pc:sldMk cId="74408427" sldId="258"/>
            <ac:spMk id="14" creationId="{5D9AE48F-27A2-C39A-15DE-83D1315CEC9D}"/>
          </ac:spMkLst>
        </pc:spChg>
      </pc:sldChg>
      <pc:sldChg chg="modSp">
        <pc:chgData name="Loris Beretta" userId="S::loris.beretta@studioassociatoberetta.onmicrosoft.com::68ea7241-85ff-4431-b38e-85ed087fd21b" providerId="AD" clId="Web-{31F0A2F0-7FB5-454C-4A34-C1DF0E3CA810}" dt="2025-03-27T17:03:53.706" v="508" actId="20577"/>
        <pc:sldMkLst>
          <pc:docMk/>
          <pc:sldMk cId="2956225741" sldId="259"/>
        </pc:sldMkLst>
        <pc:spChg chg="mod">
          <ac:chgData name="Loris Beretta" userId="S::loris.beretta@studioassociatoberetta.onmicrosoft.com::68ea7241-85ff-4431-b38e-85ed087fd21b" providerId="AD" clId="Web-{31F0A2F0-7FB5-454C-4A34-C1DF0E3CA810}" dt="2025-03-27T15:23:04.553" v="155" actId="1076"/>
          <ac:spMkLst>
            <pc:docMk/>
            <pc:sldMk cId="2956225741" sldId="259"/>
            <ac:spMk id="12" creationId="{ABB9F5BE-25B5-5B44-53A4-9C6F2B2895F3}"/>
          </ac:spMkLst>
        </pc:spChg>
        <pc:spChg chg="mod">
          <ac:chgData name="Loris Beretta" userId="S::loris.beretta@studioassociatoberetta.onmicrosoft.com::68ea7241-85ff-4431-b38e-85ed087fd21b" providerId="AD" clId="Web-{31F0A2F0-7FB5-454C-4A34-C1DF0E3CA810}" dt="2025-03-27T17:03:53.706" v="508" actId="20577"/>
          <ac:spMkLst>
            <pc:docMk/>
            <pc:sldMk cId="2956225741" sldId="259"/>
            <ac:spMk id="14" creationId="{5D9AE48F-27A2-C39A-15DE-83D1315CEC9D}"/>
          </ac:spMkLst>
        </pc:spChg>
        <pc:cxnChg chg="mod">
          <ac:chgData name="Loris Beretta" userId="S::loris.beretta@studioassociatoberetta.onmicrosoft.com::68ea7241-85ff-4431-b38e-85ed087fd21b" providerId="AD" clId="Web-{31F0A2F0-7FB5-454C-4A34-C1DF0E3CA810}" dt="2025-03-27T15:25:36.981" v="192" actId="1076"/>
          <ac:cxnSpMkLst>
            <pc:docMk/>
            <pc:sldMk cId="2956225741" sldId="259"/>
            <ac:cxnSpMk id="13" creationId="{0EDD7DB5-06B0-A628-9B8C-888E6BCC0126}"/>
          </ac:cxnSpMkLst>
        </pc:cxnChg>
      </pc:sldChg>
      <pc:sldChg chg="addSp delSp modSp add mod replId modClrScheme chgLayout">
        <pc:chgData name="Loris Beretta" userId="S::loris.beretta@studioassociatoberetta.onmicrosoft.com::68ea7241-85ff-4431-b38e-85ed087fd21b" providerId="AD" clId="Web-{31F0A2F0-7FB5-454C-4A34-C1DF0E3CA810}" dt="2025-03-27T17:45:31.683" v="883" actId="1076"/>
        <pc:sldMkLst>
          <pc:docMk/>
          <pc:sldMk cId="1346460748" sldId="260"/>
        </pc:sldMkLst>
        <pc:spChg chg="add mod ord">
          <ac:chgData name="Loris Beretta" userId="S::loris.beretta@studioassociatoberetta.onmicrosoft.com::68ea7241-85ff-4431-b38e-85ed087fd21b" providerId="AD" clId="Web-{31F0A2F0-7FB5-454C-4A34-C1DF0E3CA810}" dt="2025-03-27T16:10:18.994" v="417" actId="20577"/>
          <ac:spMkLst>
            <pc:docMk/>
            <pc:sldMk cId="1346460748" sldId="260"/>
            <ac:spMk id="2" creationId="{083583B0-0359-2AC6-EBB5-2F5D162D3DE5}"/>
          </ac:spMkLst>
        </pc:spChg>
        <pc:spChg chg="mod ord">
          <ac:chgData name="Loris Beretta" userId="S::loris.beretta@studioassociatoberetta.onmicrosoft.com::68ea7241-85ff-4431-b38e-85ed087fd21b" providerId="AD" clId="Web-{31F0A2F0-7FB5-454C-4A34-C1DF0E3CA810}" dt="2025-03-27T17:45:31.683" v="883" actId="1076"/>
          <ac:spMkLst>
            <pc:docMk/>
            <pc:sldMk cId="1346460748" sldId="260"/>
            <ac:spMk id="12" creationId="{5D43454C-B412-6A9B-42F6-32D43C170107}"/>
          </ac:spMkLst>
        </pc:spChg>
      </pc:sldChg>
      <pc:sldChg chg="addSp modSp new ord">
        <pc:chgData name="Loris Beretta" userId="S::loris.beretta@studioassociatoberetta.onmicrosoft.com::68ea7241-85ff-4431-b38e-85ed087fd21b" providerId="AD" clId="Web-{31F0A2F0-7FB5-454C-4A34-C1DF0E3CA810}" dt="2025-03-27T17:34:40.488" v="793" actId="20577"/>
        <pc:sldMkLst>
          <pc:docMk/>
          <pc:sldMk cId="1188742720" sldId="261"/>
        </pc:sldMkLst>
        <pc:spChg chg="mod">
          <ac:chgData name="Loris Beretta" userId="S::loris.beretta@studioassociatoberetta.onmicrosoft.com::68ea7241-85ff-4431-b38e-85ed087fd21b" providerId="AD" clId="Web-{31F0A2F0-7FB5-454C-4A34-C1DF0E3CA810}" dt="2025-03-27T17:32:38.234" v="773" actId="1076"/>
          <ac:spMkLst>
            <pc:docMk/>
            <pc:sldMk cId="1188742720" sldId="261"/>
            <ac:spMk id="2" creationId="{71F355DB-34B5-3AA9-D52B-3E3BAA40E42A}"/>
          </ac:spMkLst>
        </pc:spChg>
        <pc:spChg chg="mod">
          <ac:chgData name="Loris Beretta" userId="S::loris.beretta@studioassociatoberetta.onmicrosoft.com::68ea7241-85ff-4431-b38e-85ed087fd21b" providerId="AD" clId="Web-{31F0A2F0-7FB5-454C-4A34-C1DF0E3CA810}" dt="2025-03-27T17:34:40.488" v="793" actId="20577"/>
          <ac:spMkLst>
            <pc:docMk/>
            <pc:sldMk cId="1188742720" sldId="261"/>
            <ac:spMk id="3" creationId="{43C780C4-4750-B920-0D38-BD1922AA6379}"/>
          </ac:spMkLst>
        </pc:spChg>
        <pc:picChg chg="add">
          <ac:chgData name="Loris Beretta" userId="S::loris.beretta@studioassociatoberetta.onmicrosoft.com::68ea7241-85ff-4431-b38e-85ed087fd21b" providerId="AD" clId="Web-{31F0A2F0-7FB5-454C-4A34-C1DF0E3CA810}" dt="2025-03-27T17:19:47.051" v="660"/>
          <ac:picMkLst>
            <pc:docMk/>
            <pc:sldMk cId="1188742720" sldId="261"/>
            <ac:picMk id="6" creationId="{FF6792CC-137E-E09A-C97C-331799C5C9BB}"/>
          </ac:picMkLst>
        </pc:picChg>
      </pc:sldChg>
      <pc:sldChg chg="addSp delSp modSp add ord replId">
        <pc:chgData name="Loris Beretta" userId="S::loris.beretta@studioassociatoberetta.onmicrosoft.com::68ea7241-85ff-4431-b38e-85ed087fd21b" providerId="AD" clId="Web-{31F0A2F0-7FB5-454C-4A34-C1DF0E3CA810}" dt="2025-03-27T17:44:36.931" v="878" actId="1076"/>
        <pc:sldMkLst>
          <pc:docMk/>
          <pc:sldMk cId="167573950" sldId="262"/>
        </pc:sldMkLst>
        <pc:spChg chg="add mod">
          <ac:chgData name="Loris Beretta" userId="S::loris.beretta@studioassociatoberetta.onmicrosoft.com::68ea7241-85ff-4431-b38e-85ed087fd21b" providerId="AD" clId="Web-{31F0A2F0-7FB5-454C-4A34-C1DF0E3CA810}" dt="2025-03-27T16:47:50.688" v="484" actId="14100"/>
          <ac:spMkLst>
            <pc:docMk/>
            <pc:sldMk cId="167573950" sldId="262"/>
            <ac:spMk id="4" creationId="{83B80318-4DFD-88CA-B90C-A487BE56BEDD}"/>
          </ac:spMkLst>
        </pc:spChg>
        <pc:spChg chg="mod">
          <ac:chgData name="Loris Beretta" userId="S::loris.beretta@studioassociatoberetta.onmicrosoft.com::68ea7241-85ff-4431-b38e-85ed087fd21b" providerId="AD" clId="Web-{31F0A2F0-7FB5-454C-4A34-C1DF0E3CA810}" dt="2025-03-27T17:44:36.931" v="878" actId="1076"/>
          <ac:spMkLst>
            <pc:docMk/>
            <pc:sldMk cId="167573950" sldId="262"/>
            <ac:spMk id="12" creationId="{7637D070-60AD-F08F-131F-BAE1478BD2E9}"/>
          </ac:spMkLst>
        </pc:spChg>
        <pc:spChg chg="mod">
          <ac:chgData name="Loris Beretta" userId="S::loris.beretta@studioassociatoberetta.onmicrosoft.com::68ea7241-85ff-4431-b38e-85ed087fd21b" providerId="AD" clId="Web-{31F0A2F0-7FB5-454C-4A34-C1DF0E3CA810}" dt="2025-03-27T16:48:51.425" v="487" actId="20577"/>
          <ac:spMkLst>
            <pc:docMk/>
            <pc:sldMk cId="167573950" sldId="262"/>
            <ac:spMk id="14" creationId="{3861A097-C1E4-15D7-B2DD-7BC1321C5DE6}"/>
          </ac:spMkLst>
        </pc:spChg>
      </pc:sldChg>
      <pc:sldChg chg="modSp add ord replId">
        <pc:chgData name="Loris Beretta" userId="S::loris.beretta@studioassociatoberetta.onmicrosoft.com::68ea7241-85ff-4431-b38e-85ed087fd21b" providerId="AD" clId="Web-{31F0A2F0-7FB5-454C-4A34-C1DF0E3CA810}" dt="2025-03-27T17:06:14.789" v="559" actId="20577"/>
        <pc:sldMkLst>
          <pc:docMk/>
          <pc:sldMk cId="2549372374" sldId="263"/>
        </pc:sldMkLst>
        <pc:spChg chg="mod">
          <ac:chgData name="Loris Beretta" userId="S::loris.beretta@studioassociatoberetta.onmicrosoft.com::68ea7241-85ff-4431-b38e-85ed087fd21b" providerId="AD" clId="Web-{31F0A2F0-7FB5-454C-4A34-C1DF0E3CA810}" dt="2025-03-27T17:04:40.145" v="534" actId="20577"/>
          <ac:spMkLst>
            <pc:docMk/>
            <pc:sldMk cId="2549372374" sldId="263"/>
            <ac:spMk id="12" creationId="{673BD125-FA22-5612-0E97-9B69A2FEFD89}"/>
          </ac:spMkLst>
        </pc:spChg>
        <pc:spChg chg="mod">
          <ac:chgData name="Loris Beretta" userId="S::loris.beretta@studioassociatoberetta.onmicrosoft.com::68ea7241-85ff-4431-b38e-85ed087fd21b" providerId="AD" clId="Web-{31F0A2F0-7FB5-454C-4A34-C1DF0E3CA810}" dt="2025-03-27T17:06:14.789" v="559" actId="20577"/>
          <ac:spMkLst>
            <pc:docMk/>
            <pc:sldMk cId="2549372374" sldId="263"/>
            <ac:spMk id="14" creationId="{EC8841F0-DF91-57C6-F4F8-F4650B3BB4F8}"/>
          </ac:spMkLst>
        </pc:spChg>
      </pc:sldChg>
      <pc:sldChg chg="addSp delSp modSp add replId">
        <pc:chgData name="Loris Beretta" userId="S::loris.beretta@studioassociatoberetta.onmicrosoft.com::68ea7241-85ff-4431-b38e-85ed087fd21b" providerId="AD" clId="Web-{31F0A2F0-7FB5-454C-4A34-C1DF0E3CA810}" dt="2025-03-27T17:46:10.465" v="893" actId="1076"/>
        <pc:sldMkLst>
          <pc:docMk/>
          <pc:sldMk cId="1396683521" sldId="264"/>
        </pc:sldMkLst>
        <pc:spChg chg="mod">
          <ac:chgData name="Loris Beretta" userId="S::loris.beretta@studioassociatoberetta.onmicrosoft.com::68ea7241-85ff-4431-b38e-85ed087fd21b" providerId="AD" clId="Web-{31F0A2F0-7FB5-454C-4A34-C1DF0E3CA810}" dt="2025-03-27T17:15:31.886" v="605" actId="20577"/>
          <ac:spMkLst>
            <pc:docMk/>
            <pc:sldMk cId="1396683521" sldId="264"/>
            <ac:spMk id="2" creationId="{F1371DBA-65EB-7C81-4217-E771D13ECF1F}"/>
          </ac:spMkLst>
        </pc:spChg>
        <pc:spChg chg="mod">
          <ac:chgData name="Loris Beretta" userId="S::loris.beretta@studioassociatoberetta.onmicrosoft.com::68ea7241-85ff-4431-b38e-85ed087fd21b" providerId="AD" clId="Web-{31F0A2F0-7FB5-454C-4A34-C1DF0E3CA810}" dt="2025-03-27T17:46:10.465" v="893" actId="1076"/>
          <ac:spMkLst>
            <pc:docMk/>
            <pc:sldMk cId="1396683521" sldId="264"/>
            <ac:spMk id="12" creationId="{B470092B-C94F-9EEB-4AFC-6AD89431362A}"/>
          </ac:spMkLst>
        </pc:spChg>
      </pc:sldChg>
      <pc:sldChg chg="delSp modSp add ord replId">
        <pc:chgData name="Loris Beretta" userId="S::loris.beretta@studioassociatoberetta.onmicrosoft.com::68ea7241-85ff-4431-b38e-85ed087fd21b" providerId="AD" clId="Web-{31F0A2F0-7FB5-454C-4A34-C1DF0E3CA810}" dt="2025-03-27T17:43:06.162" v="874"/>
        <pc:sldMkLst>
          <pc:docMk/>
          <pc:sldMk cId="2126171367" sldId="265"/>
        </pc:sldMkLst>
        <pc:spChg chg="mod">
          <ac:chgData name="Loris Beretta" userId="S::loris.beretta@studioassociatoberetta.onmicrosoft.com::68ea7241-85ff-4431-b38e-85ed087fd21b" providerId="AD" clId="Web-{31F0A2F0-7FB5-454C-4A34-C1DF0E3CA810}" dt="2025-03-27T17:41:00.954" v="872" actId="14100"/>
          <ac:spMkLst>
            <pc:docMk/>
            <pc:sldMk cId="2126171367" sldId="265"/>
            <ac:spMk id="4" creationId="{104718D4-BF91-C856-2A39-12E0E8680DB1}"/>
          </ac:spMkLst>
        </pc:spChg>
        <pc:spChg chg="mod">
          <ac:chgData name="Loris Beretta" userId="S::loris.beretta@studioassociatoberetta.onmicrosoft.com::68ea7241-85ff-4431-b38e-85ed087fd21b" providerId="AD" clId="Web-{31F0A2F0-7FB5-454C-4A34-C1DF0E3CA810}" dt="2025-03-27T17:36:03.319" v="798" actId="20577"/>
          <ac:spMkLst>
            <pc:docMk/>
            <pc:sldMk cId="2126171367" sldId="265"/>
            <ac:spMk id="12" creationId="{06C838E0-6BD2-C7B4-FF37-AAEDB767C800}"/>
          </ac:spMkLst>
        </pc:spChg>
        <pc:spChg chg="mod">
          <ac:chgData name="Loris Beretta" userId="S::loris.beretta@studioassociatoberetta.onmicrosoft.com::68ea7241-85ff-4431-b38e-85ed087fd21b" providerId="AD" clId="Web-{31F0A2F0-7FB5-454C-4A34-C1DF0E3CA810}" dt="2025-03-27T17:41:03.861" v="873" actId="14100"/>
          <ac:spMkLst>
            <pc:docMk/>
            <pc:sldMk cId="2126171367" sldId="265"/>
            <ac:spMk id="14" creationId="{3A36623A-D185-AB0B-21B0-99DDFDED1D04}"/>
          </ac:spMkLst>
        </pc:spChg>
      </pc:sldChg>
      <pc:sldChg chg="modSp add ord replId">
        <pc:chgData name="Loris Beretta" userId="S::loris.beretta@studioassociatoberetta.onmicrosoft.com::68ea7241-85ff-4431-b38e-85ed087fd21b" providerId="AD" clId="Web-{31F0A2F0-7FB5-454C-4A34-C1DF0E3CA810}" dt="2025-03-27T17:51:30.711" v="960" actId="20577"/>
        <pc:sldMkLst>
          <pc:docMk/>
          <pc:sldMk cId="3564502927" sldId="266"/>
        </pc:sldMkLst>
        <pc:spChg chg="mod">
          <ac:chgData name="Loris Beretta" userId="S::loris.beretta@studioassociatoberetta.onmicrosoft.com::68ea7241-85ff-4431-b38e-85ed087fd21b" providerId="AD" clId="Web-{31F0A2F0-7FB5-454C-4A34-C1DF0E3CA810}" dt="2025-03-27T17:51:30.711" v="960" actId="20577"/>
          <ac:spMkLst>
            <pc:docMk/>
            <pc:sldMk cId="3564502927" sldId="266"/>
            <ac:spMk id="2" creationId="{312AFEC8-8085-167B-1B47-851036B5DEDF}"/>
          </ac:spMkLst>
        </pc:spChg>
        <pc:spChg chg="mod">
          <ac:chgData name="Loris Beretta" userId="S::loris.beretta@studioassociatoberetta.onmicrosoft.com::68ea7241-85ff-4431-b38e-85ed087fd21b" providerId="AD" clId="Web-{31F0A2F0-7FB5-454C-4A34-C1DF0E3CA810}" dt="2025-03-27T17:48:41.173" v="929" actId="20577"/>
          <ac:spMkLst>
            <pc:docMk/>
            <pc:sldMk cId="3564502927" sldId="266"/>
            <ac:spMk id="12" creationId="{A69A071A-F9AD-7639-DC6C-6C2E200D1DDC}"/>
          </ac:spMkLst>
        </pc:spChg>
      </pc:sldChg>
      <pc:sldChg chg="modSp add replId">
        <pc:chgData name="Loris Beretta" userId="S::loris.beretta@studioassociatoberetta.onmicrosoft.com::68ea7241-85ff-4431-b38e-85ed087fd21b" providerId="AD" clId="Web-{31F0A2F0-7FB5-454C-4A34-C1DF0E3CA810}" dt="2025-03-27T18:13:06.411" v="1396" actId="20577"/>
        <pc:sldMkLst>
          <pc:docMk/>
          <pc:sldMk cId="2362801132" sldId="267"/>
        </pc:sldMkLst>
        <pc:spChg chg="mod">
          <ac:chgData name="Loris Beretta" userId="S::loris.beretta@studioassociatoberetta.onmicrosoft.com::68ea7241-85ff-4431-b38e-85ed087fd21b" providerId="AD" clId="Web-{31F0A2F0-7FB5-454C-4A34-C1DF0E3CA810}" dt="2025-03-27T18:13:06.411" v="1396" actId="20577"/>
          <ac:spMkLst>
            <pc:docMk/>
            <pc:sldMk cId="2362801132" sldId="267"/>
            <ac:spMk id="2" creationId="{A3E46033-08B2-7830-6ED6-DE13A5585B9B}"/>
          </ac:spMkLst>
        </pc:spChg>
        <pc:spChg chg="mod">
          <ac:chgData name="Loris Beretta" userId="S::loris.beretta@studioassociatoberetta.onmicrosoft.com::68ea7241-85ff-4431-b38e-85ed087fd21b" providerId="AD" clId="Web-{31F0A2F0-7FB5-454C-4A34-C1DF0E3CA810}" dt="2025-03-27T17:56:20.236" v="974" actId="20577"/>
          <ac:spMkLst>
            <pc:docMk/>
            <pc:sldMk cId="2362801132" sldId="267"/>
            <ac:spMk id="12" creationId="{38B193EE-60A9-F2C3-8DD8-7121E4FAF920}"/>
          </ac:spMkLst>
        </pc:spChg>
      </pc:sldChg>
      <pc:sldChg chg="modSp add ord replId">
        <pc:chgData name="Loris Beretta" userId="S::loris.beretta@studioassociatoberetta.onmicrosoft.com::68ea7241-85ff-4431-b38e-85ed087fd21b" providerId="AD" clId="Web-{31F0A2F0-7FB5-454C-4A34-C1DF0E3CA810}" dt="2025-03-27T18:22:04.008" v="1408" actId="20577"/>
        <pc:sldMkLst>
          <pc:docMk/>
          <pc:sldMk cId="4035129679" sldId="268"/>
        </pc:sldMkLst>
        <pc:spChg chg="mod">
          <ac:chgData name="Loris Beretta" userId="S::loris.beretta@studioassociatoberetta.onmicrosoft.com::68ea7241-85ff-4431-b38e-85ed087fd21b" providerId="AD" clId="Web-{31F0A2F0-7FB5-454C-4A34-C1DF0E3CA810}" dt="2025-03-27T18:22:04.008" v="1408" actId="20577"/>
          <ac:spMkLst>
            <pc:docMk/>
            <pc:sldMk cId="4035129679" sldId="268"/>
            <ac:spMk id="14" creationId="{C9BFE7B5-8007-2346-5439-2AA02C277B4A}"/>
          </ac:spMkLst>
        </pc:spChg>
      </pc:sldChg>
      <pc:sldChg chg="modSp add replId">
        <pc:chgData name="Loris Beretta" userId="S::loris.beretta@studioassociatoberetta.onmicrosoft.com::68ea7241-85ff-4431-b38e-85ed087fd21b" providerId="AD" clId="Web-{31F0A2F0-7FB5-454C-4A34-C1DF0E3CA810}" dt="2025-03-27T18:29:06.147" v="1430" actId="20577"/>
        <pc:sldMkLst>
          <pc:docMk/>
          <pc:sldMk cId="3352183457" sldId="269"/>
        </pc:sldMkLst>
        <pc:spChg chg="mod">
          <ac:chgData name="Loris Beretta" userId="S::loris.beretta@studioassociatoberetta.onmicrosoft.com::68ea7241-85ff-4431-b38e-85ed087fd21b" providerId="AD" clId="Web-{31F0A2F0-7FB5-454C-4A34-C1DF0E3CA810}" dt="2025-03-27T18:29:06.147" v="1430" actId="20577"/>
          <ac:spMkLst>
            <pc:docMk/>
            <pc:sldMk cId="3352183457" sldId="269"/>
            <ac:spMk id="14" creationId="{F1893071-0584-2BD3-7678-BB7BC8D775D5}"/>
          </ac:spMkLst>
        </pc:spChg>
      </pc:sldChg>
      <pc:sldChg chg="modSp add replId">
        <pc:chgData name="Loris Beretta" userId="S::loris.beretta@studioassociatoberetta.onmicrosoft.com::68ea7241-85ff-4431-b38e-85ed087fd21b" providerId="AD" clId="Web-{31F0A2F0-7FB5-454C-4A34-C1DF0E3CA810}" dt="2025-03-27T18:34:02.407" v="1458" actId="20577"/>
        <pc:sldMkLst>
          <pc:docMk/>
          <pc:sldMk cId="2861903558" sldId="270"/>
        </pc:sldMkLst>
        <pc:spChg chg="mod">
          <ac:chgData name="Loris Beretta" userId="S::loris.beretta@studioassociatoberetta.onmicrosoft.com::68ea7241-85ff-4431-b38e-85ed087fd21b" providerId="AD" clId="Web-{31F0A2F0-7FB5-454C-4A34-C1DF0E3CA810}" dt="2025-03-27T18:30:02.493" v="1437" actId="1076"/>
          <ac:spMkLst>
            <pc:docMk/>
            <pc:sldMk cId="2861903558" sldId="270"/>
            <ac:spMk id="12" creationId="{F30AEF07-31FD-A957-6B8C-69E53EA2D495}"/>
          </ac:spMkLst>
        </pc:spChg>
        <pc:spChg chg="mod">
          <ac:chgData name="Loris Beretta" userId="S::loris.beretta@studioassociatoberetta.onmicrosoft.com::68ea7241-85ff-4431-b38e-85ed087fd21b" providerId="AD" clId="Web-{31F0A2F0-7FB5-454C-4A34-C1DF0E3CA810}" dt="2025-03-27T18:34:02.407" v="1458" actId="20577"/>
          <ac:spMkLst>
            <pc:docMk/>
            <pc:sldMk cId="2861903558" sldId="270"/>
            <ac:spMk id="14" creationId="{5F68C82E-8D67-2E83-ACDC-C60426EDAAB0}"/>
          </ac:spMkLst>
        </pc:spChg>
      </pc:sldChg>
    </pc:docChg>
  </pc:docChgLst>
  <pc:docChgLst>
    <pc:chgData name="Loris Beretta" userId="68ea7241-85ff-4431-b38e-85ed087fd21b" providerId="ADAL" clId="{1501B5DA-F7B7-494E-9D67-A2B43081D64E}"/>
    <pc:docChg chg="undo custSel addSld delSld modSld sldOrd">
      <pc:chgData name="Loris Beretta" userId="68ea7241-85ff-4431-b38e-85ed087fd21b" providerId="ADAL" clId="{1501B5DA-F7B7-494E-9D67-A2B43081D64E}" dt="2025-04-01T08:21:17.317" v="7383" actId="6549"/>
      <pc:docMkLst>
        <pc:docMk/>
      </pc:docMkLst>
      <pc:sldChg chg="modSp mod">
        <pc:chgData name="Loris Beretta" userId="68ea7241-85ff-4431-b38e-85ed087fd21b" providerId="ADAL" clId="{1501B5DA-F7B7-494E-9D67-A2B43081D64E}" dt="2025-03-29T14:04:50.125" v="817" actId="20577"/>
        <pc:sldMkLst>
          <pc:docMk/>
          <pc:sldMk cId="1888536466" sldId="256"/>
        </pc:sldMkLst>
        <pc:spChg chg="mod">
          <ac:chgData name="Loris Beretta" userId="68ea7241-85ff-4431-b38e-85ed087fd21b" providerId="ADAL" clId="{1501B5DA-F7B7-494E-9D67-A2B43081D64E}" dt="2025-03-29T14:04:50.125" v="817" actId="20577"/>
          <ac:spMkLst>
            <pc:docMk/>
            <pc:sldMk cId="1888536466" sldId="256"/>
            <ac:spMk id="5" creationId="{76C92056-25B2-8C71-2E46-37E859850A53}"/>
          </ac:spMkLst>
        </pc:spChg>
      </pc:sldChg>
      <pc:sldChg chg="modSp mod">
        <pc:chgData name="Loris Beretta" userId="68ea7241-85ff-4431-b38e-85ed087fd21b" providerId="ADAL" clId="{1501B5DA-F7B7-494E-9D67-A2B43081D64E}" dt="2025-03-28T20:07:01.149" v="217" actId="27636"/>
        <pc:sldMkLst>
          <pc:docMk/>
          <pc:sldMk cId="74408427" sldId="258"/>
        </pc:sldMkLst>
        <pc:spChg chg="mod">
          <ac:chgData name="Loris Beretta" userId="68ea7241-85ff-4431-b38e-85ed087fd21b" providerId="ADAL" clId="{1501B5DA-F7B7-494E-9D67-A2B43081D64E}" dt="2025-03-28T19:49:12.039" v="78" actId="20577"/>
          <ac:spMkLst>
            <pc:docMk/>
            <pc:sldMk cId="74408427" sldId="258"/>
            <ac:spMk id="12" creationId="{ABB9F5BE-25B5-5B44-53A4-9C6F2B2895F3}"/>
          </ac:spMkLst>
        </pc:spChg>
        <pc:spChg chg="mod">
          <ac:chgData name="Loris Beretta" userId="68ea7241-85ff-4431-b38e-85ed087fd21b" providerId="ADAL" clId="{1501B5DA-F7B7-494E-9D67-A2B43081D64E}" dt="2025-03-28T20:07:01.149" v="217" actId="27636"/>
          <ac:spMkLst>
            <pc:docMk/>
            <pc:sldMk cId="74408427" sldId="258"/>
            <ac:spMk id="14" creationId="{5D9AE48F-27A2-C39A-15DE-83D1315CEC9D}"/>
          </ac:spMkLst>
        </pc:spChg>
      </pc:sldChg>
      <pc:sldChg chg="modSp mod">
        <pc:chgData name="Loris Beretta" userId="68ea7241-85ff-4431-b38e-85ed087fd21b" providerId="ADAL" clId="{1501B5DA-F7B7-494E-9D67-A2B43081D64E}" dt="2025-03-31T07:31:13.147" v="4825" actId="1076"/>
        <pc:sldMkLst>
          <pc:docMk/>
          <pc:sldMk cId="1346460748" sldId="260"/>
        </pc:sldMkLst>
        <pc:spChg chg="mod">
          <ac:chgData name="Loris Beretta" userId="68ea7241-85ff-4431-b38e-85ed087fd21b" providerId="ADAL" clId="{1501B5DA-F7B7-494E-9D67-A2B43081D64E}" dt="2025-03-31T07:31:13.147" v="4825" actId="1076"/>
          <ac:spMkLst>
            <pc:docMk/>
            <pc:sldMk cId="1346460748" sldId="260"/>
            <ac:spMk id="2" creationId="{083583B0-0359-2AC6-EBB5-2F5D162D3DE5}"/>
          </ac:spMkLst>
        </pc:spChg>
      </pc:sldChg>
      <pc:sldChg chg="modSp mod ord">
        <pc:chgData name="Loris Beretta" userId="68ea7241-85ff-4431-b38e-85ed087fd21b" providerId="ADAL" clId="{1501B5DA-F7B7-494E-9D67-A2B43081D64E}" dt="2025-03-28T20:54:24.850" v="740" actId="20577"/>
        <pc:sldMkLst>
          <pc:docMk/>
          <pc:sldMk cId="1188742720" sldId="261"/>
        </pc:sldMkLst>
        <pc:spChg chg="mod">
          <ac:chgData name="Loris Beretta" userId="68ea7241-85ff-4431-b38e-85ed087fd21b" providerId="ADAL" clId="{1501B5DA-F7B7-494E-9D67-A2B43081D64E}" dt="2025-03-28T20:54:24.850" v="740" actId="20577"/>
          <ac:spMkLst>
            <pc:docMk/>
            <pc:sldMk cId="1188742720" sldId="261"/>
            <ac:spMk id="2" creationId="{71F355DB-34B5-3AA9-D52B-3E3BAA40E42A}"/>
          </ac:spMkLst>
        </pc:spChg>
      </pc:sldChg>
      <pc:sldChg chg="addSp modSp mod">
        <pc:chgData name="Loris Beretta" userId="68ea7241-85ff-4431-b38e-85ed087fd21b" providerId="ADAL" clId="{1501B5DA-F7B7-494E-9D67-A2B43081D64E}" dt="2025-03-31T07:35:18.119" v="4848" actId="20577"/>
        <pc:sldMkLst>
          <pc:docMk/>
          <pc:sldMk cId="167573950" sldId="262"/>
        </pc:sldMkLst>
        <pc:spChg chg="add mod">
          <ac:chgData name="Loris Beretta" userId="68ea7241-85ff-4431-b38e-85ed087fd21b" providerId="ADAL" clId="{1501B5DA-F7B7-494E-9D67-A2B43081D64E}" dt="2025-03-30T09:58:17.862" v="2900" actId="313"/>
          <ac:spMkLst>
            <pc:docMk/>
            <pc:sldMk cId="167573950" sldId="262"/>
            <ac:spMk id="2" creationId="{AEFA154D-1418-F16E-74D7-23F79B2DF420}"/>
          </ac:spMkLst>
        </pc:spChg>
        <pc:spChg chg="mod">
          <ac:chgData name="Loris Beretta" userId="68ea7241-85ff-4431-b38e-85ed087fd21b" providerId="ADAL" clId="{1501B5DA-F7B7-494E-9D67-A2B43081D64E}" dt="2025-03-31T07:35:18.119" v="4848" actId="20577"/>
          <ac:spMkLst>
            <pc:docMk/>
            <pc:sldMk cId="167573950" sldId="262"/>
            <ac:spMk id="4" creationId="{83B80318-4DFD-88CA-B90C-A487BE56BEDD}"/>
          </ac:spMkLst>
        </pc:spChg>
        <pc:spChg chg="mod">
          <ac:chgData name="Loris Beretta" userId="68ea7241-85ff-4431-b38e-85ed087fd21b" providerId="ADAL" clId="{1501B5DA-F7B7-494E-9D67-A2B43081D64E}" dt="2025-03-30T09:59:27.620" v="3006" actId="1035"/>
          <ac:spMkLst>
            <pc:docMk/>
            <pc:sldMk cId="167573950" sldId="262"/>
            <ac:spMk id="14" creationId="{3861A097-C1E4-15D7-B2DD-7BC1321C5DE6}"/>
          </ac:spMkLst>
        </pc:spChg>
      </pc:sldChg>
      <pc:sldChg chg="modSp mod ord">
        <pc:chgData name="Loris Beretta" userId="68ea7241-85ff-4431-b38e-85ed087fd21b" providerId="ADAL" clId="{1501B5DA-F7B7-494E-9D67-A2B43081D64E}" dt="2025-03-31T07:40:05.096" v="4870" actId="113"/>
        <pc:sldMkLst>
          <pc:docMk/>
          <pc:sldMk cId="2549372374" sldId="263"/>
        </pc:sldMkLst>
        <pc:spChg chg="mod">
          <ac:chgData name="Loris Beretta" userId="68ea7241-85ff-4431-b38e-85ed087fd21b" providerId="ADAL" clId="{1501B5DA-F7B7-494E-9D67-A2B43081D64E}" dt="2025-03-31T07:40:05.096" v="4870" actId="113"/>
          <ac:spMkLst>
            <pc:docMk/>
            <pc:sldMk cId="2549372374" sldId="263"/>
            <ac:spMk id="14" creationId="{EC8841F0-DF91-57C6-F4F8-F4650B3BB4F8}"/>
          </ac:spMkLst>
        </pc:spChg>
      </pc:sldChg>
      <pc:sldChg chg="modSp mod ord">
        <pc:chgData name="Loris Beretta" userId="68ea7241-85ff-4431-b38e-85ed087fd21b" providerId="ADAL" clId="{1501B5DA-F7B7-494E-9D67-A2B43081D64E}" dt="2025-03-29T20:35:03.837" v="2692" actId="207"/>
        <pc:sldMkLst>
          <pc:docMk/>
          <pc:sldMk cId="1396683521" sldId="264"/>
        </pc:sldMkLst>
        <pc:spChg chg="mod">
          <ac:chgData name="Loris Beretta" userId="68ea7241-85ff-4431-b38e-85ed087fd21b" providerId="ADAL" clId="{1501B5DA-F7B7-494E-9D67-A2B43081D64E}" dt="2025-03-29T20:35:03.837" v="2692" actId="207"/>
          <ac:spMkLst>
            <pc:docMk/>
            <pc:sldMk cId="1396683521" sldId="264"/>
            <ac:spMk id="2" creationId="{F1371DBA-65EB-7C81-4217-E771D13ECF1F}"/>
          </ac:spMkLst>
        </pc:spChg>
        <pc:spChg chg="mod">
          <ac:chgData name="Loris Beretta" userId="68ea7241-85ff-4431-b38e-85ed087fd21b" providerId="ADAL" clId="{1501B5DA-F7B7-494E-9D67-A2B43081D64E}" dt="2025-03-28T20:16:17.890" v="352" actId="20577"/>
          <ac:spMkLst>
            <pc:docMk/>
            <pc:sldMk cId="1396683521" sldId="264"/>
            <ac:spMk id="12" creationId="{B470092B-C94F-9EEB-4AFC-6AD89431362A}"/>
          </ac:spMkLst>
        </pc:spChg>
      </pc:sldChg>
      <pc:sldChg chg="modSp mod">
        <pc:chgData name="Loris Beretta" userId="68ea7241-85ff-4431-b38e-85ed087fd21b" providerId="ADAL" clId="{1501B5DA-F7B7-494E-9D67-A2B43081D64E}" dt="2025-03-31T07:52:13.794" v="4910" actId="113"/>
        <pc:sldMkLst>
          <pc:docMk/>
          <pc:sldMk cId="2126171367" sldId="265"/>
        </pc:sldMkLst>
        <pc:spChg chg="mod">
          <ac:chgData name="Loris Beretta" userId="68ea7241-85ff-4431-b38e-85ed087fd21b" providerId="ADAL" clId="{1501B5DA-F7B7-494E-9D67-A2B43081D64E}" dt="2025-03-31T07:52:13.794" v="4910" actId="113"/>
          <ac:spMkLst>
            <pc:docMk/>
            <pc:sldMk cId="2126171367" sldId="265"/>
            <ac:spMk id="4" creationId="{104718D4-BF91-C856-2A39-12E0E8680DB1}"/>
          </ac:spMkLst>
        </pc:spChg>
        <pc:spChg chg="mod">
          <ac:chgData name="Loris Beretta" userId="68ea7241-85ff-4431-b38e-85ed087fd21b" providerId="ADAL" clId="{1501B5DA-F7B7-494E-9D67-A2B43081D64E}" dt="2025-03-31T07:51:56.319" v="4909" actId="20577"/>
          <ac:spMkLst>
            <pc:docMk/>
            <pc:sldMk cId="2126171367" sldId="265"/>
            <ac:spMk id="14" creationId="{3A36623A-D185-AB0B-21B0-99DDFDED1D04}"/>
          </ac:spMkLst>
        </pc:spChg>
      </pc:sldChg>
      <pc:sldChg chg="modSp mod ord">
        <pc:chgData name="Loris Beretta" userId="68ea7241-85ff-4431-b38e-85ed087fd21b" providerId="ADAL" clId="{1501B5DA-F7B7-494E-9D67-A2B43081D64E}" dt="2025-03-29T14:34:07.575" v="1526"/>
        <pc:sldMkLst>
          <pc:docMk/>
          <pc:sldMk cId="3564502927" sldId="266"/>
        </pc:sldMkLst>
        <pc:spChg chg="mod">
          <ac:chgData name="Loris Beretta" userId="68ea7241-85ff-4431-b38e-85ed087fd21b" providerId="ADAL" clId="{1501B5DA-F7B7-494E-9D67-A2B43081D64E}" dt="2025-03-29T14:27:05.960" v="1231" actId="207"/>
          <ac:spMkLst>
            <pc:docMk/>
            <pc:sldMk cId="3564502927" sldId="266"/>
            <ac:spMk id="2" creationId="{312AFEC8-8085-167B-1B47-851036B5DEDF}"/>
          </ac:spMkLst>
        </pc:spChg>
        <pc:spChg chg="mod">
          <ac:chgData name="Loris Beretta" userId="68ea7241-85ff-4431-b38e-85ed087fd21b" providerId="ADAL" clId="{1501B5DA-F7B7-494E-9D67-A2B43081D64E}" dt="2025-03-29T14:25:33.985" v="1217" actId="27636"/>
          <ac:spMkLst>
            <pc:docMk/>
            <pc:sldMk cId="3564502927" sldId="266"/>
            <ac:spMk id="12" creationId="{A69A071A-F9AD-7639-DC6C-6C2E200D1DDC}"/>
          </ac:spMkLst>
        </pc:spChg>
      </pc:sldChg>
      <pc:sldChg chg="modSp mod ord">
        <pc:chgData name="Loris Beretta" userId="68ea7241-85ff-4431-b38e-85ed087fd21b" providerId="ADAL" clId="{1501B5DA-F7B7-494E-9D67-A2B43081D64E}" dt="2025-03-31T07:34:43.641" v="4847" actId="113"/>
        <pc:sldMkLst>
          <pc:docMk/>
          <pc:sldMk cId="2362801132" sldId="267"/>
        </pc:sldMkLst>
        <pc:spChg chg="mod">
          <ac:chgData name="Loris Beretta" userId="68ea7241-85ff-4431-b38e-85ed087fd21b" providerId="ADAL" clId="{1501B5DA-F7B7-494E-9D67-A2B43081D64E}" dt="2025-03-31T07:34:43.641" v="4847" actId="113"/>
          <ac:spMkLst>
            <pc:docMk/>
            <pc:sldMk cId="2362801132" sldId="267"/>
            <ac:spMk id="2" creationId="{A3E46033-08B2-7830-6ED6-DE13A5585B9B}"/>
          </ac:spMkLst>
        </pc:spChg>
      </pc:sldChg>
      <pc:sldChg chg="modSp mod ord">
        <pc:chgData name="Loris Beretta" userId="68ea7241-85ff-4431-b38e-85ed087fd21b" providerId="ADAL" clId="{1501B5DA-F7B7-494E-9D67-A2B43081D64E}" dt="2025-03-31T07:41:08.537" v="4872" actId="113"/>
        <pc:sldMkLst>
          <pc:docMk/>
          <pc:sldMk cId="4035129679" sldId="268"/>
        </pc:sldMkLst>
        <pc:spChg chg="mod">
          <ac:chgData name="Loris Beretta" userId="68ea7241-85ff-4431-b38e-85ed087fd21b" providerId="ADAL" clId="{1501B5DA-F7B7-494E-9D67-A2B43081D64E}" dt="2025-03-29T14:10:03.076" v="886" actId="20577"/>
          <ac:spMkLst>
            <pc:docMk/>
            <pc:sldMk cId="4035129679" sldId="268"/>
            <ac:spMk id="12" creationId="{92975174-8247-80B3-BD14-FF3E0683B700}"/>
          </ac:spMkLst>
        </pc:spChg>
        <pc:spChg chg="mod">
          <ac:chgData name="Loris Beretta" userId="68ea7241-85ff-4431-b38e-85ed087fd21b" providerId="ADAL" clId="{1501B5DA-F7B7-494E-9D67-A2B43081D64E}" dt="2025-03-31T07:41:08.537" v="4872" actId="113"/>
          <ac:spMkLst>
            <pc:docMk/>
            <pc:sldMk cId="4035129679" sldId="268"/>
            <ac:spMk id="14" creationId="{C9BFE7B5-8007-2346-5439-2AA02C277B4A}"/>
          </ac:spMkLst>
        </pc:spChg>
      </pc:sldChg>
      <pc:sldChg chg="modSp mod ord">
        <pc:chgData name="Loris Beretta" userId="68ea7241-85ff-4431-b38e-85ed087fd21b" providerId="ADAL" clId="{1501B5DA-F7B7-494E-9D67-A2B43081D64E}" dt="2025-03-31T07:31:57.253" v="4826" actId="113"/>
        <pc:sldMkLst>
          <pc:docMk/>
          <pc:sldMk cId="3352183457" sldId="269"/>
        </pc:sldMkLst>
        <pc:spChg chg="mod">
          <ac:chgData name="Loris Beretta" userId="68ea7241-85ff-4431-b38e-85ed087fd21b" providerId="ADAL" clId="{1501B5DA-F7B7-494E-9D67-A2B43081D64E}" dt="2025-03-29T14:06:44.220" v="849" actId="20577"/>
          <ac:spMkLst>
            <pc:docMk/>
            <pc:sldMk cId="3352183457" sldId="269"/>
            <ac:spMk id="12" creationId="{2D916269-770F-CBB1-F517-05FEC4CF7AB3}"/>
          </ac:spMkLst>
        </pc:spChg>
        <pc:spChg chg="mod">
          <ac:chgData name="Loris Beretta" userId="68ea7241-85ff-4431-b38e-85ed087fd21b" providerId="ADAL" clId="{1501B5DA-F7B7-494E-9D67-A2B43081D64E}" dt="2025-03-31T07:31:57.253" v="4826" actId="113"/>
          <ac:spMkLst>
            <pc:docMk/>
            <pc:sldMk cId="3352183457" sldId="269"/>
            <ac:spMk id="14" creationId="{F1893071-0584-2BD3-7678-BB7BC8D775D5}"/>
          </ac:spMkLst>
        </pc:spChg>
      </pc:sldChg>
      <pc:sldChg chg="modSp mod ord">
        <pc:chgData name="Loris Beretta" userId="68ea7241-85ff-4431-b38e-85ed087fd21b" providerId="ADAL" clId="{1501B5DA-F7B7-494E-9D67-A2B43081D64E}" dt="2025-03-31T07:52:48.903" v="4916" actId="20577"/>
        <pc:sldMkLst>
          <pc:docMk/>
          <pc:sldMk cId="2861903558" sldId="270"/>
        </pc:sldMkLst>
        <pc:spChg chg="mod">
          <ac:chgData name="Loris Beretta" userId="68ea7241-85ff-4431-b38e-85ed087fd21b" providerId="ADAL" clId="{1501B5DA-F7B7-494E-9D67-A2B43081D64E}" dt="2025-03-31T07:52:48.903" v="4916" actId="20577"/>
          <ac:spMkLst>
            <pc:docMk/>
            <pc:sldMk cId="2861903558" sldId="270"/>
            <ac:spMk id="14" creationId="{5F68C82E-8D67-2E83-ACDC-C60426EDAAB0}"/>
          </ac:spMkLst>
        </pc:spChg>
      </pc:sldChg>
      <pc:sldChg chg="modSp add mod ord">
        <pc:chgData name="Loris Beretta" userId="68ea7241-85ff-4431-b38e-85ed087fd21b" providerId="ADAL" clId="{1501B5DA-F7B7-494E-9D67-A2B43081D64E}" dt="2025-03-29T20:32:28.200" v="2688" actId="113"/>
        <pc:sldMkLst>
          <pc:docMk/>
          <pc:sldMk cId="320411945" sldId="271"/>
        </pc:sldMkLst>
        <pc:spChg chg="mod">
          <ac:chgData name="Loris Beretta" userId="68ea7241-85ff-4431-b38e-85ed087fd21b" providerId="ADAL" clId="{1501B5DA-F7B7-494E-9D67-A2B43081D64E}" dt="2025-03-28T19:48:46.506" v="50" actId="20577"/>
          <ac:spMkLst>
            <pc:docMk/>
            <pc:sldMk cId="320411945" sldId="271"/>
            <ac:spMk id="2" creationId="{2D98FFDE-707A-91A7-39F6-B0EA9BF6767B}"/>
          </ac:spMkLst>
        </pc:spChg>
        <pc:spChg chg="mod">
          <ac:chgData name="Loris Beretta" userId="68ea7241-85ff-4431-b38e-85ed087fd21b" providerId="ADAL" clId="{1501B5DA-F7B7-494E-9D67-A2B43081D64E}" dt="2025-03-29T20:32:28.200" v="2688" actId="113"/>
          <ac:spMkLst>
            <pc:docMk/>
            <pc:sldMk cId="320411945" sldId="271"/>
            <ac:spMk id="3" creationId="{E47A3E92-5870-985E-5AC4-9295A64FAA37}"/>
          </ac:spMkLst>
        </pc:spChg>
      </pc:sldChg>
      <pc:sldChg chg="modSp add mod">
        <pc:chgData name="Loris Beretta" userId="68ea7241-85ff-4431-b38e-85ed087fd21b" providerId="ADAL" clId="{1501B5DA-F7B7-494E-9D67-A2B43081D64E}" dt="2025-03-31T07:36:54.829" v="4865" actId="1076"/>
        <pc:sldMkLst>
          <pc:docMk/>
          <pc:sldMk cId="2520366459" sldId="272"/>
        </pc:sldMkLst>
        <pc:spChg chg="mod">
          <ac:chgData name="Loris Beretta" userId="68ea7241-85ff-4431-b38e-85ed087fd21b" providerId="ADAL" clId="{1501B5DA-F7B7-494E-9D67-A2B43081D64E}" dt="2025-03-31T07:36:12.788" v="4860" actId="20577"/>
          <ac:spMkLst>
            <pc:docMk/>
            <pc:sldMk cId="2520366459" sldId="272"/>
            <ac:spMk id="2" creationId="{5A04DB48-6B86-5C2D-D343-295E3E23485C}"/>
          </ac:spMkLst>
        </pc:spChg>
        <pc:spChg chg="mod">
          <ac:chgData name="Loris Beretta" userId="68ea7241-85ff-4431-b38e-85ed087fd21b" providerId="ADAL" clId="{1501B5DA-F7B7-494E-9D67-A2B43081D64E}" dt="2025-03-31T07:36:54.829" v="4865" actId="1076"/>
          <ac:spMkLst>
            <pc:docMk/>
            <pc:sldMk cId="2520366459" sldId="272"/>
            <ac:spMk id="3" creationId="{BDDD7238-87D0-9088-CB5C-01DBC5AC5BF6}"/>
          </ac:spMkLst>
        </pc:spChg>
      </pc:sldChg>
      <pc:sldChg chg="modSp add mod">
        <pc:chgData name="Loris Beretta" userId="68ea7241-85ff-4431-b38e-85ed087fd21b" providerId="ADAL" clId="{1501B5DA-F7B7-494E-9D67-A2B43081D64E}" dt="2025-03-30T09:37:42.498" v="2861" actId="113"/>
        <pc:sldMkLst>
          <pc:docMk/>
          <pc:sldMk cId="2457815256" sldId="273"/>
        </pc:sldMkLst>
        <pc:spChg chg="mod">
          <ac:chgData name="Loris Beretta" userId="68ea7241-85ff-4431-b38e-85ed087fd21b" providerId="ADAL" clId="{1501B5DA-F7B7-494E-9D67-A2B43081D64E}" dt="2025-03-28T20:25:22.827" v="392" actId="6549"/>
          <ac:spMkLst>
            <pc:docMk/>
            <pc:sldMk cId="2457815256" sldId="273"/>
            <ac:spMk id="12" creationId="{F6C024D9-D62D-D76C-5DB3-235AA5454E67}"/>
          </ac:spMkLst>
        </pc:spChg>
        <pc:spChg chg="mod">
          <ac:chgData name="Loris Beretta" userId="68ea7241-85ff-4431-b38e-85ed087fd21b" providerId="ADAL" clId="{1501B5DA-F7B7-494E-9D67-A2B43081D64E}" dt="2025-03-30T09:37:42.498" v="2861" actId="113"/>
          <ac:spMkLst>
            <pc:docMk/>
            <pc:sldMk cId="2457815256" sldId="273"/>
            <ac:spMk id="14" creationId="{548C594D-B8A0-B424-0655-70AAC2C69C0F}"/>
          </ac:spMkLst>
        </pc:spChg>
      </pc:sldChg>
      <pc:sldChg chg="modSp add del mod">
        <pc:chgData name="Loris Beretta" userId="68ea7241-85ff-4431-b38e-85ed087fd21b" providerId="ADAL" clId="{1501B5DA-F7B7-494E-9D67-A2B43081D64E}" dt="2025-03-28T21:24:15.759" v="811" actId="2696"/>
        <pc:sldMkLst>
          <pc:docMk/>
          <pc:sldMk cId="375114243" sldId="274"/>
        </pc:sldMkLst>
      </pc:sldChg>
      <pc:sldChg chg="modSp add mod">
        <pc:chgData name="Loris Beretta" userId="68ea7241-85ff-4431-b38e-85ed087fd21b" providerId="ADAL" clId="{1501B5DA-F7B7-494E-9D67-A2B43081D64E}" dt="2025-03-31T07:43:18.217" v="4877" actId="113"/>
        <pc:sldMkLst>
          <pc:docMk/>
          <pc:sldMk cId="3857073376" sldId="274"/>
        </pc:sldMkLst>
        <pc:spChg chg="mod">
          <ac:chgData name="Loris Beretta" userId="68ea7241-85ff-4431-b38e-85ed087fd21b" providerId="ADAL" clId="{1501B5DA-F7B7-494E-9D67-A2B43081D64E}" dt="2025-03-29T20:54:13.163" v="2788" actId="20577"/>
          <ac:spMkLst>
            <pc:docMk/>
            <pc:sldMk cId="3857073376" sldId="274"/>
            <ac:spMk id="12" creationId="{7241419B-A335-B3BA-50DF-B58A6F545445}"/>
          </ac:spMkLst>
        </pc:spChg>
        <pc:spChg chg="mod">
          <ac:chgData name="Loris Beretta" userId="68ea7241-85ff-4431-b38e-85ed087fd21b" providerId="ADAL" clId="{1501B5DA-F7B7-494E-9D67-A2B43081D64E}" dt="2025-03-31T07:43:18.217" v="4877" actId="113"/>
          <ac:spMkLst>
            <pc:docMk/>
            <pc:sldMk cId="3857073376" sldId="274"/>
            <ac:spMk id="14" creationId="{8B2EB8B0-6B6E-0AE3-55DF-7B5F192E0B35}"/>
          </ac:spMkLst>
        </pc:spChg>
      </pc:sldChg>
      <pc:sldChg chg="modSp add mod ord">
        <pc:chgData name="Loris Beretta" userId="68ea7241-85ff-4431-b38e-85ed087fd21b" providerId="ADAL" clId="{1501B5DA-F7B7-494E-9D67-A2B43081D64E}" dt="2025-03-31T07:32:40.361" v="4828" actId="113"/>
        <pc:sldMkLst>
          <pc:docMk/>
          <pc:sldMk cId="2027547853" sldId="275"/>
        </pc:sldMkLst>
        <pc:spChg chg="mod">
          <ac:chgData name="Loris Beretta" userId="68ea7241-85ff-4431-b38e-85ed087fd21b" providerId="ADAL" clId="{1501B5DA-F7B7-494E-9D67-A2B43081D64E}" dt="2025-03-31T07:32:40.361" v="4828" actId="113"/>
          <ac:spMkLst>
            <pc:docMk/>
            <pc:sldMk cId="2027547853" sldId="275"/>
            <ac:spMk id="2" creationId="{2366C0E3-A3AA-5815-2764-ECA30F05F58E}"/>
          </ac:spMkLst>
        </pc:spChg>
      </pc:sldChg>
      <pc:sldChg chg="modSp add mod">
        <pc:chgData name="Loris Beretta" userId="68ea7241-85ff-4431-b38e-85ed087fd21b" providerId="ADAL" clId="{1501B5DA-F7B7-494E-9D67-A2B43081D64E}" dt="2025-03-31T07:38:58.171" v="4868" actId="1076"/>
        <pc:sldMkLst>
          <pc:docMk/>
          <pc:sldMk cId="2369246879" sldId="276"/>
        </pc:sldMkLst>
        <pc:spChg chg="mod">
          <ac:chgData name="Loris Beretta" userId="68ea7241-85ff-4431-b38e-85ed087fd21b" providerId="ADAL" clId="{1501B5DA-F7B7-494E-9D67-A2B43081D64E}" dt="2025-03-29T20:44:03.691" v="2761" actId="20577"/>
          <ac:spMkLst>
            <pc:docMk/>
            <pc:sldMk cId="2369246879" sldId="276"/>
            <ac:spMk id="2" creationId="{5015467B-0CF2-72E1-16AA-0AC94F4CBF3D}"/>
          </ac:spMkLst>
        </pc:spChg>
        <pc:spChg chg="mod">
          <ac:chgData name="Loris Beretta" userId="68ea7241-85ff-4431-b38e-85ed087fd21b" providerId="ADAL" clId="{1501B5DA-F7B7-494E-9D67-A2B43081D64E}" dt="2025-03-31T07:38:58.171" v="4868" actId="1076"/>
          <ac:spMkLst>
            <pc:docMk/>
            <pc:sldMk cId="2369246879" sldId="276"/>
            <ac:spMk id="3" creationId="{FB2A50A1-8D63-7038-56D3-6BF0F6570942}"/>
          </ac:spMkLst>
        </pc:spChg>
      </pc:sldChg>
      <pc:sldChg chg="modSp add mod ord">
        <pc:chgData name="Loris Beretta" userId="68ea7241-85ff-4431-b38e-85ed087fd21b" providerId="ADAL" clId="{1501B5DA-F7B7-494E-9D67-A2B43081D64E}" dt="2025-03-29T21:08:30.222" v="2857" actId="113"/>
        <pc:sldMkLst>
          <pc:docMk/>
          <pc:sldMk cId="1971408376" sldId="277"/>
        </pc:sldMkLst>
        <pc:spChg chg="mod">
          <ac:chgData name="Loris Beretta" userId="68ea7241-85ff-4431-b38e-85ed087fd21b" providerId="ADAL" clId="{1501B5DA-F7B7-494E-9D67-A2B43081D64E}" dt="2025-03-29T15:24:54.389" v="2432" actId="20577"/>
          <ac:spMkLst>
            <pc:docMk/>
            <pc:sldMk cId="1971408376" sldId="277"/>
            <ac:spMk id="12" creationId="{9042E611-3419-333E-33EE-7A6142E622A2}"/>
          </ac:spMkLst>
        </pc:spChg>
        <pc:spChg chg="mod">
          <ac:chgData name="Loris Beretta" userId="68ea7241-85ff-4431-b38e-85ed087fd21b" providerId="ADAL" clId="{1501B5DA-F7B7-494E-9D67-A2B43081D64E}" dt="2025-03-29T21:08:30.222" v="2857" actId="113"/>
          <ac:spMkLst>
            <pc:docMk/>
            <pc:sldMk cId="1971408376" sldId="277"/>
            <ac:spMk id="14" creationId="{75232973-4B34-FD28-F008-8D5EFB75D776}"/>
          </ac:spMkLst>
        </pc:spChg>
      </pc:sldChg>
      <pc:sldChg chg="modSp mod">
        <pc:chgData name="Loris Beretta" userId="68ea7241-85ff-4431-b38e-85ed087fd21b" providerId="ADAL" clId="{1501B5DA-F7B7-494E-9D67-A2B43081D64E}" dt="2025-03-29T21:11:10.188" v="2858" actId="6549"/>
        <pc:sldMkLst>
          <pc:docMk/>
          <pc:sldMk cId="3486227455" sldId="278"/>
        </pc:sldMkLst>
        <pc:spChg chg="mod">
          <ac:chgData name="Loris Beretta" userId="68ea7241-85ff-4431-b38e-85ed087fd21b" providerId="ADAL" clId="{1501B5DA-F7B7-494E-9D67-A2B43081D64E}" dt="2025-03-29T21:11:10.188" v="2858" actId="6549"/>
          <ac:spMkLst>
            <pc:docMk/>
            <pc:sldMk cId="3486227455" sldId="278"/>
            <ac:spMk id="12" creationId="{F60DB3EC-A62F-045E-9902-44FFA35B1559}"/>
          </ac:spMkLst>
        </pc:spChg>
      </pc:sldChg>
      <pc:sldChg chg="addSp modSp add mod ord">
        <pc:chgData name="Loris Beretta" userId="68ea7241-85ff-4431-b38e-85ed087fd21b" providerId="ADAL" clId="{1501B5DA-F7B7-494E-9D67-A2B43081D64E}" dt="2025-03-30T11:48:00.443" v="3607" actId="113"/>
        <pc:sldMkLst>
          <pc:docMk/>
          <pc:sldMk cId="3932154214" sldId="279"/>
        </pc:sldMkLst>
        <pc:spChg chg="add mod">
          <ac:chgData name="Loris Beretta" userId="68ea7241-85ff-4431-b38e-85ed087fd21b" providerId="ADAL" clId="{1501B5DA-F7B7-494E-9D67-A2B43081D64E}" dt="2025-03-30T11:48:00.443" v="3607" actId="113"/>
          <ac:spMkLst>
            <pc:docMk/>
            <pc:sldMk cId="3932154214" sldId="279"/>
            <ac:spMk id="2" creationId="{4FF6C61B-C2C5-B758-D50D-2B49D8A8B077}"/>
          </ac:spMkLst>
        </pc:spChg>
        <pc:spChg chg="mod">
          <ac:chgData name="Loris Beretta" userId="68ea7241-85ff-4431-b38e-85ed087fd21b" providerId="ADAL" clId="{1501B5DA-F7B7-494E-9D67-A2B43081D64E}" dt="2025-03-29T17:16:19.270" v="2562" actId="20577"/>
          <ac:spMkLst>
            <pc:docMk/>
            <pc:sldMk cId="3932154214" sldId="279"/>
            <ac:spMk id="12" creationId="{75F1B0AD-175F-6BCC-920B-16B73FDAAD62}"/>
          </ac:spMkLst>
        </pc:spChg>
        <pc:spChg chg="mod">
          <ac:chgData name="Loris Beretta" userId="68ea7241-85ff-4431-b38e-85ed087fd21b" providerId="ADAL" clId="{1501B5DA-F7B7-494E-9D67-A2B43081D64E}" dt="2025-03-30T11:47:17.074" v="3606" actId="113"/>
          <ac:spMkLst>
            <pc:docMk/>
            <pc:sldMk cId="3932154214" sldId="279"/>
            <ac:spMk id="14" creationId="{DE3B1E01-EF2E-7ADA-50E9-1C092C618CE1}"/>
          </ac:spMkLst>
        </pc:spChg>
      </pc:sldChg>
      <pc:sldChg chg="modSp add mod">
        <pc:chgData name="Loris Beretta" userId="68ea7241-85ff-4431-b38e-85ed087fd21b" providerId="ADAL" clId="{1501B5DA-F7B7-494E-9D67-A2B43081D64E}" dt="2025-03-31T07:55:59.278" v="4924" actId="113"/>
        <pc:sldMkLst>
          <pc:docMk/>
          <pc:sldMk cId="2028958820" sldId="280"/>
        </pc:sldMkLst>
        <pc:spChg chg="mod">
          <ac:chgData name="Loris Beretta" userId="68ea7241-85ff-4431-b38e-85ed087fd21b" providerId="ADAL" clId="{1501B5DA-F7B7-494E-9D67-A2B43081D64E}" dt="2025-03-31T07:55:59.278" v="4924" actId="113"/>
          <ac:spMkLst>
            <pc:docMk/>
            <pc:sldMk cId="2028958820" sldId="280"/>
            <ac:spMk id="2" creationId="{7ED83926-E095-23E2-5971-2FC59C39EE3B}"/>
          </ac:spMkLst>
        </pc:spChg>
        <pc:spChg chg="mod">
          <ac:chgData name="Loris Beretta" userId="68ea7241-85ff-4431-b38e-85ed087fd21b" providerId="ADAL" clId="{1501B5DA-F7B7-494E-9D67-A2B43081D64E}" dt="2025-03-30T11:24:46.644" v="3199" actId="20577"/>
          <ac:spMkLst>
            <pc:docMk/>
            <pc:sldMk cId="2028958820" sldId="280"/>
            <ac:spMk id="12" creationId="{595CC691-1289-CC1E-F376-635F3C94E449}"/>
          </ac:spMkLst>
        </pc:spChg>
        <pc:spChg chg="mod">
          <ac:chgData name="Loris Beretta" userId="68ea7241-85ff-4431-b38e-85ed087fd21b" providerId="ADAL" clId="{1501B5DA-F7B7-494E-9D67-A2B43081D64E}" dt="2025-03-31T07:55:53.374" v="4923" actId="113"/>
          <ac:spMkLst>
            <pc:docMk/>
            <pc:sldMk cId="2028958820" sldId="280"/>
            <ac:spMk id="14" creationId="{4412A04C-E8EC-1450-2BD8-87F92B8B3830}"/>
          </ac:spMkLst>
        </pc:spChg>
      </pc:sldChg>
      <pc:sldChg chg="addSp delSp modSp add mod">
        <pc:chgData name="Loris Beretta" userId="68ea7241-85ff-4431-b38e-85ed087fd21b" providerId="ADAL" clId="{1501B5DA-F7B7-494E-9D67-A2B43081D64E}" dt="2025-04-01T06:46:04.030" v="7252" actId="207"/>
        <pc:sldMkLst>
          <pc:docMk/>
          <pc:sldMk cId="12294440" sldId="281"/>
        </pc:sldMkLst>
        <pc:spChg chg="del mod">
          <ac:chgData name="Loris Beretta" userId="68ea7241-85ff-4431-b38e-85ed087fd21b" providerId="ADAL" clId="{1501B5DA-F7B7-494E-9D67-A2B43081D64E}" dt="2025-03-31T08:01:30.005" v="4939" actId="21"/>
          <ac:spMkLst>
            <pc:docMk/>
            <pc:sldMk cId="12294440" sldId="281"/>
            <ac:spMk id="2" creationId="{F42FD74F-5CC8-51DD-A63F-5835D714BE54}"/>
          </ac:spMkLst>
        </pc:spChg>
        <pc:spChg chg="add mod">
          <ac:chgData name="Loris Beretta" userId="68ea7241-85ff-4431-b38e-85ed087fd21b" providerId="ADAL" clId="{1501B5DA-F7B7-494E-9D67-A2B43081D64E}" dt="2025-04-01T06:46:04.030" v="7252" actId="207"/>
          <ac:spMkLst>
            <pc:docMk/>
            <pc:sldMk cId="12294440" sldId="281"/>
            <ac:spMk id="3" creationId="{BE844268-77D0-93B9-7E79-E3204DA6DF04}"/>
          </ac:spMkLst>
        </pc:spChg>
        <pc:spChg chg="mod">
          <ac:chgData name="Loris Beretta" userId="68ea7241-85ff-4431-b38e-85ed087fd21b" providerId="ADAL" clId="{1501B5DA-F7B7-494E-9D67-A2B43081D64E}" dt="2025-03-31T08:01:48.914" v="4943" actId="20577"/>
          <ac:spMkLst>
            <pc:docMk/>
            <pc:sldMk cId="12294440" sldId="281"/>
            <ac:spMk id="12" creationId="{0595F952-4ECA-9303-4282-9923BCF1D081}"/>
          </ac:spMkLst>
        </pc:spChg>
        <pc:spChg chg="mod">
          <ac:chgData name="Loris Beretta" userId="68ea7241-85ff-4431-b38e-85ed087fd21b" providerId="ADAL" clId="{1501B5DA-F7B7-494E-9D67-A2B43081D64E}" dt="2025-04-01T06:45:54.380" v="7251" actId="207"/>
          <ac:spMkLst>
            <pc:docMk/>
            <pc:sldMk cId="12294440" sldId="281"/>
            <ac:spMk id="14" creationId="{FE4571C7-0BB7-62AC-AA31-C736ED3E3E6E}"/>
          </ac:spMkLst>
        </pc:spChg>
      </pc:sldChg>
      <pc:sldChg chg="modSp add mod ord">
        <pc:chgData name="Loris Beretta" userId="68ea7241-85ff-4431-b38e-85ed087fd21b" providerId="ADAL" clId="{1501B5DA-F7B7-494E-9D67-A2B43081D64E}" dt="2025-03-31T07:54:46.441" v="4920" actId="20577"/>
        <pc:sldMkLst>
          <pc:docMk/>
          <pc:sldMk cId="1100641135" sldId="282"/>
        </pc:sldMkLst>
        <pc:spChg chg="mod">
          <ac:chgData name="Loris Beretta" userId="68ea7241-85ff-4431-b38e-85ed087fd21b" providerId="ADAL" clId="{1501B5DA-F7B7-494E-9D67-A2B43081D64E}" dt="2025-03-30T12:43:39.513" v="3936" actId="20577"/>
          <ac:spMkLst>
            <pc:docMk/>
            <pc:sldMk cId="1100641135" sldId="282"/>
            <ac:spMk id="12" creationId="{E2DD5D28-F48F-20BA-119A-FC3BB89A2F43}"/>
          </ac:spMkLst>
        </pc:spChg>
        <pc:spChg chg="mod">
          <ac:chgData name="Loris Beretta" userId="68ea7241-85ff-4431-b38e-85ed087fd21b" providerId="ADAL" clId="{1501B5DA-F7B7-494E-9D67-A2B43081D64E}" dt="2025-03-31T07:54:46.441" v="4920" actId="20577"/>
          <ac:spMkLst>
            <pc:docMk/>
            <pc:sldMk cId="1100641135" sldId="282"/>
            <ac:spMk id="14" creationId="{0DD019DB-8EB9-AE36-0E8E-E6E14FA03464}"/>
          </ac:spMkLst>
        </pc:spChg>
      </pc:sldChg>
      <pc:sldChg chg="addSp delSp modSp add mod">
        <pc:chgData name="Loris Beretta" userId="68ea7241-85ff-4431-b38e-85ed087fd21b" providerId="ADAL" clId="{1501B5DA-F7B7-494E-9D67-A2B43081D64E}" dt="2025-04-01T06:47:03.971" v="7272" actId="20577"/>
        <pc:sldMkLst>
          <pc:docMk/>
          <pc:sldMk cId="3694039998" sldId="283"/>
        </pc:sldMkLst>
        <pc:spChg chg="mod">
          <ac:chgData name="Loris Beretta" userId="68ea7241-85ff-4431-b38e-85ed087fd21b" providerId="ADAL" clId="{1501B5DA-F7B7-494E-9D67-A2B43081D64E}" dt="2025-04-01T06:47:03.971" v="7272" actId="20577"/>
          <ac:spMkLst>
            <pc:docMk/>
            <pc:sldMk cId="3694039998" sldId="283"/>
            <ac:spMk id="2" creationId="{08B710F1-075D-CF8C-F5AA-734412E8A3CE}"/>
          </ac:spMkLst>
        </pc:spChg>
        <pc:spChg chg="add mod">
          <ac:chgData name="Loris Beretta" userId="68ea7241-85ff-4431-b38e-85ed087fd21b" providerId="ADAL" clId="{1501B5DA-F7B7-494E-9D67-A2B43081D64E}" dt="2025-04-01T06:46:23.705" v="7253" actId="207"/>
          <ac:spMkLst>
            <pc:docMk/>
            <pc:sldMk cId="3694039998" sldId="283"/>
            <ac:spMk id="3" creationId="{2F88360C-7760-7B77-9FDA-666F041F612F}"/>
          </ac:spMkLst>
        </pc:spChg>
        <pc:spChg chg="add del mod">
          <ac:chgData name="Loris Beretta" userId="68ea7241-85ff-4431-b38e-85ed087fd21b" providerId="ADAL" clId="{1501B5DA-F7B7-494E-9D67-A2B43081D64E}" dt="2025-03-31T08:02:12.162" v="4945" actId="478"/>
          <ac:spMkLst>
            <pc:docMk/>
            <pc:sldMk cId="3694039998" sldId="283"/>
            <ac:spMk id="5" creationId="{0451F890-1ED0-237A-8513-7167B8CF372C}"/>
          </ac:spMkLst>
        </pc:spChg>
        <pc:spChg chg="mod">
          <ac:chgData name="Loris Beretta" userId="68ea7241-85ff-4431-b38e-85ed087fd21b" providerId="ADAL" clId="{1501B5DA-F7B7-494E-9D67-A2B43081D64E}" dt="2025-03-31T08:02:36.120" v="4950" actId="20577"/>
          <ac:spMkLst>
            <pc:docMk/>
            <pc:sldMk cId="3694039998" sldId="283"/>
            <ac:spMk id="12" creationId="{9E47E759-CA08-C8AD-CF2A-F6D4FC2B5050}"/>
          </ac:spMkLst>
        </pc:spChg>
        <pc:spChg chg="del mod">
          <ac:chgData name="Loris Beretta" userId="68ea7241-85ff-4431-b38e-85ed087fd21b" providerId="ADAL" clId="{1501B5DA-F7B7-494E-9D67-A2B43081D64E}" dt="2025-03-31T08:01:14.658" v="4937" actId="21"/>
          <ac:spMkLst>
            <pc:docMk/>
            <pc:sldMk cId="3694039998" sldId="283"/>
            <ac:spMk id="14" creationId="{BE844268-77D0-93B9-7E79-E3204DA6DF04}"/>
          </ac:spMkLst>
        </pc:spChg>
      </pc:sldChg>
      <pc:sldChg chg="modSp add mod ord">
        <pc:chgData name="Loris Beretta" userId="68ea7241-85ff-4431-b38e-85ed087fd21b" providerId="ADAL" clId="{1501B5DA-F7B7-494E-9D67-A2B43081D64E}" dt="2025-03-31T13:42:11.169" v="7166" actId="20578"/>
        <pc:sldMkLst>
          <pc:docMk/>
          <pc:sldMk cId="303535477" sldId="284"/>
        </pc:sldMkLst>
        <pc:spChg chg="mod">
          <ac:chgData name="Loris Beretta" userId="68ea7241-85ff-4431-b38e-85ed087fd21b" providerId="ADAL" clId="{1501B5DA-F7B7-494E-9D67-A2B43081D64E}" dt="2025-03-31T07:55:20.484" v="4921" actId="1076"/>
          <ac:spMkLst>
            <pc:docMk/>
            <pc:sldMk cId="303535477" sldId="284"/>
            <ac:spMk id="12" creationId="{BB89535F-4701-AC55-BCBF-7C44911D2618}"/>
          </ac:spMkLst>
        </pc:spChg>
        <pc:spChg chg="mod">
          <ac:chgData name="Loris Beretta" userId="68ea7241-85ff-4431-b38e-85ed087fd21b" providerId="ADAL" clId="{1501B5DA-F7B7-494E-9D67-A2B43081D64E}" dt="2025-03-31T07:55:23.404" v="4922" actId="14100"/>
          <ac:spMkLst>
            <pc:docMk/>
            <pc:sldMk cId="303535477" sldId="284"/>
            <ac:spMk id="14" creationId="{DB46F53E-1F0F-569E-E72D-DB2F033125BB}"/>
          </ac:spMkLst>
        </pc:spChg>
      </pc:sldChg>
      <pc:sldChg chg="modSp add mod ord">
        <pc:chgData name="Loris Beretta" userId="68ea7241-85ff-4431-b38e-85ed087fd21b" providerId="ADAL" clId="{1501B5DA-F7B7-494E-9D67-A2B43081D64E}" dt="2025-04-01T06:47:15.507" v="7273" actId="207"/>
        <pc:sldMkLst>
          <pc:docMk/>
          <pc:sldMk cId="3370869270" sldId="285"/>
        </pc:sldMkLst>
        <pc:spChg chg="mod">
          <ac:chgData name="Loris Beretta" userId="68ea7241-85ff-4431-b38e-85ed087fd21b" providerId="ADAL" clId="{1501B5DA-F7B7-494E-9D67-A2B43081D64E}" dt="2025-03-30T18:17:31.471" v="4181" actId="20577"/>
          <ac:spMkLst>
            <pc:docMk/>
            <pc:sldMk cId="3370869270" sldId="285"/>
            <ac:spMk id="12" creationId="{5AD89088-EB64-B01A-F677-BC951F73D366}"/>
          </ac:spMkLst>
        </pc:spChg>
        <pc:spChg chg="mod">
          <ac:chgData name="Loris Beretta" userId="68ea7241-85ff-4431-b38e-85ed087fd21b" providerId="ADAL" clId="{1501B5DA-F7B7-494E-9D67-A2B43081D64E}" dt="2025-04-01T06:47:15.507" v="7273" actId="207"/>
          <ac:spMkLst>
            <pc:docMk/>
            <pc:sldMk cId="3370869270" sldId="285"/>
            <ac:spMk id="14" creationId="{947306B2-0F4C-E2BE-FE37-A88F1171DAB7}"/>
          </ac:spMkLst>
        </pc:spChg>
      </pc:sldChg>
      <pc:sldChg chg="modSp add mod ord">
        <pc:chgData name="Loris Beretta" userId="68ea7241-85ff-4431-b38e-85ed087fd21b" providerId="ADAL" clId="{1501B5DA-F7B7-494E-9D67-A2B43081D64E}" dt="2025-04-01T06:48:43.668" v="7303" actId="20577"/>
        <pc:sldMkLst>
          <pc:docMk/>
          <pc:sldMk cId="4035857789" sldId="286"/>
        </pc:sldMkLst>
        <pc:spChg chg="mod">
          <ac:chgData name="Loris Beretta" userId="68ea7241-85ff-4431-b38e-85ed087fd21b" providerId="ADAL" clId="{1501B5DA-F7B7-494E-9D67-A2B43081D64E}" dt="2025-04-01T06:48:43.668" v="7303" actId="20577"/>
          <ac:spMkLst>
            <pc:docMk/>
            <pc:sldMk cId="4035857789" sldId="286"/>
            <ac:spMk id="2" creationId="{E8AFE850-1733-A495-A70C-7F4BA803F735}"/>
          </ac:spMkLst>
        </pc:spChg>
        <pc:spChg chg="mod">
          <ac:chgData name="Loris Beretta" userId="68ea7241-85ff-4431-b38e-85ed087fd21b" providerId="ADAL" clId="{1501B5DA-F7B7-494E-9D67-A2B43081D64E}" dt="2025-04-01T06:48:10.106" v="7284" actId="20577"/>
          <ac:spMkLst>
            <pc:docMk/>
            <pc:sldMk cId="4035857789" sldId="286"/>
            <ac:spMk id="12" creationId="{17DC78F3-6740-4DAA-ACF5-39E5ED83E430}"/>
          </ac:spMkLst>
        </pc:spChg>
        <pc:spChg chg="mod">
          <ac:chgData name="Loris Beretta" userId="68ea7241-85ff-4431-b38e-85ed087fd21b" providerId="ADAL" clId="{1501B5DA-F7B7-494E-9D67-A2B43081D64E}" dt="2025-03-31T08:10:55.150" v="4985" actId="20577"/>
          <ac:spMkLst>
            <pc:docMk/>
            <pc:sldMk cId="4035857789" sldId="286"/>
            <ac:spMk id="14" creationId="{5A2D4B2C-F774-E64B-CDF6-092A85C990AE}"/>
          </ac:spMkLst>
        </pc:spChg>
      </pc:sldChg>
      <pc:sldChg chg="modSp add mod ord">
        <pc:chgData name="Loris Beretta" userId="68ea7241-85ff-4431-b38e-85ed087fd21b" providerId="ADAL" clId="{1501B5DA-F7B7-494E-9D67-A2B43081D64E}" dt="2025-03-31T13:40:15.276" v="7149"/>
        <pc:sldMkLst>
          <pc:docMk/>
          <pc:sldMk cId="1825615659" sldId="287"/>
        </pc:sldMkLst>
        <pc:spChg chg="mod">
          <ac:chgData name="Loris Beretta" userId="68ea7241-85ff-4431-b38e-85ed087fd21b" providerId="ADAL" clId="{1501B5DA-F7B7-494E-9D67-A2B43081D64E}" dt="2025-03-30T19:55:27.513" v="4777" actId="20577"/>
          <ac:spMkLst>
            <pc:docMk/>
            <pc:sldMk cId="1825615659" sldId="287"/>
            <ac:spMk id="12" creationId="{19958E65-C64D-FAF4-3D28-1136A44320C3}"/>
          </ac:spMkLst>
        </pc:spChg>
        <pc:spChg chg="mod">
          <ac:chgData name="Loris Beretta" userId="68ea7241-85ff-4431-b38e-85ed087fd21b" providerId="ADAL" clId="{1501B5DA-F7B7-494E-9D67-A2B43081D64E}" dt="2025-03-31T08:12:35.336" v="4987" actId="113"/>
          <ac:spMkLst>
            <pc:docMk/>
            <pc:sldMk cId="1825615659" sldId="287"/>
            <ac:spMk id="14" creationId="{3242EF19-2468-4953-BAEF-30E069B9A5B6}"/>
          </ac:spMkLst>
        </pc:spChg>
      </pc:sldChg>
      <pc:sldChg chg="modSp add mod ord">
        <pc:chgData name="Loris Beretta" userId="68ea7241-85ff-4431-b38e-85ed087fd21b" providerId="ADAL" clId="{1501B5DA-F7B7-494E-9D67-A2B43081D64E}" dt="2025-03-31T09:49:23.864" v="5497" actId="207"/>
        <pc:sldMkLst>
          <pc:docMk/>
          <pc:sldMk cId="4049248044" sldId="288"/>
        </pc:sldMkLst>
        <pc:spChg chg="mod">
          <ac:chgData name="Loris Beretta" userId="68ea7241-85ff-4431-b38e-85ed087fd21b" providerId="ADAL" clId="{1501B5DA-F7B7-494E-9D67-A2B43081D64E}" dt="2025-03-30T19:11:36.322" v="4699" actId="6549"/>
          <ac:spMkLst>
            <pc:docMk/>
            <pc:sldMk cId="4049248044" sldId="288"/>
            <ac:spMk id="12" creationId="{BDD1D376-0D36-B0FF-5898-4987E01525F2}"/>
          </ac:spMkLst>
        </pc:spChg>
        <pc:spChg chg="mod">
          <ac:chgData name="Loris Beretta" userId="68ea7241-85ff-4431-b38e-85ed087fd21b" providerId="ADAL" clId="{1501B5DA-F7B7-494E-9D67-A2B43081D64E}" dt="2025-03-31T09:49:23.864" v="5497" actId="207"/>
          <ac:spMkLst>
            <pc:docMk/>
            <pc:sldMk cId="4049248044" sldId="288"/>
            <ac:spMk id="14" creationId="{F67B30C4-0453-C24F-D1C3-26FA8A95C971}"/>
          </ac:spMkLst>
        </pc:spChg>
      </pc:sldChg>
      <pc:sldChg chg="modSp add mod ord">
        <pc:chgData name="Loris Beretta" userId="68ea7241-85ff-4431-b38e-85ed087fd21b" providerId="ADAL" clId="{1501B5DA-F7B7-494E-9D67-A2B43081D64E}" dt="2025-03-31T13:40:15.276" v="7149"/>
        <pc:sldMkLst>
          <pc:docMk/>
          <pc:sldMk cId="2072429866" sldId="289"/>
        </pc:sldMkLst>
        <pc:spChg chg="mod">
          <ac:chgData name="Loris Beretta" userId="68ea7241-85ff-4431-b38e-85ed087fd21b" providerId="ADAL" clId="{1501B5DA-F7B7-494E-9D67-A2B43081D64E}" dt="2025-03-31T08:59:47.507" v="4993" actId="113"/>
          <ac:spMkLst>
            <pc:docMk/>
            <pc:sldMk cId="2072429866" sldId="289"/>
            <ac:spMk id="14" creationId="{08200C4C-BE91-0AEC-29D0-3C85125A7999}"/>
          </ac:spMkLst>
        </pc:spChg>
      </pc:sldChg>
      <pc:sldChg chg="modSp add mod ord">
        <pc:chgData name="Loris Beretta" userId="68ea7241-85ff-4431-b38e-85ed087fd21b" providerId="ADAL" clId="{1501B5DA-F7B7-494E-9D67-A2B43081D64E}" dt="2025-03-31T13:40:15.276" v="7149"/>
        <pc:sldMkLst>
          <pc:docMk/>
          <pc:sldMk cId="1172585528" sldId="290"/>
        </pc:sldMkLst>
        <pc:spChg chg="mod">
          <ac:chgData name="Loris Beretta" userId="68ea7241-85ff-4431-b38e-85ed087fd21b" providerId="ADAL" clId="{1501B5DA-F7B7-494E-9D67-A2B43081D64E}" dt="2025-03-31T08:13:10.456" v="4989" actId="113"/>
          <ac:spMkLst>
            <pc:docMk/>
            <pc:sldMk cId="1172585528" sldId="290"/>
            <ac:spMk id="14" creationId="{401FD4CD-F70A-5065-60D1-210D56084813}"/>
          </ac:spMkLst>
        </pc:spChg>
      </pc:sldChg>
      <pc:sldChg chg="modSp add mod">
        <pc:chgData name="Loris Beretta" userId="68ea7241-85ff-4431-b38e-85ed087fd21b" providerId="ADAL" clId="{1501B5DA-F7B7-494E-9D67-A2B43081D64E}" dt="2025-04-01T06:49:33.712" v="7310" actId="1036"/>
        <pc:sldMkLst>
          <pc:docMk/>
          <pc:sldMk cId="524396722" sldId="291"/>
        </pc:sldMkLst>
        <pc:spChg chg="mod">
          <ac:chgData name="Loris Beretta" userId="68ea7241-85ff-4431-b38e-85ed087fd21b" providerId="ADAL" clId="{1501B5DA-F7B7-494E-9D67-A2B43081D64E}" dt="2025-03-31T09:32:56.729" v="5218" actId="6549"/>
          <ac:spMkLst>
            <pc:docMk/>
            <pc:sldMk cId="524396722" sldId="291"/>
            <ac:spMk id="12" creationId="{9E1DAD97-2798-0CC2-4073-75A421CD4607}"/>
          </ac:spMkLst>
        </pc:spChg>
        <pc:spChg chg="mod">
          <ac:chgData name="Loris Beretta" userId="68ea7241-85ff-4431-b38e-85ed087fd21b" providerId="ADAL" clId="{1501B5DA-F7B7-494E-9D67-A2B43081D64E}" dt="2025-04-01T06:49:33.712" v="7310" actId="1036"/>
          <ac:spMkLst>
            <pc:docMk/>
            <pc:sldMk cId="524396722" sldId="291"/>
            <ac:spMk id="14" creationId="{82D1BA2B-BB8A-DD97-AA21-BE3291EC996A}"/>
          </ac:spMkLst>
        </pc:spChg>
      </pc:sldChg>
      <pc:sldChg chg="modSp add mod ord">
        <pc:chgData name="Loris Beretta" userId="68ea7241-85ff-4431-b38e-85ed087fd21b" providerId="ADAL" clId="{1501B5DA-F7B7-494E-9D67-A2B43081D64E}" dt="2025-03-31T13:39:21.160" v="7145" actId="20577"/>
        <pc:sldMkLst>
          <pc:docMk/>
          <pc:sldMk cId="2379441216" sldId="292"/>
        </pc:sldMkLst>
        <pc:spChg chg="mod">
          <ac:chgData name="Loris Beretta" userId="68ea7241-85ff-4431-b38e-85ed087fd21b" providerId="ADAL" clId="{1501B5DA-F7B7-494E-9D67-A2B43081D64E}" dt="2025-03-31T13:39:21.160" v="7145" actId="20577"/>
          <ac:spMkLst>
            <pc:docMk/>
            <pc:sldMk cId="2379441216" sldId="292"/>
            <ac:spMk id="14" creationId="{A7354F91-562F-A1C5-4137-855BADEE6844}"/>
          </ac:spMkLst>
        </pc:spChg>
      </pc:sldChg>
      <pc:sldChg chg="modSp add mod">
        <pc:chgData name="Loris Beretta" userId="68ea7241-85ff-4431-b38e-85ed087fd21b" providerId="ADAL" clId="{1501B5DA-F7B7-494E-9D67-A2B43081D64E}" dt="2025-03-31T13:37:49.786" v="7115" actId="14100"/>
        <pc:sldMkLst>
          <pc:docMk/>
          <pc:sldMk cId="2480722087" sldId="293"/>
        </pc:sldMkLst>
        <pc:spChg chg="mod">
          <ac:chgData name="Loris Beretta" userId="68ea7241-85ff-4431-b38e-85ed087fd21b" providerId="ADAL" clId="{1501B5DA-F7B7-494E-9D67-A2B43081D64E}" dt="2025-03-31T13:37:49.786" v="7115" actId="14100"/>
          <ac:spMkLst>
            <pc:docMk/>
            <pc:sldMk cId="2480722087" sldId="293"/>
            <ac:spMk id="12" creationId="{40411278-AEB6-B6E5-EC85-707B1BA357EF}"/>
          </ac:spMkLst>
        </pc:spChg>
        <pc:spChg chg="mod">
          <ac:chgData name="Loris Beretta" userId="68ea7241-85ff-4431-b38e-85ed087fd21b" providerId="ADAL" clId="{1501B5DA-F7B7-494E-9D67-A2B43081D64E}" dt="2025-03-31T13:35:55.819" v="7051" actId="20577"/>
          <ac:spMkLst>
            <pc:docMk/>
            <pc:sldMk cId="2480722087" sldId="293"/>
            <ac:spMk id="14" creationId="{C3A05C00-1945-A721-33C9-7B1C84F706E0}"/>
          </ac:spMkLst>
        </pc:spChg>
      </pc:sldChg>
      <pc:sldChg chg="modSp add mod">
        <pc:chgData name="Loris Beretta" userId="68ea7241-85ff-4431-b38e-85ed087fd21b" providerId="ADAL" clId="{1501B5DA-F7B7-494E-9D67-A2B43081D64E}" dt="2025-03-31T13:36:51.122" v="7091" actId="14100"/>
        <pc:sldMkLst>
          <pc:docMk/>
          <pc:sldMk cId="2262153878" sldId="294"/>
        </pc:sldMkLst>
        <pc:spChg chg="mod">
          <ac:chgData name="Loris Beretta" userId="68ea7241-85ff-4431-b38e-85ed087fd21b" providerId="ADAL" clId="{1501B5DA-F7B7-494E-9D67-A2B43081D64E}" dt="2025-03-31T13:36:51.122" v="7091" actId="14100"/>
          <ac:spMkLst>
            <pc:docMk/>
            <pc:sldMk cId="2262153878" sldId="294"/>
            <ac:spMk id="12" creationId="{1DAC77E2-FAA6-A13A-8CDD-5020EBDDBAC9}"/>
          </ac:spMkLst>
        </pc:spChg>
        <pc:spChg chg="mod">
          <ac:chgData name="Loris Beretta" userId="68ea7241-85ff-4431-b38e-85ed087fd21b" providerId="ADAL" clId="{1501B5DA-F7B7-494E-9D67-A2B43081D64E}" dt="2025-03-31T09:54:29.001" v="5573" actId="113"/>
          <ac:spMkLst>
            <pc:docMk/>
            <pc:sldMk cId="2262153878" sldId="294"/>
            <ac:spMk id="14" creationId="{F9664926-904B-80B7-AE90-346CD9DAFF60}"/>
          </ac:spMkLst>
        </pc:spChg>
      </pc:sldChg>
      <pc:sldChg chg="modSp add mod ord">
        <pc:chgData name="Loris Beretta" userId="68ea7241-85ff-4431-b38e-85ed087fd21b" providerId="ADAL" clId="{1501B5DA-F7B7-494E-9D67-A2B43081D64E}" dt="2025-03-31T13:39:30.262" v="7147" actId="6549"/>
        <pc:sldMkLst>
          <pc:docMk/>
          <pc:sldMk cId="3791045632" sldId="295"/>
        </pc:sldMkLst>
        <pc:spChg chg="mod">
          <ac:chgData name="Loris Beretta" userId="68ea7241-85ff-4431-b38e-85ed087fd21b" providerId="ADAL" clId="{1501B5DA-F7B7-494E-9D67-A2B43081D64E}" dt="2025-03-31T13:39:30.262" v="7147" actId="6549"/>
          <ac:spMkLst>
            <pc:docMk/>
            <pc:sldMk cId="3791045632" sldId="295"/>
            <ac:spMk id="14" creationId="{326942DB-A6C2-76C4-B6B4-38BE61DD5E06}"/>
          </ac:spMkLst>
        </pc:spChg>
      </pc:sldChg>
      <pc:sldChg chg="modSp add mod">
        <pc:chgData name="Loris Beretta" userId="68ea7241-85ff-4431-b38e-85ed087fd21b" providerId="ADAL" clId="{1501B5DA-F7B7-494E-9D67-A2B43081D64E}" dt="2025-03-31T13:37:18.322" v="7112" actId="14100"/>
        <pc:sldMkLst>
          <pc:docMk/>
          <pc:sldMk cId="3902621826" sldId="296"/>
        </pc:sldMkLst>
        <pc:spChg chg="mod">
          <ac:chgData name="Loris Beretta" userId="68ea7241-85ff-4431-b38e-85ed087fd21b" providerId="ADAL" clId="{1501B5DA-F7B7-494E-9D67-A2B43081D64E}" dt="2025-03-31T13:37:18.322" v="7112" actId="14100"/>
          <ac:spMkLst>
            <pc:docMk/>
            <pc:sldMk cId="3902621826" sldId="296"/>
            <ac:spMk id="12" creationId="{4877CC52-D84D-38C0-39AE-7AF891C99A81}"/>
          </ac:spMkLst>
        </pc:spChg>
        <pc:spChg chg="mod">
          <ac:chgData name="Loris Beretta" userId="68ea7241-85ff-4431-b38e-85ed087fd21b" providerId="ADAL" clId="{1501B5DA-F7B7-494E-9D67-A2B43081D64E}" dt="2025-03-31T10:02:51.231" v="5649" actId="113"/>
          <ac:spMkLst>
            <pc:docMk/>
            <pc:sldMk cId="3902621826" sldId="296"/>
            <ac:spMk id="14" creationId="{26DD95AA-7277-E505-9530-FDA99F835B83}"/>
          </ac:spMkLst>
        </pc:spChg>
      </pc:sldChg>
      <pc:sldChg chg="modSp add mod ord">
        <pc:chgData name="Loris Beretta" userId="68ea7241-85ff-4431-b38e-85ed087fd21b" providerId="ADAL" clId="{1501B5DA-F7B7-494E-9D67-A2B43081D64E}" dt="2025-03-31T10:28:48.666" v="5733" actId="20577"/>
        <pc:sldMkLst>
          <pc:docMk/>
          <pc:sldMk cId="4037163091" sldId="297"/>
        </pc:sldMkLst>
        <pc:spChg chg="mod">
          <ac:chgData name="Loris Beretta" userId="68ea7241-85ff-4431-b38e-85ed087fd21b" providerId="ADAL" clId="{1501B5DA-F7B7-494E-9D67-A2B43081D64E}" dt="2025-03-31T10:03:33.944" v="5664" actId="20577"/>
          <ac:spMkLst>
            <pc:docMk/>
            <pc:sldMk cId="4037163091" sldId="297"/>
            <ac:spMk id="12" creationId="{7A4E5E0C-D3EF-DA18-EC29-35D3843A2EF2}"/>
          </ac:spMkLst>
        </pc:spChg>
        <pc:spChg chg="mod">
          <ac:chgData name="Loris Beretta" userId="68ea7241-85ff-4431-b38e-85ed087fd21b" providerId="ADAL" clId="{1501B5DA-F7B7-494E-9D67-A2B43081D64E}" dt="2025-03-31T10:28:48.666" v="5733" actId="20577"/>
          <ac:spMkLst>
            <pc:docMk/>
            <pc:sldMk cId="4037163091" sldId="297"/>
            <ac:spMk id="14" creationId="{0723DDAF-C72C-93EE-BFF4-E92507B9E683}"/>
          </ac:spMkLst>
        </pc:spChg>
      </pc:sldChg>
      <pc:sldChg chg="modSp add mod ord">
        <pc:chgData name="Loris Beretta" userId="68ea7241-85ff-4431-b38e-85ed087fd21b" providerId="ADAL" clId="{1501B5DA-F7B7-494E-9D67-A2B43081D64E}" dt="2025-03-31T11:25:12.710" v="6462" actId="207"/>
        <pc:sldMkLst>
          <pc:docMk/>
          <pc:sldMk cId="849809098" sldId="298"/>
        </pc:sldMkLst>
        <pc:spChg chg="mod">
          <ac:chgData name="Loris Beretta" userId="68ea7241-85ff-4431-b38e-85ed087fd21b" providerId="ADAL" clId="{1501B5DA-F7B7-494E-9D67-A2B43081D64E}" dt="2025-03-31T10:29:46.047" v="5774" actId="14100"/>
          <ac:spMkLst>
            <pc:docMk/>
            <pc:sldMk cId="849809098" sldId="298"/>
            <ac:spMk id="12" creationId="{FA13D10D-C534-6A08-88A9-BFF1A89EEA38}"/>
          </ac:spMkLst>
        </pc:spChg>
        <pc:spChg chg="mod">
          <ac:chgData name="Loris Beretta" userId="68ea7241-85ff-4431-b38e-85ed087fd21b" providerId="ADAL" clId="{1501B5DA-F7B7-494E-9D67-A2B43081D64E}" dt="2025-03-31T11:25:12.710" v="6462" actId="207"/>
          <ac:spMkLst>
            <pc:docMk/>
            <pc:sldMk cId="849809098" sldId="298"/>
            <ac:spMk id="14" creationId="{8F82EC4A-7DDE-BD0E-6B64-44F01DB413F0}"/>
          </ac:spMkLst>
        </pc:spChg>
      </pc:sldChg>
      <pc:sldChg chg="modSp add mod">
        <pc:chgData name="Loris Beretta" userId="68ea7241-85ff-4431-b38e-85ed087fd21b" providerId="ADAL" clId="{1501B5DA-F7B7-494E-9D67-A2B43081D64E}" dt="2025-03-31T11:06:53.934" v="6313" actId="113"/>
        <pc:sldMkLst>
          <pc:docMk/>
          <pc:sldMk cId="1276925955" sldId="299"/>
        </pc:sldMkLst>
        <pc:spChg chg="mod">
          <ac:chgData name="Loris Beretta" userId="68ea7241-85ff-4431-b38e-85ed087fd21b" providerId="ADAL" clId="{1501B5DA-F7B7-494E-9D67-A2B43081D64E}" dt="2025-03-31T11:00:23.257" v="6125" actId="6549"/>
          <ac:spMkLst>
            <pc:docMk/>
            <pc:sldMk cId="1276925955" sldId="299"/>
            <ac:spMk id="12" creationId="{C2DDB35F-BBCC-913D-95E5-7C70A9EBF0A5}"/>
          </ac:spMkLst>
        </pc:spChg>
        <pc:spChg chg="mod">
          <ac:chgData name="Loris Beretta" userId="68ea7241-85ff-4431-b38e-85ed087fd21b" providerId="ADAL" clId="{1501B5DA-F7B7-494E-9D67-A2B43081D64E}" dt="2025-03-31T11:06:53.934" v="6313" actId="113"/>
          <ac:spMkLst>
            <pc:docMk/>
            <pc:sldMk cId="1276925955" sldId="299"/>
            <ac:spMk id="14" creationId="{43CAB35F-B6DC-EFB7-60F7-2302CCC6A889}"/>
          </ac:spMkLst>
        </pc:spChg>
      </pc:sldChg>
      <pc:sldChg chg="add del">
        <pc:chgData name="Loris Beretta" userId="68ea7241-85ff-4431-b38e-85ed087fd21b" providerId="ADAL" clId="{1501B5DA-F7B7-494E-9D67-A2B43081D64E}" dt="2025-03-31T10:47:43.630" v="5784" actId="2696"/>
        <pc:sldMkLst>
          <pc:docMk/>
          <pc:sldMk cId="3893916344" sldId="299"/>
        </pc:sldMkLst>
      </pc:sldChg>
      <pc:sldChg chg="modSp add mod">
        <pc:chgData name="Loris Beretta" userId="68ea7241-85ff-4431-b38e-85ed087fd21b" providerId="ADAL" clId="{1501B5DA-F7B7-494E-9D67-A2B43081D64E}" dt="2025-03-31T10:52:59.795" v="5927" actId="113"/>
        <pc:sldMkLst>
          <pc:docMk/>
          <pc:sldMk cId="1503459743" sldId="300"/>
        </pc:sldMkLst>
        <pc:spChg chg="mod">
          <ac:chgData name="Loris Beretta" userId="68ea7241-85ff-4431-b38e-85ed087fd21b" providerId="ADAL" clId="{1501B5DA-F7B7-494E-9D67-A2B43081D64E}" dt="2025-03-31T10:52:49.173" v="5924" actId="1076"/>
          <ac:spMkLst>
            <pc:docMk/>
            <pc:sldMk cId="1503459743" sldId="300"/>
            <ac:spMk id="12" creationId="{3A55D212-737A-6B28-1DF0-234FBEBE3671}"/>
          </ac:spMkLst>
        </pc:spChg>
        <pc:spChg chg="mod">
          <ac:chgData name="Loris Beretta" userId="68ea7241-85ff-4431-b38e-85ed087fd21b" providerId="ADAL" clId="{1501B5DA-F7B7-494E-9D67-A2B43081D64E}" dt="2025-03-31T10:52:59.795" v="5927" actId="113"/>
          <ac:spMkLst>
            <pc:docMk/>
            <pc:sldMk cId="1503459743" sldId="300"/>
            <ac:spMk id="14" creationId="{44BB493C-9B1E-C4D5-30FD-4CC0F77F9B1F}"/>
          </ac:spMkLst>
        </pc:spChg>
      </pc:sldChg>
      <pc:sldChg chg="modSp add mod">
        <pc:chgData name="Loris Beretta" userId="68ea7241-85ff-4431-b38e-85ed087fd21b" providerId="ADAL" clId="{1501B5DA-F7B7-494E-9D67-A2B43081D64E}" dt="2025-03-31T12:00:49.491" v="6759" actId="1076"/>
        <pc:sldMkLst>
          <pc:docMk/>
          <pc:sldMk cId="1214352136" sldId="301"/>
        </pc:sldMkLst>
        <pc:spChg chg="mod">
          <ac:chgData name="Loris Beretta" userId="68ea7241-85ff-4431-b38e-85ed087fd21b" providerId="ADAL" clId="{1501B5DA-F7B7-494E-9D67-A2B43081D64E}" dt="2025-03-31T12:00:49.491" v="6759" actId="1076"/>
          <ac:spMkLst>
            <pc:docMk/>
            <pc:sldMk cId="1214352136" sldId="301"/>
            <ac:spMk id="12" creationId="{DF85C991-3539-AE80-664B-504AE029373F}"/>
          </ac:spMkLst>
        </pc:spChg>
        <pc:spChg chg="mod">
          <ac:chgData name="Loris Beretta" userId="68ea7241-85ff-4431-b38e-85ed087fd21b" providerId="ADAL" clId="{1501B5DA-F7B7-494E-9D67-A2B43081D64E}" dt="2025-03-31T12:00:46.324" v="6758" actId="14100"/>
          <ac:spMkLst>
            <pc:docMk/>
            <pc:sldMk cId="1214352136" sldId="301"/>
            <ac:spMk id="14" creationId="{C95F6ED5-8528-0B5C-299E-BA1F71CD74D4}"/>
          </ac:spMkLst>
        </pc:spChg>
      </pc:sldChg>
      <pc:sldChg chg="modSp add mod">
        <pc:chgData name="Loris Beretta" userId="68ea7241-85ff-4431-b38e-85ed087fd21b" providerId="ADAL" clId="{1501B5DA-F7B7-494E-9D67-A2B43081D64E}" dt="2025-03-31T11:26:53.638" v="6468" actId="207"/>
        <pc:sldMkLst>
          <pc:docMk/>
          <pc:sldMk cId="3703924196" sldId="302"/>
        </pc:sldMkLst>
        <pc:spChg chg="mod">
          <ac:chgData name="Loris Beretta" userId="68ea7241-85ff-4431-b38e-85ed087fd21b" providerId="ADAL" clId="{1501B5DA-F7B7-494E-9D67-A2B43081D64E}" dt="2025-03-31T10:54:41.332" v="5966" actId="20577"/>
          <ac:spMkLst>
            <pc:docMk/>
            <pc:sldMk cId="3703924196" sldId="302"/>
            <ac:spMk id="12" creationId="{E4C7CC8C-FB44-F547-B55B-5C91CFA30314}"/>
          </ac:spMkLst>
        </pc:spChg>
        <pc:spChg chg="mod">
          <ac:chgData name="Loris Beretta" userId="68ea7241-85ff-4431-b38e-85ed087fd21b" providerId="ADAL" clId="{1501B5DA-F7B7-494E-9D67-A2B43081D64E}" dt="2025-03-31T11:26:53.638" v="6468" actId="207"/>
          <ac:spMkLst>
            <pc:docMk/>
            <pc:sldMk cId="3703924196" sldId="302"/>
            <ac:spMk id="14" creationId="{BFE0922E-5CE6-3B05-D1A5-1B97B27316C1}"/>
          </ac:spMkLst>
        </pc:spChg>
      </pc:sldChg>
      <pc:sldChg chg="modSp add mod">
        <pc:chgData name="Loris Beretta" userId="68ea7241-85ff-4431-b38e-85ed087fd21b" providerId="ADAL" clId="{1501B5DA-F7B7-494E-9D67-A2B43081D64E}" dt="2025-03-31T11:06:14.300" v="6299" actId="20577"/>
        <pc:sldMkLst>
          <pc:docMk/>
          <pc:sldMk cId="2862234732" sldId="303"/>
        </pc:sldMkLst>
        <pc:spChg chg="mod">
          <ac:chgData name="Loris Beretta" userId="68ea7241-85ff-4431-b38e-85ed087fd21b" providerId="ADAL" clId="{1501B5DA-F7B7-494E-9D67-A2B43081D64E}" dt="2025-03-31T11:00:28.148" v="6126" actId="6549"/>
          <ac:spMkLst>
            <pc:docMk/>
            <pc:sldMk cId="2862234732" sldId="303"/>
            <ac:spMk id="12" creationId="{2B9F4035-EA3F-81D5-16B6-38C72D4D1EB7}"/>
          </ac:spMkLst>
        </pc:spChg>
        <pc:spChg chg="mod">
          <ac:chgData name="Loris Beretta" userId="68ea7241-85ff-4431-b38e-85ed087fd21b" providerId="ADAL" clId="{1501B5DA-F7B7-494E-9D67-A2B43081D64E}" dt="2025-03-31T11:06:14.300" v="6299" actId="20577"/>
          <ac:spMkLst>
            <pc:docMk/>
            <pc:sldMk cId="2862234732" sldId="303"/>
            <ac:spMk id="14" creationId="{32D89BAB-D444-9913-E67D-4EA47112792D}"/>
          </ac:spMkLst>
        </pc:spChg>
      </pc:sldChg>
      <pc:sldChg chg="addSp modSp add mod ord modClrScheme chgLayout">
        <pc:chgData name="Loris Beretta" userId="68ea7241-85ff-4431-b38e-85ed087fd21b" providerId="ADAL" clId="{1501B5DA-F7B7-494E-9D67-A2B43081D64E}" dt="2025-03-31T11:25:30.076" v="6464"/>
        <pc:sldMkLst>
          <pc:docMk/>
          <pc:sldMk cId="379975822" sldId="304"/>
        </pc:sldMkLst>
        <pc:spChg chg="add mod ord">
          <ac:chgData name="Loris Beretta" userId="68ea7241-85ff-4431-b38e-85ed087fd21b" providerId="ADAL" clId="{1501B5DA-F7B7-494E-9D67-A2B43081D64E}" dt="2025-03-31T11:23:59.082" v="6452" actId="115"/>
          <ac:spMkLst>
            <pc:docMk/>
            <pc:sldMk cId="379975822" sldId="304"/>
            <ac:spMk id="2" creationId="{24DE3236-4A99-A5DC-778C-F966054E8EA3}"/>
          </ac:spMkLst>
        </pc:spChg>
        <pc:spChg chg="add mod ord">
          <ac:chgData name="Loris Beretta" userId="68ea7241-85ff-4431-b38e-85ed087fd21b" providerId="ADAL" clId="{1501B5DA-F7B7-494E-9D67-A2B43081D64E}" dt="2025-03-31T11:22:24.282" v="6438" actId="1036"/>
          <ac:spMkLst>
            <pc:docMk/>
            <pc:sldMk cId="379975822" sldId="304"/>
            <ac:spMk id="3" creationId="{7CAB5EBE-80EC-2C2D-16C3-94528F6E8137}"/>
          </ac:spMkLst>
        </pc:spChg>
        <pc:spChg chg="add mod ord">
          <ac:chgData name="Loris Beretta" userId="68ea7241-85ff-4431-b38e-85ed087fd21b" providerId="ADAL" clId="{1501B5DA-F7B7-494E-9D67-A2B43081D64E}" dt="2025-03-31T11:23:42.286" v="6451" actId="255"/>
          <ac:spMkLst>
            <pc:docMk/>
            <pc:sldMk cId="379975822" sldId="304"/>
            <ac:spMk id="4" creationId="{3B09F128-43B4-FF6E-2489-86B697092F9F}"/>
          </ac:spMkLst>
        </pc:spChg>
        <pc:spChg chg="mod ord">
          <ac:chgData name="Loris Beretta" userId="68ea7241-85ff-4431-b38e-85ed087fd21b" providerId="ADAL" clId="{1501B5DA-F7B7-494E-9D67-A2B43081D64E}" dt="2025-03-31T11:22:45.546" v="6448" actId="1036"/>
          <ac:spMkLst>
            <pc:docMk/>
            <pc:sldMk cId="379975822" sldId="304"/>
            <ac:spMk id="12" creationId="{E11AA03B-1F6A-AF17-F4DE-04196EBF06FA}"/>
          </ac:spMkLst>
        </pc:spChg>
        <pc:spChg chg="mod ord">
          <ac:chgData name="Loris Beretta" userId="68ea7241-85ff-4431-b38e-85ed087fd21b" providerId="ADAL" clId="{1501B5DA-F7B7-494E-9D67-A2B43081D64E}" dt="2025-03-31T11:22:24.282" v="6438" actId="1036"/>
          <ac:spMkLst>
            <pc:docMk/>
            <pc:sldMk cId="379975822" sldId="304"/>
            <ac:spMk id="14" creationId="{F6926110-0264-D016-EE57-2263BCBA85F5}"/>
          </ac:spMkLst>
        </pc:spChg>
      </pc:sldChg>
      <pc:sldChg chg="modSp add mod">
        <pc:chgData name="Loris Beretta" userId="68ea7241-85ff-4431-b38e-85ed087fd21b" providerId="ADAL" clId="{1501B5DA-F7B7-494E-9D67-A2B43081D64E}" dt="2025-03-31T11:33:21.782" v="6481" actId="207"/>
        <pc:sldMkLst>
          <pc:docMk/>
          <pc:sldMk cId="3993530169" sldId="305"/>
        </pc:sldMkLst>
        <pc:spChg chg="mod">
          <ac:chgData name="Loris Beretta" userId="68ea7241-85ff-4431-b38e-85ed087fd21b" providerId="ADAL" clId="{1501B5DA-F7B7-494E-9D67-A2B43081D64E}" dt="2025-03-31T11:33:21.782" v="6481" actId="207"/>
          <ac:spMkLst>
            <pc:docMk/>
            <pc:sldMk cId="3993530169" sldId="305"/>
            <ac:spMk id="14" creationId="{48D5EA27-2F25-4A2C-AA1F-0A5791DEA511}"/>
          </ac:spMkLst>
        </pc:spChg>
      </pc:sldChg>
      <pc:sldChg chg="modSp add mod">
        <pc:chgData name="Loris Beretta" userId="68ea7241-85ff-4431-b38e-85ed087fd21b" providerId="ADAL" clId="{1501B5DA-F7B7-494E-9D67-A2B43081D64E}" dt="2025-03-31T11:49:19.519" v="6648" actId="207"/>
        <pc:sldMkLst>
          <pc:docMk/>
          <pc:sldMk cId="1657927676" sldId="306"/>
        </pc:sldMkLst>
        <pc:spChg chg="mod">
          <ac:chgData name="Loris Beretta" userId="68ea7241-85ff-4431-b38e-85ed087fd21b" providerId="ADAL" clId="{1501B5DA-F7B7-494E-9D67-A2B43081D64E}" dt="2025-03-31T11:34:26.782" v="6486" actId="27636"/>
          <ac:spMkLst>
            <pc:docMk/>
            <pc:sldMk cId="1657927676" sldId="306"/>
            <ac:spMk id="12" creationId="{09C5B9D7-2C0D-A1EF-55CD-4294E6CC1106}"/>
          </ac:spMkLst>
        </pc:spChg>
        <pc:spChg chg="mod">
          <ac:chgData name="Loris Beretta" userId="68ea7241-85ff-4431-b38e-85ed087fd21b" providerId="ADAL" clId="{1501B5DA-F7B7-494E-9D67-A2B43081D64E}" dt="2025-03-31T11:49:19.519" v="6648" actId="207"/>
          <ac:spMkLst>
            <pc:docMk/>
            <pc:sldMk cId="1657927676" sldId="306"/>
            <ac:spMk id="14" creationId="{DA4336F7-9B2E-1F3E-7177-929812BC1224}"/>
          </ac:spMkLst>
        </pc:spChg>
      </pc:sldChg>
      <pc:sldChg chg="modSp add mod">
        <pc:chgData name="Loris Beretta" userId="68ea7241-85ff-4431-b38e-85ed087fd21b" providerId="ADAL" clId="{1501B5DA-F7B7-494E-9D67-A2B43081D64E}" dt="2025-03-31T13:43:03.586" v="7167" actId="20577"/>
        <pc:sldMkLst>
          <pc:docMk/>
          <pc:sldMk cId="3515338923" sldId="307"/>
        </pc:sldMkLst>
        <pc:spChg chg="mod">
          <ac:chgData name="Loris Beretta" userId="68ea7241-85ff-4431-b38e-85ed087fd21b" providerId="ADAL" clId="{1501B5DA-F7B7-494E-9D67-A2B43081D64E}" dt="2025-03-31T13:43:03.586" v="7167" actId="20577"/>
          <ac:spMkLst>
            <pc:docMk/>
            <pc:sldMk cId="3515338923" sldId="307"/>
            <ac:spMk id="12" creationId="{9F4209A0-0D62-EF56-0C2C-E84E1C05E99C}"/>
          </ac:spMkLst>
        </pc:spChg>
        <pc:spChg chg="mod">
          <ac:chgData name="Loris Beretta" userId="68ea7241-85ff-4431-b38e-85ed087fd21b" providerId="ADAL" clId="{1501B5DA-F7B7-494E-9D67-A2B43081D64E}" dt="2025-03-31T11:47:17.093" v="6605" actId="207"/>
          <ac:spMkLst>
            <pc:docMk/>
            <pc:sldMk cId="3515338923" sldId="307"/>
            <ac:spMk id="14" creationId="{B64F0332-EE50-31CF-42B1-784AD6AF5F24}"/>
          </ac:spMkLst>
        </pc:spChg>
      </pc:sldChg>
      <pc:sldChg chg="modSp new mod">
        <pc:chgData name="Loris Beretta" userId="68ea7241-85ff-4431-b38e-85ed087fd21b" providerId="ADAL" clId="{1501B5DA-F7B7-494E-9D67-A2B43081D64E}" dt="2025-03-31T12:37:56.316" v="7048" actId="20577"/>
        <pc:sldMkLst>
          <pc:docMk/>
          <pc:sldMk cId="3021062705" sldId="308"/>
        </pc:sldMkLst>
        <pc:spChg chg="mod">
          <ac:chgData name="Loris Beretta" userId="68ea7241-85ff-4431-b38e-85ed087fd21b" providerId="ADAL" clId="{1501B5DA-F7B7-494E-9D67-A2B43081D64E}" dt="2025-03-31T11:48:33.663" v="6646" actId="207"/>
          <ac:spMkLst>
            <pc:docMk/>
            <pc:sldMk cId="3021062705" sldId="308"/>
            <ac:spMk id="2" creationId="{7DFEA1BB-BEEF-C512-EBE8-8EB8BF5B8876}"/>
          </ac:spMkLst>
        </pc:spChg>
        <pc:spChg chg="mod">
          <ac:chgData name="Loris Beretta" userId="68ea7241-85ff-4431-b38e-85ed087fd21b" providerId="ADAL" clId="{1501B5DA-F7B7-494E-9D67-A2B43081D64E}" dt="2025-03-31T12:37:56.316" v="7048" actId="20577"/>
          <ac:spMkLst>
            <pc:docMk/>
            <pc:sldMk cId="3021062705" sldId="308"/>
            <ac:spMk id="3" creationId="{95AA6333-5E57-A34D-8011-C5F1CC9DC397}"/>
          </ac:spMkLst>
        </pc:spChg>
      </pc:sldChg>
      <pc:sldChg chg="modSp add mod">
        <pc:chgData name="Loris Beretta" userId="68ea7241-85ff-4431-b38e-85ed087fd21b" providerId="ADAL" clId="{1501B5DA-F7B7-494E-9D67-A2B43081D64E}" dt="2025-03-31T11:59:30.533" v="6705" actId="113"/>
        <pc:sldMkLst>
          <pc:docMk/>
          <pc:sldMk cId="3017298332" sldId="309"/>
        </pc:sldMkLst>
        <pc:spChg chg="mod">
          <ac:chgData name="Loris Beretta" userId="68ea7241-85ff-4431-b38e-85ed087fd21b" providerId="ADAL" clId="{1501B5DA-F7B7-494E-9D67-A2B43081D64E}" dt="2025-03-31T11:58:29.443" v="6693" actId="1076"/>
          <ac:spMkLst>
            <pc:docMk/>
            <pc:sldMk cId="3017298332" sldId="309"/>
            <ac:spMk id="12" creationId="{5F0D1811-5EBB-AB17-D67C-0D846BCC6920}"/>
          </ac:spMkLst>
        </pc:spChg>
        <pc:spChg chg="mod">
          <ac:chgData name="Loris Beretta" userId="68ea7241-85ff-4431-b38e-85ed087fd21b" providerId="ADAL" clId="{1501B5DA-F7B7-494E-9D67-A2B43081D64E}" dt="2025-03-31T11:59:30.533" v="6705" actId="113"/>
          <ac:spMkLst>
            <pc:docMk/>
            <pc:sldMk cId="3017298332" sldId="309"/>
            <ac:spMk id="14" creationId="{DB4AF1BA-780C-77F5-8FD8-DDBDA618FD85}"/>
          </ac:spMkLst>
        </pc:spChg>
      </pc:sldChg>
      <pc:sldChg chg="modSp add mod">
        <pc:chgData name="Loris Beretta" userId="68ea7241-85ff-4431-b38e-85ed087fd21b" providerId="ADAL" clId="{1501B5DA-F7B7-494E-9D67-A2B43081D64E}" dt="2025-03-31T12:35:14.584" v="6989" actId="20577"/>
        <pc:sldMkLst>
          <pc:docMk/>
          <pc:sldMk cId="199795702" sldId="311"/>
        </pc:sldMkLst>
        <pc:spChg chg="mod">
          <ac:chgData name="Loris Beretta" userId="68ea7241-85ff-4431-b38e-85ed087fd21b" providerId="ADAL" clId="{1501B5DA-F7B7-494E-9D67-A2B43081D64E}" dt="2025-03-31T12:25:32.517" v="6803" actId="20577"/>
          <ac:spMkLst>
            <pc:docMk/>
            <pc:sldMk cId="199795702" sldId="311"/>
            <ac:spMk id="12" creationId="{D70B1270-020A-E713-B64F-C6C913365600}"/>
          </ac:spMkLst>
        </pc:spChg>
        <pc:spChg chg="mod">
          <ac:chgData name="Loris Beretta" userId="68ea7241-85ff-4431-b38e-85ed087fd21b" providerId="ADAL" clId="{1501B5DA-F7B7-494E-9D67-A2B43081D64E}" dt="2025-03-31T12:35:14.584" v="6989" actId="20577"/>
          <ac:spMkLst>
            <pc:docMk/>
            <pc:sldMk cId="199795702" sldId="311"/>
            <ac:spMk id="14" creationId="{193BA9F5-E771-738A-8829-BFB5FB3B33D2}"/>
          </ac:spMkLst>
        </pc:spChg>
      </pc:sldChg>
      <pc:sldChg chg="addSp modSp add mod modClrScheme chgLayout">
        <pc:chgData name="Loris Beretta" userId="68ea7241-85ff-4431-b38e-85ed087fd21b" providerId="ADAL" clId="{1501B5DA-F7B7-494E-9D67-A2B43081D64E}" dt="2025-03-31T12:35:57.056" v="7011" actId="14100"/>
        <pc:sldMkLst>
          <pc:docMk/>
          <pc:sldMk cId="3020154185" sldId="312"/>
        </pc:sldMkLst>
        <pc:spChg chg="add mod ord">
          <ac:chgData name="Loris Beretta" userId="68ea7241-85ff-4431-b38e-85ed087fd21b" providerId="ADAL" clId="{1501B5DA-F7B7-494E-9D67-A2B43081D64E}" dt="2025-03-31T12:33:25.206" v="6895" actId="1036"/>
          <ac:spMkLst>
            <pc:docMk/>
            <pc:sldMk cId="3020154185" sldId="312"/>
            <ac:spMk id="2" creationId="{1619BB9A-D3C1-A7E5-4803-0341B7D07956}"/>
          </ac:spMkLst>
        </pc:spChg>
        <pc:spChg chg="mod ord">
          <ac:chgData name="Loris Beretta" userId="68ea7241-85ff-4431-b38e-85ed087fd21b" providerId="ADAL" clId="{1501B5DA-F7B7-494E-9D67-A2B43081D64E}" dt="2025-03-31T12:35:57.056" v="7011" actId="14100"/>
          <ac:spMkLst>
            <pc:docMk/>
            <pc:sldMk cId="3020154185" sldId="312"/>
            <ac:spMk id="12" creationId="{CB0E284C-BF20-A061-1E9C-A1C9407561E7}"/>
          </ac:spMkLst>
        </pc:spChg>
        <pc:spChg chg="mod ord">
          <ac:chgData name="Loris Beretta" userId="68ea7241-85ff-4431-b38e-85ed087fd21b" providerId="ADAL" clId="{1501B5DA-F7B7-494E-9D67-A2B43081D64E}" dt="2025-03-31T12:33:25.206" v="6895" actId="1036"/>
          <ac:spMkLst>
            <pc:docMk/>
            <pc:sldMk cId="3020154185" sldId="312"/>
            <ac:spMk id="14" creationId="{4C9352B5-2C38-2DE4-EE6E-FEB67034E0AA}"/>
          </ac:spMkLst>
        </pc:spChg>
      </pc:sldChg>
      <pc:sldChg chg="modSp add mod">
        <pc:chgData name="Loris Beretta" userId="68ea7241-85ff-4431-b38e-85ed087fd21b" providerId="ADAL" clId="{1501B5DA-F7B7-494E-9D67-A2B43081D64E}" dt="2025-04-01T06:41:02.694" v="7231" actId="313"/>
        <pc:sldMkLst>
          <pc:docMk/>
          <pc:sldMk cId="113359110" sldId="313"/>
        </pc:sldMkLst>
        <pc:spChg chg="mod">
          <ac:chgData name="Loris Beretta" userId="68ea7241-85ff-4431-b38e-85ed087fd21b" providerId="ADAL" clId="{1501B5DA-F7B7-494E-9D67-A2B43081D64E}" dt="2025-04-01T06:41:02.694" v="7231" actId="313"/>
          <ac:spMkLst>
            <pc:docMk/>
            <pc:sldMk cId="113359110" sldId="313"/>
            <ac:spMk id="2" creationId="{002230B1-CB2A-106E-C41E-7BFC62F380CA}"/>
          </ac:spMkLst>
        </pc:spChg>
        <pc:spChg chg="mod">
          <ac:chgData name="Loris Beretta" userId="68ea7241-85ff-4431-b38e-85ed087fd21b" providerId="ADAL" clId="{1501B5DA-F7B7-494E-9D67-A2B43081D64E}" dt="2025-04-01T06:39:44.585" v="7220" actId="1076"/>
          <ac:spMkLst>
            <pc:docMk/>
            <pc:sldMk cId="113359110" sldId="313"/>
            <ac:spMk id="12" creationId="{CD7630B3-D79C-28BF-9687-9BA4B494F803}"/>
          </ac:spMkLst>
        </pc:spChg>
        <pc:spChg chg="mod">
          <ac:chgData name="Loris Beretta" userId="68ea7241-85ff-4431-b38e-85ed087fd21b" providerId="ADAL" clId="{1501B5DA-F7B7-494E-9D67-A2B43081D64E}" dt="2025-04-01T06:40:51.070" v="7226" actId="114"/>
          <ac:spMkLst>
            <pc:docMk/>
            <pc:sldMk cId="113359110" sldId="313"/>
            <ac:spMk id="14" creationId="{68499252-D0EA-02AB-7D5C-9A5C8E46B3EF}"/>
          </ac:spMkLst>
        </pc:spChg>
      </pc:sldChg>
      <pc:sldChg chg="modSp add mod">
        <pc:chgData name="Loris Beretta" userId="68ea7241-85ff-4431-b38e-85ed087fd21b" providerId="ADAL" clId="{1501B5DA-F7B7-494E-9D67-A2B43081D64E}" dt="2025-04-01T06:44:30.789" v="7248" actId="207"/>
        <pc:sldMkLst>
          <pc:docMk/>
          <pc:sldMk cId="3281025307" sldId="314"/>
        </pc:sldMkLst>
        <pc:spChg chg="mod">
          <ac:chgData name="Loris Beretta" userId="68ea7241-85ff-4431-b38e-85ed087fd21b" providerId="ADAL" clId="{1501B5DA-F7B7-494E-9D67-A2B43081D64E}" dt="2025-04-01T06:44:00.534" v="7244" actId="1076"/>
          <ac:spMkLst>
            <pc:docMk/>
            <pc:sldMk cId="3281025307" sldId="314"/>
            <ac:spMk id="12" creationId="{BF251489-A255-3D8A-48C0-4BDE939AC69B}"/>
          </ac:spMkLst>
        </pc:spChg>
        <pc:spChg chg="mod">
          <ac:chgData name="Loris Beretta" userId="68ea7241-85ff-4431-b38e-85ed087fd21b" providerId="ADAL" clId="{1501B5DA-F7B7-494E-9D67-A2B43081D64E}" dt="2025-04-01T06:44:30.789" v="7248" actId="207"/>
          <ac:spMkLst>
            <pc:docMk/>
            <pc:sldMk cId="3281025307" sldId="314"/>
            <ac:spMk id="14" creationId="{DFA0DBE3-78E8-1621-F09C-8418BBB5E000}"/>
          </ac:spMkLst>
        </pc:spChg>
      </pc:sldChg>
      <pc:sldChg chg="modSp add mod">
        <pc:chgData name="Loris Beretta" userId="68ea7241-85ff-4431-b38e-85ed087fd21b" providerId="ADAL" clId="{1501B5DA-F7B7-494E-9D67-A2B43081D64E}" dt="2025-04-01T08:21:17.317" v="7383" actId="6549"/>
        <pc:sldMkLst>
          <pc:docMk/>
          <pc:sldMk cId="3427086996" sldId="315"/>
        </pc:sldMkLst>
        <pc:spChg chg="mod">
          <ac:chgData name="Loris Beretta" userId="68ea7241-85ff-4431-b38e-85ed087fd21b" providerId="ADAL" clId="{1501B5DA-F7B7-494E-9D67-A2B43081D64E}" dt="2025-04-01T08:19:55.168" v="7331" actId="20577"/>
          <ac:spMkLst>
            <pc:docMk/>
            <pc:sldMk cId="3427086996" sldId="315"/>
            <ac:spMk id="12" creationId="{BB680B2D-F568-D845-FE63-090D7C6C109D}"/>
          </ac:spMkLst>
        </pc:spChg>
        <pc:spChg chg="mod">
          <ac:chgData name="Loris Beretta" userId="68ea7241-85ff-4431-b38e-85ed087fd21b" providerId="ADAL" clId="{1501B5DA-F7B7-494E-9D67-A2B43081D64E}" dt="2025-04-01T08:21:17.317" v="7383" actId="6549"/>
          <ac:spMkLst>
            <pc:docMk/>
            <pc:sldMk cId="3427086996" sldId="315"/>
            <ac:spMk id="14" creationId="{95DF8F78-2560-E90B-A823-D198B2318C1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01/04/2025</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01/04/2025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E39027A-494F-4ECB-9217-6DD75C6302CA}" type="datetime1">
              <a:rPr lang="it-IT" smtClean="0"/>
              <a:t>01/04/2025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85295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75B97D3-B14C-4AE0-9B45-171C86C0932F}" type="datetime1">
              <a:rPr lang="it-IT" smtClean="0"/>
              <a:t>01/04/2025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9672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DA76A0E-0B77-46B5-8E28-3AF5A4C069E6}" type="datetime1">
              <a:rPr lang="it-IT" smtClean="0"/>
              <a:t>01/04/2025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80643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A3BD239-4237-4298-88F2-D37DD258CAB3}" type="datetime1">
              <a:rPr lang="it-IT" smtClean="0"/>
              <a:t>01/04/2025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07587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FDD6E70-AA16-4441-9D51-7A564057B5AB}" type="datetime1">
              <a:rPr lang="it-IT" smtClean="0"/>
              <a:t>01/04/2025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52265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11386CE-ABFE-473D-ACE6-8AAE2DE37A1D}" type="datetime1">
              <a:rPr lang="it-IT" smtClean="0"/>
              <a:t>01/04/2025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951429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4899D09-DFEB-4CAE-BD60-7BB541D1CDF2}" type="datetime1">
              <a:rPr lang="it-IT" smtClean="0"/>
              <a:t>01/04/2025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4169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9183D34-072C-4F1B-A54B-C31334574DB8}" type="datetime1">
              <a:rPr lang="it-IT" smtClean="0"/>
              <a:t>01/04/2025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95879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88EA38-C644-4D6C-8EA0-8F67E3A702D2}" type="datetime1">
              <a:rPr lang="it-IT" smtClean="0"/>
              <a:t>01/04/2025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490557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E047F38-387A-4F30-A03A-8A13FE309F19}" type="datetime1">
              <a:rPr lang="it-IT" smtClean="0"/>
              <a:t>01/04/2025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21471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40C1B2A-9267-41D7-B851-EAB987C4053F}" type="datetime1">
              <a:rPr lang="it-IT" smtClean="0"/>
              <a:t>01/04/2025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4410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79346-F88F-4C2E-B907-8244309BFF83}" type="datetime1">
              <a:rPr lang="it-IT" smtClean="0"/>
              <a:t>01/04/2025</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24495979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50" dirty="0">
                <a:solidFill>
                  <a:schemeClr val="bg1"/>
                </a:solidFill>
                <a:latin typeface="Tahoma"/>
                <a:ea typeface="Tahoma"/>
                <a:cs typeface="Tahoma"/>
              </a:rPr>
              <a:t>DEROGHE AL PERIODO DI PROVA E DI PREAVVISO</a:t>
            </a:r>
            <a:r>
              <a:rPr lang="it-IT" altLang="it-IT" sz="3650">
                <a:solidFill>
                  <a:schemeClr val="bg1"/>
                </a:solidFill>
                <a:latin typeface="Tahoma"/>
                <a:ea typeface="Tahoma"/>
                <a:cs typeface="Tahoma"/>
              </a:rPr>
              <a:t>, CLAUSOLE </a:t>
            </a:r>
            <a:r>
              <a:rPr lang="it-IT" altLang="it-IT" sz="3650" dirty="0">
                <a:solidFill>
                  <a:schemeClr val="bg1"/>
                </a:solidFill>
                <a:latin typeface="Tahoma"/>
                <a:ea typeface="Tahoma"/>
                <a:cs typeface="Tahoma"/>
              </a:rPr>
              <a:t>PER TRASFERTISTI</a:t>
            </a:r>
            <a:endParaRPr lang="it-IT" altLang="it-IT" sz="3692" dirty="0">
              <a:solidFill>
                <a:schemeClr val="bg1"/>
              </a:solidFill>
            </a:endParaRP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1836243"/>
            <a:ext cx="12192000" cy="874118"/>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50" dirty="0">
                <a:latin typeface="Tahoma"/>
                <a:ea typeface="Tahoma"/>
                <a:cs typeface="Tahoma"/>
              </a:rPr>
              <a:t>CLAUSOLE PARTICOLARI E PATTI SPECIFICI NEL CONTRATTO DI LAVORO INDIVIDUALE</a:t>
            </a:r>
            <a:endParaRPr lang="it-IT" altLang="it-IT" sz="2585" dirty="0"/>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762500" y="5467350"/>
            <a:ext cx="2667000" cy="357188"/>
          </a:xfrm>
          <a:prstGeom prst="rect">
            <a:avLst/>
          </a:prstGeom>
          <a:noFill/>
          <a:ln>
            <a:noFill/>
          </a:ln>
          <a:effectLst/>
        </p:spPr>
        <p:txBody>
          <a:bodyPr lIns="0" tIns="44212" rIns="0" bIns="44212" anchor="t">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00" dirty="0">
                <a:latin typeface="Tahoma"/>
                <a:ea typeface="Tahoma"/>
                <a:cs typeface="Tahoma"/>
              </a:rPr>
              <a:t>LORIS BERETTA</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688"/>
          </a:xfrm>
          <a:prstGeom prst="rect">
            <a:avLst/>
          </a:prstGeom>
          <a:noFill/>
          <a:ln>
            <a:noFill/>
          </a:ln>
          <a:effectLst/>
        </p:spPr>
        <p:txBody>
          <a:bodyPr wrap="square" lIns="88424" tIns="44212" rIns="88424" bIns="44212" anchor="t">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50" dirty="0">
                <a:latin typeface="Tahoma"/>
                <a:ea typeface="Tahoma"/>
                <a:cs typeface="Tahoma"/>
              </a:rPr>
              <a:t>PRIMO APRILE 2025</a:t>
            </a:r>
            <a:endParaRPr lang="it-IT" altLang="it-IT" sz="1477" dirty="0"/>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17" name="Immagine 16" descr="Immagine che contiene testo&#10;&#10;Descrizione generata automaticamente">
            <a:extLst>
              <a:ext uri="{FF2B5EF4-FFF2-40B4-BE49-F238E27FC236}">
                <a16:creationId xmlns:a16="http://schemas.microsoft.com/office/drawing/2014/main" id="{A40CA584-15B8-B4A6-51BA-7436EBA1A0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72822-35ED-F42F-07EB-FA74F92D974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6A39095-D2E8-C419-12A7-E5BF7D724A18}"/>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216738C1-A989-94EE-A67C-B85161D2DC2E}"/>
              </a:ext>
            </a:extLst>
          </p:cNvPr>
          <p:cNvSpPr>
            <a:spLocks noGrp="1" noChangeArrowheads="1"/>
          </p:cNvSpPr>
          <p:nvPr>
            <p:ph type="title"/>
          </p:nvPr>
        </p:nvSpPr>
        <p:spPr>
          <a:xfrm>
            <a:off x="839788" y="1554575"/>
            <a:ext cx="10515600" cy="542687"/>
          </a:xfrm>
        </p:spPr>
        <p:txBody>
          <a:bodyPr anchor="t"/>
          <a:lstStyle/>
          <a:p>
            <a:pPr algn="ctr">
              <a:defRPr/>
            </a:pPr>
            <a:r>
              <a:rPr lang="it-IT" sz="3100" kern="0" dirty="0">
                <a:solidFill>
                  <a:srgbClr val="118C77"/>
                </a:solidFill>
                <a:latin typeface="Tahoma"/>
              </a:rPr>
              <a:t>Il patto di prova: l'importanza del mansionario</a:t>
            </a:r>
            <a:endParaRPr lang="it-IT" dirty="0"/>
          </a:p>
          <a:p>
            <a:pPr algn="ctr">
              <a:defRPr/>
            </a:pPr>
            <a:endParaRPr lang="it-IT" altLang="it-IT" sz="3100" kern="0" dirty="0">
              <a:solidFill>
                <a:srgbClr val="118C77"/>
              </a:solidFill>
              <a:latin typeface="Tahoma"/>
              <a:ea typeface="Tahoma"/>
              <a:cs typeface="Tahoma"/>
            </a:endParaRPr>
          </a:p>
        </p:txBody>
      </p:sp>
      <p:sp>
        <p:nvSpPr>
          <p:cNvPr id="2" name="Segnaposto contenuto 1">
            <a:extLst>
              <a:ext uri="{FF2B5EF4-FFF2-40B4-BE49-F238E27FC236}">
                <a16:creationId xmlns:a16="http://schemas.microsoft.com/office/drawing/2014/main" id="{2366C0E3-A3AA-5815-2764-ECA30F05F58E}"/>
              </a:ext>
            </a:extLst>
          </p:cNvPr>
          <p:cNvSpPr>
            <a:spLocks noGrp="1"/>
          </p:cNvSpPr>
          <p:nvPr>
            <p:ph sz="half" idx="2"/>
          </p:nvPr>
        </p:nvSpPr>
        <p:spPr>
          <a:xfrm>
            <a:off x="363538" y="2333625"/>
            <a:ext cx="11549062" cy="3884613"/>
          </a:xfrm>
        </p:spPr>
        <p:txBody>
          <a:bodyPr vert="horz" lIns="91440" tIns="45720" rIns="91440" bIns="45720" rtlCol="0" anchor="t">
            <a:noAutofit/>
          </a:bodyPr>
          <a:lstStyle/>
          <a:p>
            <a:pPr marL="0" indent="0" algn="ctr">
              <a:buNone/>
            </a:pPr>
            <a:r>
              <a:rPr lang="it-IT" sz="2400" b="1" dirty="0">
                <a:latin typeface="Calibri"/>
                <a:ea typeface="Calibri"/>
                <a:cs typeface="Arial"/>
              </a:rPr>
              <a:t>Corte di Cassazione, Ordinanza del 6 marzo 2023, n. 6552</a:t>
            </a:r>
            <a:endParaRPr lang="it-IT" sz="2400" dirty="0">
              <a:latin typeface="Calibri"/>
              <a:ea typeface="Calibri"/>
              <a:cs typeface="Calibri"/>
            </a:endParaRPr>
          </a:p>
          <a:p>
            <a:pPr marL="0" indent="0">
              <a:buNone/>
            </a:pPr>
            <a:r>
              <a:rPr lang="it-IT" sz="2400" dirty="0">
                <a:latin typeface="Calibri"/>
                <a:ea typeface="Calibri"/>
                <a:cs typeface="Arial"/>
              </a:rPr>
              <a:t>"</a:t>
            </a:r>
            <a:r>
              <a:rPr lang="it-IT" sz="2400" i="1" dirty="0">
                <a:latin typeface="Calibri"/>
                <a:ea typeface="Calibri"/>
                <a:cs typeface="Arial"/>
              </a:rPr>
              <a:t>L’art. 2096 cod. civ. si interpreta nel senso che il patto di prova, apposto al contratto di lavoro, deve non solo risultare da atto scritto ma </a:t>
            </a:r>
            <a:r>
              <a:rPr lang="it-IT" sz="2400" b="1" i="1" dirty="0">
                <a:latin typeface="Calibri"/>
                <a:ea typeface="Calibri"/>
                <a:cs typeface="Arial"/>
              </a:rPr>
              <a:t>deve contenere anche la specifica indicazione della mansione da espletarsi</a:t>
            </a:r>
            <a:r>
              <a:rPr lang="it-IT" sz="2400" i="1" dirty="0">
                <a:latin typeface="Calibri"/>
                <a:ea typeface="Calibri"/>
                <a:cs typeface="Arial"/>
              </a:rPr>
              <a:t>; </a:t>
            </a:r>
            <a:r>
              <a:rPr lang="it-IT" sz="2400" b="1" i="1" dirty="0">
                <a:solidFill>
                  <a:srgbClr val="0A8C74"/>
                </a:solidFill>
                <a:latin typeface="Calibri"/>
                <a:ea typeface="Calibri"/>
                <a:cs typeface="Arial"/>
              </a:rPr>
              <a:t>la relativa mancanza costituisce infatti motivo di nullità del patto con automatica conversione dell’assunzione in definitiva sin dall’inizio</a:t>
            </a:r>
            <a:r>
              <a:rPr lang="it-IT" sz="2400" i="1" dirty="0">
                <a:latin typeface="Calibri"/>
                <a:ea typeface="Calibri"/>
                <a:cs typeface="Arial"/>
              </a:rPr>
              <a:t>, atteso che, da una parte, la possibilità per il lavoratore di impegnarsi secondo un programma ben definito in ordine al quale poter dimostrare le proprie attitudini, e, dall’altra, la facoltà del datore di lavoro di esprimere la propria valutazione sull’esito della prova, presuppongono che questa debba effettuarsi in relazione a </a:t>
            </a:r>
            <a:r>
              <a:rPr lang="it-IT" sz="2400" b="1" i="1" dirty="0">
                <a:latin typeface="Calibri"/>
                <a:ea typeface="Calibri"/>
                <a:cs typeface="Arial"/>
              </a:rPr>
              <a:t>compiti esattamente identificati sin dall’inizio</a:t>
            </a:r>
            <a:r>
              <a:rPr lang="it-IT" sz="2400" b="1" dirty="0">
                <a:latin typeface="Calibri"/>
                <a:ea typeface="Calibri"/>
                <a:cs typeface="Arial"/>
              </a:rPr>
              <a:t>.</a:t>
            </a:r>
            <a:r>
              <a:rPr lang="it-IT" sz="2400" dirty="0">
                <a:latin typeface="Calibri"/>
                <a:ea typeface="Calibri"/>
                <a:cs typeface="Arial"/>
              </a:rPr>
              <a:t>"</a:t>
            </a:r>
          </a:p>
          <a:p>
            <a:pPr marL="0" indent="0">
              <a:buNone/>
            </a:pPr>
            <a:endParaRPr lang="it-IT" sz="1400" dirty="0">
              <a:ea typeface="Calibri"/>
              <a:cs typeface="Calibri"/>
            </a:endParaRPr>
          </a:p>
          <a:p>
            <a:pPr marL="0" indent="0">
              <a:buNone/>
            </a:pPr>
            <a:endParaRPr lang="it-IT" sz="1400"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27FCD7FA-B071-4E2C-C3FB-03B7762C42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027547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39400-5CAD-3E50-AB8F-280828DFF10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1633100-9875-F0D3-B948-1EA9DE99B09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38B193EE-60A9-F2C3-8DD8-7121E4FAF920}"/>
              </a:ext>
            </a:extLst>
          </p:cNvPr>
          <p:cNvSpPr>
            <a:spLocks noGrp="1" noChangeArrowheads="1"/>
          </p:cNvSpPr>
          <p:nvPr>
            <p:ph type="title"/>
          </p:nvPr>
        </p:nvSpPr>
        <p:spPr>
          <a:xfrm>
            <a:off x="839788" y="1554575"/>
            <a:ext cx="10515600" cy="542687"/>
          </a:xfrm>
        </p:spPr>
        <p:txBody>
          <a:bodyPr anchor="t"/>
          <a:lstStyle/>
          <a:p>
            <a:pPr algn="ctr">
              <a:defRPr/>
            </a:pPr>
            <a:r>
              <a:rPr lang="it-IT" sz="3100" kern="0" dirty="0">
                <a:solidFill>
                  <a:srgbClr val="118C77"/>
                </a:solidFill>
                <a:latin typeface="Tahoma"/>
              </a:rPr>
              <a:t>Il patto di prova: l'essenzialità dell'indicazione del risultato</a:t>
            </a:r>
            <a:endParaRPr lang="it-IT" dirty="0"/>
          </a:p>
          <a:p>
            <a:pPr algn="ctr">
              <a:defRPr/>
            </a:pPr>
            <a:endParaRPr lang="it-IT" altLang="it-IT" sz="3100" kern="0" dirty="0">
              <a:solidFill>
                <a:srgbClr val="118C77"/>
              </a:solidFill>
              <a:latin typeface="Tahoma"/>
              <a:ea typeface="Tahoma"/>
              <a:cs typeface="Tahoma"/>
            </a:endParaRPr>
          </a:p>
        </p:txBody>
      </p:sp>
      <p:sp>
        <p:nvSpPr>
          <p:cNvPr id="2" name="Segnaposto contenuto 1">
            <a:extLst>
              <a:ext uri="{FF2B5EF4-FFF2-40B4-BE49-F238E27FC236}">
                <a16:creationId xmlns:a16="http://schemas.microsoft.com/office/drawing/2014/main" id="{A3E46033-08B2-7830-6ED6-DE13A5585B9B}"/>
              </a:ext>
            </a:extLst>
          </p:cNvPr>
          <p:cNvSpPr>
            <a:spLocks noGrp="1"/>
          </p:cNvSpPr>
          <p:nvPr>
            <p:ph sz="half" idx="2"/>
          </p:nvPr>
        </p:nvSpPr>
        <p:spPr>
          <a:xfrm>
            <a:off x="321469" y="2257876"/>
            <a:ext cx="11549062" cy="4135133"/>
          </a:xfrm>
        </p:spPr>
        <p:txBody>
          <a:bodyPr vert="horz" lIns="91440" tIns="45720" rIns="91440" bIns="45720" rtlCol="0" anchor="t">
            <a:normAutofit lnSpcReduction="10000"/>
          </a:bodyPr>
          <a:lstStyle/>
          <a:p>
            <a:pPr marL="0" indent="0" algn="ctr">
              <a:buNone/>
            </a:pPr>
            <a:r>
              <a:rPr lang="it-IT" sz="2400" b="1" dirty="0">
                <a:latin typeface="Calibri"/>
                <a:ea typeface="Calibri"/>
                <a:cs typeface="Arial"/>
              </a:rPr>
              <a:t>Che risultato  voglio ottenere dal lavoro della persona in prova?</a:t>
            </a:r>
            <a:endParaRPr lang="it-IT" dirty="0"/>
          </a:p>
          <a:p>
            <a:pPr marL="0" indent="0" algn="just">
              <a:buNone/>
            </a:pPr>
            <a:r>
              <a:rPr lang="it-IT" sz="2400" dirty="0">
                <a:latin typeface="Calibri"/>
                <a:ea typeface="Calibri"/>
                <a:cs typeface="Arial"/>
              </a:rPr>
              <a:t>Al di là della giurisprudenza, alla base di ogni rapporto di lavoro c'è un principio di scambio secondo il quale il datore di lavoro paga un prezzo (la retribuzione) non per acquistare il "tempo" che il lavoratore dedicherà al suo lavoro ma per ottenere un ben definito risultato che il lavoratore accetta di fornire con la sua attività lavorativa. Qualche esempio:</a:t>
            </a:r>
            <a:endParaRPr lang="it-IT" dirty="0"/>
          </a:p>
          <a:p>
            <a:pPr algn="just">
              <a:buNone/>
            </a:pPr>
            <a:r>
              <a:rPr lang="it-IT" sz="2400" dirty="0">
                <a:ea typeface="Calibri"/>
                <a:cs typeface="Calibri"/>
              </a:rPr>
              <a:t>L'addetto marketing dovrà produrre un certo numero di contatti con potenziali clienti, i</a:t>
            </a:r>
            <a:r>
              <a:rPr lang="it-IT" sz="2400" dirty="0">
                <a:ea typeface="Calibri"/>
                <a:cs typeface="Arial"/>
              </a:rPr>
              <a:t>l venditore dovrà produrre un certo fatturato, l'addetto alle consegne avrà come obiettivo la puntualità, il direttore finanziario dovrà garantire flussi di cassa positivi, etc.</a:t>
            </a:r>
            <a:endParaRPr lang="it-IT" dirty="0">
              <a:ea typeface="Calibri"/>
              <a:cs typeface="Calibri"/>
            </a:endParaRPr>
          </a:p>
          <a:p>
            <a:pPr algn="just">
              <a:buNone/>
            </a:pPr>
            <a:r>
              <a:rPr lang="it-IT" sz="2400" dirty="0">
                <a:ea typeface="Calibri"/>
                <a:cs typeface="Calibri"/>
              </a:rPr>
              <a:t>La qualità di un mansionario è fondamentale perché è in base ad esso che verrà giudicata la performance di un lavoratore. Per questo motivo</a:t>
            </a:r>
            <a:r>
              <a:rPr lang="it-IT" sz="2400">
                <a:ea typeface="Calibri"/>
                <a:cs typeface="Calibri"/>
              </a:rPr>
              <a:t>, </a:t>
            </a:r>
            <a:r>
              <a:rPr lang="it-IT" sz="2400" b="1">
                <a:solidFill>
                  <a:srgbClr val="0A8C74"/>
                </a:solidFill>
                <a:ea typeface="Calibri"/>
                <a:cs typeface="Calibri"/>
              </a:rPr>
              <a:t>focalizzarsi </a:t>
            </a:r>
            <a:r>
              <a:rPr lang="it-IT" sz="2400" b="1" dirty="0">
                <a:solidFill>
                  <a:srgbClr val="0A8C74"/>
                </a:solidFill>
                <a:ea typeface="Calibri"/>
                <a:cs typeface="Calibri"/>
              </a:rPr>
              <a:t>più sugli obiettivi della singola posizione invece che sulle singole attività necessarie </a:t>
            </a:r>
            <a:r>
              <a:rPr lang="it-IT" sz="2400" b="1">
                <a:solidFill>
                  <a:srgbClr val="0A8C74"/>
                </a:solidFill>
                <a:ea typeface="Calibri"/>
                <a:cs typeface="Calibri"/>
              </a:rPr>
              <a:t>per raggiungerli è il metodo di approccio ideale.</a:t>
            </a:r>
            <a:endParaRPr lang="it-IT" sz="2400" b="1" dirty="0">
              <a:solidFill>
                <a:srgbClr val="0A8C74"/>
              </a:solidFill>
              <a:ea typeface="Calibri"/>
              <a:cs typeface="Calibri"/>
            </a:endParaRPr>
          </a:p>
          <a:p>
            <a:pPr marL="0" indent="0">
              <a:buNone/>
            </a:pPr>
            <a:endParaRPr lang="it-IT" sz="1400"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F57C60EE-FF2D-9EBA-0A72-7048A79000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362801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4E19E-B224-8D9A-3753-1410648F75E5}"/>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C2ED8A0B-67FF-EA32-7277-99CAF0AEE42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7637D070-60AD-F08F-131F-BAE1478BD2E9}"/>
              </a:ext>
            </a:extLst>
          </p:cNvPr>
          <p:cNvSpPr>
            <a:spLocks noGrp="1" noChangeArrowheads="1"/>
          </p:cNvSpPr>
          <p:nvPr>
            <p:ph type="ctrTitle"/>
          </p:nvPr>
        </p:nvSpPr>
        <p:spPr>
          <a:xfrm>
            <a:off x="-913" y="1608117"/>
            <a:ext cx="12192000" cy="1470025"/>
          </a:xfrm>
        </p:spPr>
        <p:txBody>
          <a:bodyPr anchor="t"/>
          <a:lstStyle/>
          <a:p>
            <a:pPr>
              <a:defRPr/>
            </a:pPr>
            <a:r>
              <a:rPr lang="it-IT" sz="3100" kern="0" dirty="0">
                <a:solidFill>
                  <a:srgbClr val="118C77"/>
                </a:solidFill>
                <a:latin typeface="Tahoma"/>
              </a:rPr>
              <a:t>DURATA: IMMODIFICABILITA' IN PEJUS DELLE DISPOSIZIONI DELLA CONTRATTAZIONE COLLETTIVA NAZIONALE</a:t>
            </a:r>
            <a:endParaRPr lang="it-IT" dirty="0"/>
          </a:p>
        </p:txBody>
      </p:sp>
      <p:sp>
        <p:nvSpPr>
          <p:cNvPr id="14" name="Rectangle 3">
            <a:extLst>
              <a:ext uri="{FF2B5EF4-FFF2-40B4-BE49-F238E27FC236}">
                <a16:creationId xmlns:a16="http://schemas.microsoft.com/office/drawing/2014/main" id="{3861A097-C1E4-15D7-B2DD-7BC1321C5DE6}"/>
              </a:ext>
            </a:extLst>
          </p:cNvPr>
          <p:cNvSpPr>
            <a:spLocks noGrp="1" noChangeArrowheads="1"/>
          </p:cNvSpPr>
          <p:nvPr>
            <p:ph type="subTitle" idx="1"/>
          </p:nvPr>
        </p:nvSpPr>
        <p:spPr>
          <a:xfrm>
            <a:off x="6133723" y="2768202"/>
            <a:ext cx="5557300" cy="3441263"/>
          </a:xfrm>
        </p:spPr>
        <p:style>
          <a:lnRef idx="2">
            <a:schemeClr val="accent5"/>
          </a:lnRef>
          <a:fillRef idx="1">
            <a:schemeClr val="lt1"/>
          </a:fillRef>
          <a:effectRef idx="0">
            <a:schemeClr val="accent5"/>
          </a:effectRef>
          <a:fontRef idx="minor">
            <a:schemeClr val="dk1"/>
          </a:fontRef>
        </p:style>
        <p:txBody>
          <a:bodyPr vert="horz" lIns="91440" tIns="45720" rIns="91440" bIns="45720" rtlCol="0" anchor="t">
            <a:normAutofit fontScale="70000" lnSpcReduction="20000"/>
          </a:bodyPr>
          <a:lstStyle/>
          <a:p>
            <a:pPr>
              <a:defRPr/>
            </a:pPr>
            <a:r>
              <a:rPr lang="it-IT" b="1" dirty="0"/>
              <a:t>Cass. civ. n. 9789/2020</a:t>
            </a:r>
          </a:p>
          <a:p>
            <a:pPr>
              <a:lnSpc>
                <a:spcPct val="120000"/>
              </a:lnSpc>
              <a:defRPr/>
            </a:pPr>
            <a:r>
              <a:rPr lang="it-IT" dirty="0"/>
              <a:t>"</a:t>
            </a:r>
            <a:r>
              <a:rPr lang="it-IT" b="1" i="1" dirty="0"/>
              <a:t>La clausola del contratto individuale con cui è fissata una durata del patto di prova maggiore </a:t>
            </a:r>
            <a:r>
              <a:rPr lang="it-IT" i="1" dirty="0"/>
              <a:t>di quella stabilita dalla contrattazione collettiva di settore </a:t>
            </a:r>
            <a:r>
              <a:rPr lang="it-IT" b="1" i="1" dirty="0"/>
              <a:t>deve ritenersi più sfavorevole per il lavoratore e, come tale, è sostituita di diritto ex art. 2077</a:t>
            </a:r>
            <a:r>
              <a:rPr lang="it-IT" i="1" dirty="0"/>
              <a:t>, </a:t>
            </a:r>
            <a:r>
              <a:rPr lang="it-IT" b="1" i="1" dirty="0"/>
              <a:t>comma 2</a:t>
            </a:r>
            <a:r>
              <a:rPr lang="it-IT" i="1" dirty="0"/>
              <a:t>, c.c. salvo che il prolungamento si risolva in concreto in una posizione di favore per il lavoratore (ad esempio per la particolare complessità delle mansioni), </a:t>
            </a:r>
            <a:r>
              <a:rPr lang="it-IT" i="1" u="sng" dirty="0"/>
              <a:t>con onere probatorio gravante sul datore di lavoro</a:t>
            </a:r>
            <a:r>
              <a:rPr lang="it-IT" i="1" dirty="0"/>
              <a:t>, poiché è colui che si avvantaggia del tempo più lungo della prova godendo di più ampia facoltà di licenziamento per mancato superamento della stessa</a:t>
            </a:r>
            <a:r>
              <a:rPr lang="it-IT" dirty="0"/>
              <a:t>."</a:t>
            </a: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6288FBE8-1CFF-1172-D222-9AABB97F34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4" name="Rectangle 3">
            <a:extLst>
              <a:ext uri="{FF2B5EF4-FFF2-40B4-BE49-F238E27FC236}">
                <a16:creationId xmlns:a16="http://schemas.microsoft.com/office/drawing/2014/main" id="{83B80318-4DFD-88CA-B90C-A487BE56BEDD}"/>
              </a:ext>
            </a:extLst>
          </p:cNvPr>
          <p:cNvSpPr txBox="1">
            <a:spLocks noChangeArrowheads="1"/>
          </p:cNvSpPr>
          <p:nvPr/>
        </p:nvSpPr>
        <p:spPr>
          <a:xfrm>
            <a:off x="427497" y="2754623"/>
            <a:ext cx="5557300" cy="3441263"/>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sz="1800" b="1" dirty="0"/>
              <a:t>Cass. civ. n. 13699/2015</a:t>
            </a:r>
          </a:p>
          <a:p>
            <a:pPr>
              <a:defRPr/>
            </a:pPr>
            <a:r>
              <a:rPr lang="it-IT" sz="1800" dirty="0"/>
              <a:t>"</a:t>
            </a:r>
            <a:r>
              <a:rPr lang="it-IT" sz="1800" b="1" i="1" dirty="0"/>
              <a:t>Il contratto collettivo prevale sul contratto individuale nel caso in cui preveda un periodo di prova più lungo</a:t>
            </a:r>
            <a:r>
              <a:rPr lang="it-IT" sz="1800" i="1" dirty="0"/>
              <a:t>: è evidente, infatti, che, qualora il datore intenda sostituire a un periodo di prova più breve un periodo più lungo, tale da legittimare il recesso quando il più lungo periodo pattuito per l'esperimento non sia ancora trascorso, ciò si risolve in un </a:t>
            </a:r>
            <a:r>
              <a:rPr lang="it-IT" sz="1800" b="1" i="1" dirty="0"/>
              <a:t>pregiudizio per il lavoratore</a:t>
            </a:r>
            <a:r>
              <a:rPr lang="it-IT" sz="1800" i="1" dirty="0"/>
              <a:t>. </a:t>
            </a:r>
          </a:p>
          <a:p>
            <a:pPr>
              <a:defRPr/>
            </a:pPr>
            <a:r>
              <a:rPr lang="it-IT" sz="1800" b="1" i="1" dirty="0"/>
              <a:t>È, quindi, nullo il licenziamento per mancato superamento della prova intimato dopo la scadenza del periodo di prova previsto dal contratto collettivo</a:t>
            </a:r>
            <a:r>
              <a:rPr lang="it-IT" sz="1800" b="1" dirty="0"/>
              <a:t>."</a:t>
            </a:r>
            <a:endParaRPr lang="it-IT" sz="1800" b="1" dirty="0">
              <a:ea typeface="Calibri"/>
              <a:cs typeface="Calibri"/>
            </a:endParaRPr>
          </a:p>
          <a:p>
            <a:pPr>
              <a:defRPr/>
            </a:pPr>
            <a:endParaRPr lang="it-IT" altLang="it-IT" sz="1800" dirty="0">
              <a:ea typeface="Calibri"/>
              <a:cs typeface="Calibri"/>
            </a:endParaRPr>
          </a:p>
        </p:txBody>
      </p:sp>
      <p:sp>
        <p:nvSpPr>
          <p:cNvPr id="2" name="CasellaDiTesto 1">
            <a:extLst>
              <a:ext uri="{FF2B5EF4-FFF2-40B4-BE49-F238E27FC236}">
                <a16:creationId xmlns:a16="http://schemas.microsoft.com/office/drawing/2014/main" id="{AEFA154D-1418-F16E-74D7-23F79B2DF420}"/>
              </a:ext>
            </a:extLst>
          </p:cNvPr>
          <p:cNvSpPr txBox="1"/>
          <p:nvPr/>
        </p:nvSpPr>
        <p:spPr>
          <a:xfrm>
            <a:off x="697117" y="6246066"/>
            <a:ext cx="10873212" cy="553998"/>
          </a:xfrm>
          <a:prstGeom prst="rect">
            <a:avLst/>
          </a:prstGeom>
          <a:noFill/>
        </p:spPr>
        <p:txBody>
          <a:bodyPr wrap="square" rtlCol="0">
            <a:spAutoFit/>
          </a:bodyPr>
          <a:lstStyle/>
          <a:p>
            <a:r>
              <a:rPr lang="it-IT" sz="1000" dirty="0"/>
              <a:t>Art. 2077 Efficacia del contratto collettivo sul contratto individuale. </a:t>
            </a:r>
          </a:p>
          <a:p>
            <a:r>
              <a:rPr lang="it-IT" sz="1000" dirty="0"/>
              <a:t>I contratti individuali di lavoro tra gli appartenenti alle categorie alle quali si riferisce il contratto collettivo devono uniformarsi alle disposizioni di questo. Le clausole difformi dei contratti individuali, preesistenti o successivi al contratto collettivo, sono sostituite di diritto da quelle del contratto collettivo, salvo che contengano speciali condizioni più favorevoli ai prestatori di lavoro.</a:t>
            </a:r>
          </a:p>
        </p:txBody>
      </p:sp>
    </p:spTree>
    <p:extLst>
      <p:ext uri="{BB962C8B-B14F-4D97-AF65-F5344CB8AC3E}">
        <p14:creationId xmlns:p14="http://schemas.microsoft.com/office/powerpoint/2010/main" val="167573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3E037-0F3A-DB67-5B31-0CB11CF8557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A04DB48-6B86-5C2D-D343-295E3E23485C}"/>
              </a:ext>
            </a:extLst>
          </p:cNvPr>
          <p:cNvSpPr>
            <a:spLocks noGrp="1"/>
          </p:cNvSpPr>
          <p:nvPr>
            <p:ph type="title"/>
          </p:nvPr>
        </p:nvSpPr>
        <p:spPr>
          <a:xfrm>
            <a:off x="762000" y="1212850"/>
            <a:ext cx="10515600" cy="1325563"/>
          </a:xfrm>
        </p:spPr>
        <p:txBody>
          <a:bodyPr/>
          <a:lstStyle/>
          <a:p>
            <a:pPr algn="ctr"/>
            <a:r>
              <a:rPr lang="it-IT" sz="3100" dirty="0">
                <a:solidFill>
                  <a:srgbClr val="118C77"/>
                </a:solidFill>
                <a:latin typeface="Tahoma"/>
                <a:ea typeface="Tahoma"/>
                <a:cs typeface="Tahoma"/>
              </a:rPr>
              <a:t>DEROGABILITA’ ALLA DURATA</a:t>
            </a:r>
            <a:br>
              <a:rPr lang="it-IT" sz="3100" dirty="0">
                <a:solidFill>
                  <a:srgbClr val="118C77"/>
                </a:solidFill>
                <a:latin typeface="Tahoma"/>
                <a:ea typeface="Tahoma"/>
                <a:cs typeface="Tahoma"/>
              </a:rPr>
            </a:br>
            <a:r>
              <a:rPr lang="it-IT" sz="3100" dirty="0">
                <a:solidFill>
                  <a:srgbClr val="118C77"/>
                </a:solidFill>
                <a:latin typeface="Tahoma"/>
                <a:ea typeface="Tahoma"/>
                <a:cs typeface="Tahoma"/>
              </a:rPr>
              <a:t>è utilizzabile l’art. 8 della legge n. 148/2011?</a:t>
            </a:r>
            <a:endParaRPr lang="it-IT" dirty="0">
              <a:ea typeface="Calibri Light" panose="020F0302020204030204"/>
              <a:cs typeface="Calibri Light" panose="020F0302020204030204"/>
            </a:endParaRPr>
          </a:p>
        </p:txBody>
      </p:sp>
      <p:sp>
        <p:nvSpPr>
          <p:cNvPr id="3" name="Segnaposto contenuto 2">
            <a:extLst>
              <a:ext uri="{FF2B5EF4-FFF2-40B4-BE49-F238E27FC236}">
                <a16:creationId xmlns:a16="http://schemas.microsoft.com/office/drawing/2014/main" id="{BDDD7238-87D0-9088-CB5C-01DBC5AC5BF6}"/>
              </a:ext>
            </a:extLst>
          </p:cNvPr>
          <p:cNvSpPr>
            <a:spLocks noGrp="1"/>
          </p:cNvSpPr>
          <p:nvPr>
            <p:ph idx="1"/>
          </p:nvPr>
        </p:nvSpPr>
        <p:spPr>
          <a:xfrm>
            <a:off x="838200" y="2586752"/>
            <a:ext cx="10515600" cy="4160067"/>
          </a:xfrm>
        </p:spPr>
        <p:txBody>
          <a:bodyPr vert="horz" lIns="91440" tIns="45720" rIns="91440" bIns="45720" rtlCol="0" anchor="t">
            <a:normAutofit fontScale="92500" lnSpcReduction="20000"/>
          </a:bodyPr>
          <a:lstStyle/>
          <a:p>
            <a:pPr marL="0" indent="0" algn="just">
              <a:buNone/>
            </a:pPr>
            <a:r>
              <a:rPr lang="it-IT" sz="2000" dirty="0">
                <a:ea typeface="Calibri"/>
                <a:cs typeface="Calibri"/>
              </a:rPr>
              <a:t>L’art. 8 della legge n. 148/2011 prevede che: “</a:t>
            </a:r>
            <a:r>
              <a:rPr lang="it-IT" sz="2000" i="1" dirty="0">
                <a:ea typeface="Calibri"/>
                <a:cs typeface="Calibri"/>
              </a:rPr>
              <a:t>1. I </a:t>
            </a:r>
            <a:r>
              <a:rPr lang="it-IT" sz="2000" b="1" i="1" dirty="0">
                <a:ea typeface="Calibri"/>
                <a:cs typeface="Calibri"/>
              </a:rPr>
              <a:t>contratti collettivi </a:t>
            </a:r>
            <a:r>
              <a:rPr lang="it-IT" sz="2000" i="1" dirty="0">
                <a:ea typeface="Calibri"/>
                <a:cs typeface="Calibri"/>
              </a:rPr>
              <a:t>di lavoro sottoscritti a livello </a:t>
            </a:r>
            <a:r>
              <a:rPr lang="it-IT" sz="2000" b="1" i="1" dirty="0">
                <a:ea typeface="Calibri"/>
                <a:cs typeface="Calibri"/>
              </a:rPr>
              <a:t>aziendale</a:t>
            </a:r>
            <a:r>
              <a:rPr lang="it-IT" sz="2000" i="1" dirty="0">
                <a:ea typeface="Calibri"/>
                <a:cs typeface="Calibri"/>
              </a:rPr>
              <a:t> o </a:t>
            </a:r>
            <a:r>
              <a:rPr lang="it-IT" sz="2000" b="1" i="1" dirty="0">
                <a:ea typeface="Calibri"/>
                <a:cs typeface="Calibri"/>
              </a:rPr>
              <a:t>territoriale</a:t>
            </a:r>
            <a:r>
              <a:rPr lang="it-IT" sz="2000" i="1" dirty="0">
                <a:ea typeface="Calibri"/>
                <a:cs typeface="Calibri"/>
              </a:rPr>
              <a:t> da associazioni dei lavoratori comparativamente più rappresentative sul piano nazionale o territoriale ovvero dalle loro rappresentanze sindacali operanti in azienda ai sensi della normativa di legge e degli accordi interconfederali vigenti, compreso l’accordo interconfederale del 28 giugno 2011,</a:t>
            </a:r>
            <a:r>
              <a:rPr lang="it-IT" sz="2000" b="1" i="1" dirty="0">
                <a:ea typeface="Calibri"/>
                <a:cs typeface="Calibri"/>
              </a:rPr>
              <a:t> possono realizzare specifiche intese con efficacia nei confronti di tutti i lavoratori interessati ……….</a:t>
            </a:r>
          </a:p>
          <a:p>
            <a:pPr marL="0" indent="0" algn="just">
              <a:buNone/>
            </a:pPr>
            <a:r>
              <a:rPr lang="it-IT" sz="2000" i="1" dirty="0">
                <a:ea typeface="Calibri"/>
                <a:cs typeface="Calibri"/>
              </a:rPr>
              <a:t>2. Le specifiche intese di cui al comma 1 possono riguardare la regolazione delle materie inerenti l’organizzazione del lavoro e della produzione con riferimento: …. </a:t>
            </a:r>
            <a:r>
              <a:rPr lang="it-IT" sz="2000" b="1" i="1" dirty="0">
                <a:ea typeface="Calibri"/>
                <a:cs typeface="Calibri"/>
              </a:rPr>
              <a:t>e) alle modalità di assunzione e disciplina del rapporto di lavoro, </a:t>
            </a:r>
            <a:r>
              <a:rPr lang="it-IT" sz="2000" i="1" dirty="0">
                <a:ea typeface="Calibri"/>
                <a:cs typeface="Calibri"/>
              </a:rPr>
              <a:t>…………</a:t>
            </a:r>
          </a:p>
          <a:p>
            <a:pPr marL="0" indent="0" algn="just">
              <a:buNone/>
            </a:pPr>
            <a:r>
              <a:rPr lang="it-IT" sz="2000" i="1" dirty="0">
                <a:ea typeface="Calibri"/>
                <a:cs typeface="Calibri"/>
              </a:rPr>
              <a:t>2-bis. </a:t>
            </a:r>
            <a:r>
              <a:rPr lang="it-IT" sz="2000" b="1" i="1" dirty="0">
                <a:ea typeface="Calibri"/>
                <a:cs typeface="Calibri"/>
              </a:rPr>
              <a:t>Fermo restando il rispetto della Costituzione, nonché i vincoli derivanti dalle normative comunitarie e dalle convenzioni internazionali sul lavoro</a:t>
            </a:r>
            <a:r>
              <a:rPr lang="it-IT" sz="2000" i="1" dirty="0">
                <a:ea typeface="Calibri"/>
                <a:cs typeface="Calibri"/>
              </a:rPr>
              <a:t>, le specifiche intese di cui al comma 1 operano anche in deroga alle disposizioni di legge che disciplinano le materie richiamate dal comma 2 ed alle relative regolamentazioni contenute nei contratti collettivi nazionali di lavoro</a:t>
            </a:r>
            <a:r>
              <a:rPr lang="it-IT" sz="2000" dirty="0">
                <a:ea typeface="Calibri"/>
                <a:cs typeface="Calibri"/>
              </a:rPr>
              <a:t>.</a:t>
            </a:r>
          </a:p>
          <a:p>
            <a:pPr marL="0" indent="0" algn="just">
              <a:buNone/>
            </a:pPr>
            <a:r>
              <a:rPr lang="it-IT" sz="2000" b="1" dirty="0">
                <a:ea typeface="Calibri"/>
                <a:cs typeface="Calibri"/>
              </a:rPr>
              <a:t>Prevalendo il vincolo comunitario della Direttiva UE 2019/1152 pare potersene dedurre la non applicabilità in tema di modifica alla durata massima della prova (Cass. </a:t>
            </a:r>
            <a:r>
              <a:rPr lang="it-IT" sz="2000" b="1" dirty="0" err="1">
                <a:ea typeface="Calibri"/>
                <a:cs typeface="Calibri"/>
              </a:rPr>
              <a:t>sent</a:t>
            </a:r>
            <a:r>
              <a:rPr lang="it-IT" sz="2000" b="1" dirty="0">
                <a:ea typeface="Calibri"/>
                <a:cs typeface="Calibri"/>
              </a:rPr>
              <a:t>. 21874 del 27.10.2015), inoltre attenzione all’art. 10 L. n.604/1966 che stabilisce l'applicabilità della normativa limitativa dei licenziamenti ai lavoratori quando siano decorsi sei mesi dall'inizio del rapporto.</a:t>
            </a:r>
            <a:endParaRPr lang="it-IT" sz="2000" dirty="0">
              <a:ea typeface="Calibri"/>
              <a:cs typeface="Calibri"/>
            </a:endParaRPr>
          </a:p>
        </p:txBody>
      </p:sp>
      <p:sp>
        <p:nvSpPr>
          <p:cNvPr id="4" name="Segnaposto numero diapositiva 3">
            <a:extLst>
              <a:ext uri="{FF2B5EF4-FFF2-40B4-BE49-F238E27FC236}">
                <a16:creationId xmlns:a16="http://schemas.microsoft.com/office/drawing/2014/main" id="{959BC845-8A4B-E0BF-6460-074C22455019}"/>
              </a:ext>
            </a:extLst>
          </p:cNvPr>
          <p:cNvSpPr>
            <a:spLocks noGrp="1"/>
          </p:cNvSpPr>
          <p:nvPr>
            <p:ph type="sldNum" sz="quarter" idx="12"/>
          </p:nvPr>
        </p:nvSpPr>
        <p:spPr/>
        <p:txBody>
          <a:bodyPr/>
          <a:lstStyle/>
          <a:p>
            <a:fld id="{0ACE2E1C-AE56-470C-8FFE-D0F4B65DC57B}" type="slidenum">
              <a:rPr lang="it-IT" smtClean="0"/>
              <a:t>13</a:t>
            </a:fld>
            <a:endParaRPr lang="it-IT"/>
          </a:p>
        </p:txBody>
      </p:sp>
      <p:pic>
        <p:nvPicPr>
          <p:cNvPr id="6" name="Immagine 5" descr="Immagine che contiene testo&#10;&#10;Descrizione generata automaticamente">
            <a:extLst>
              <a:ext uri="{FF2B5EF4-FFF2-40B4-BE49-F238E27FC236}">
                <a16:creationId xmlns:a16="http://schemas.microsoft.com/office/drawing/2014/main" id="{885C9312-F854-9615-A83C-10F5CCD411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520366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2C098-1CD9-E548-A9D0-D78FB9E1C40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5520113-6EE2-9495-9DF9-EA433C8F3A8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69A071A-F9AD-7639-DC6C-6C2E200D1DDC}"/>
              </a:ext>
            </a:extLst>
          </p:cNvPr>
          <p:cNvSpPr>
            <a:spLocks noGrp="1" noChangeArrowheads="1"/>
          </p:cNvSpPr>
          <p:nvPr>
            <p:ph type="title"/>
          </p:nvPr>
        </p:nvSpPr>
        <p:spPr>
          <a:xfrm>
            <a:off x="839788" y="1554575"/>
            <a:ext cx="10515600" cy="542687"/>
          </a:xfrm>
        </p:spPr>
        <p:txBody>
          <a:bodyPr anchor="t">
            <a:normAutofit fontScale="90000"/>
          </a:bodyPr>
          <a:lstStyle/>
          <a:p>
            <a:pPr algn="ctr">
              <a:defRPr/>
            </a:pPr>
            <a:r>
              <a:rPr lang="it-IT" sz="3100" kern="0">
                <a:solidFill>
                  <a:srgbClr val="118C77"/>
                </a:solidFill>
                <a:latin typeface="Tahoma"/>
              </a:rPr>
              <a:t>Articolo 10 Norme sui licenziamenti individuali</a:t>
            </a:r>
            <a:br>
              <a:rPr lang="it-IT" sz="3100" kern="0">
                <a:solidFill>
                  <a:srgbClr val="118C77"/>
                </a:solidFill>
                <a:latin typeface="Tahoma"/>
              </a:rPr>
            </a:br>
            <a:r>
              <a:rPr lang="it-IT" sz="3100" kern="0">
                <a:solidFill>
                  <a:srgbClr val="118C77"/>
                </a:solidFill>
                <a:latin typeface="Tahoma"/>
              </a:rPr>
              <a:t>(L. 15 luglio 1966, n. 604)</a:t>
            </a:r>
            <a:endParaRPr lang="it-IT" altLang="it-IT" sz="3100" kern="0" dirty="0">
              <a:solidFill>
                <a:srgbClr val="118C77"/>
              </a:solidFill>
              <a:latin typeface="Tahoma"/>
              <a:ea typeface="Tahoma"/>
              <a:cs typeface="Tahoma"/>
            </a:endParaRPr>
          </a:p>
        </p:txBody>
      </p:sp>
      <p:sp>
        <p:nvSpPr>
          <p:cNvPr id="2" name="Segnaposto contenuto 1">
            <a:extLst>
              <a:ext uri="{FF2B5EF4-FFF2-40B4-BE49-F238E27FC236}">
                <a16:creationId xmlns:a16="http://schemas.microsoft.com/office/drawing/2014/main" id="{312AFEC8-8085-167B-1B47-851036B5DEDF}"/>
              </a:ext>
            </a:extLst>
          </p:cNvPr>
          <p:cNvSpPr>
            <a:spLocks noGrp="1"/>
          </p:cNvSpPr>
          <p:nvPr>
            <p:ph sz="half" idx="2"/>
          </p:nvPr>
        </p:nvSpPr>
        <p:spPr>
          <a:xfrm>
            <a:off x="1881910" y="2689485"/>
            <a:ext cx="8763755" cy="3520305"/>
          </a:xfrm>
        </p:spPr>
        <p:txBody>
          <a:bodyPr vert="horz" lIns="91440" tIns="45720" rIns="91440" bIns="45720" rtlCol="0" anchor="t">
            <a:noAutofit/>
          </a:bodyPr>
          <a:lstStyle/>
          <a:p>
            <a:pPr marL="0" indent="0" algn="ctr">
              <a:buNone/>
            </a:pPr>
            <a:r>
              <a:rPr lang="it-IT" sz="2400" b="1" dirty="0">
                <a:latin typeface="Calibri"/>
                <a:ea typeface="Calibri"/>
                <a:cs typeface="Arial"/>
              </a:rPr>
              <a:t>Le norme della presente legge si applicano nei confronti dei prestatori di lavoro che rivestano </a:t>
            </a:r>
            <a:r>
              <a:rPr lang="it-IT" sz="2400" b="1" dirty="0">
                <a:solidFill>
                  <a:srgbClr val="0A8C74"/>
                </a:solidFill>
                <a:latin typeface="Calibri"/>
                <a:ea typeface="Calibri"/>
                <a:cs typeface="Arial"/>
              </a:rPr>
              <a:t>la qualifica di impiegato e di operaio </a:t>
            </a:r>
            <a:r>
              <a:rPr lang="it-IT" sz="2400" b="1" dirty="0">
                <a:latin typeface="Calibri"/>
                <a:ea typeface="Calibri"/>
                <a:cs typeface="Arial"/>
              </a:rPr>
              <a:t>[</a:t>
            </a:r>
            <a:r>
              <a:rPr lang="it-IT" sz="2400" b="1" i="1" dirty="0">
                <a:latin typeface="Calibri"/>
                <a:ea typeface="Calibri"/>
                <a:cs typeface="Arial"/>
              </a:rPr>
              <a:t>anche apprendisti: Corte Costituzionale, sentenza 29 gennaio-4 febbraio 1970 n. 14</a:t>
            </a:r>
            <a:r>
              <a:rPr lang="it-IT" sz="2400" b="1" dirty="0">
                <a:latin typeface="Calibri"/>
                <a:ea typeface="Calibri"/>
                <a:cs typeface="Arial"/>
              </a:rPr>
              <a:t>], ai sensi dell'articolo 2095 del Codice civile e, </a:t>
            </a:r>
            <a:r>
              <a:rPr lang="it-IT" sz="2400" b="1" dirty="0">
                <a:solidFill>
                  <a:srgbClr val="FF0000"/>
                </a:solidFill>
                <a:latin typeface="Calibri"/>
                <a:ea typeface="Calibri"/>
                <a:cs typeface="Arial"/>
              </a:rPr>
              <a:t>per quelli assunti in prova, si applicano dal momento in cui l'assunzione diviene definitiva e, in ogni caso, quando sono decorsi sei mesi dall'inizio del rapporto di lavoro</a:t>
            </a:r>
            <a:r>
              <a:rPr lang="it-IT" sz="2400" b="1" dirty="0">
                <a:latin typeface="Calibri"/>
                <a:ea typeface="Calibri"/>
                <a:cs typeface="Arial"/>
              </a:rPr>
              <a:t>.</a:t>
            </a:r>
            <a:endParaRPr lang="it-IT" sz="1400" dirty="0">
              <a:ea typeface="Calibri"/>
              <a:cs typeface="Calibri"/>
            </a:endParaRPr>
          </a:p>
          <a:p>
            <a:pPr marL="0" indent="0">
              <a:buNone/>
            </a:pPr>
            <a:endParaRPr lang="it-IT" sz="1400"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C7D93EE1-DF42-B6A1-05EB-72AE70BA1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564502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D387B-F836-E7BB-6315-B80DB2838AA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5015467B-0CF2-72E1-16AA-0AC94F4CBF3D}"/>
              </a:ext>
            </a:extLst>
          </p:cNvPr>
          <p:cNvSpPr>
            <a:spLocks noGrp="1"/>
          </p:cNvSpPr>
          <p:nvPr>
            <p:ph type="title"/>
          </p:nvPr>
        </p:nvSpPr>
        <p:spPr>
          <a:xfrm>
            <a:off x="762000" y="1349370"/>
            <a:ext cx="10515600" cy="1325563"/>
          </a:xfrm>
        </p:spPr>
        <p:txBody>
          <a:bodyPr/>
          <a:lstStyle/>
          <a:p>
            <a:pPr algn="ctr"/>
            <a:r>
              <a:rPr lang="it-IT" sz="3100" dirty="0">
                <a:solidFill>
                  <a:srgbClr val="118C77"/>
                </a:solidFill>
                <a:latin typeface="Tahoma"/>
                <a:ea typeface="Tahoma"/>
                <a:cs typeface="Tahoma"/>
              </a:rPr>
              <a:t>INDEROGABILITA’ DELLA DURATA</a:t>
            </a:r>
            <a:br>
              <a:rPr lang="it-IT" sz="3100" dirty="0">
                <a:solidFill>
                  <a:srgbClr val="118C77"/>
                </a:solidFill>
                <a:latin typeface="Tahoma"/>
                <a:ea typeface="Tahoma"/>
                <a:cs typeface="Tahoma"/>
              </a:rPr>
            </a:br>
            <a:r>
              <a:rPr lang="it-IT" sz="3100" dirty="0">
                <a:solidFill>
                  <a:srgbClr val="118C77"/>
                </a:solidFill>
                <a:latin typeface="Tahoma"/>
                <a:ea typeface="Tahoma"/>
                <a:cs typeface="Tahoma"/>
              </a:rPr>
              <a:t>MASSIMA – DEROGABILITA’ DELLA MINIMA</a:t>
            </a:r>
            <a:endParaRPr lang="it-IT" dirty="0">
              <a:ea typeface="Calibri Light" panose="020F0302020204030204"/>
              <a:cs typeface="Calibri Light" panose="020F0302020204030204"/>
            </a:endParaRPr>
          </a:p>
        </p:txBody>
      </p:sp>
      <p:sp>
        <p:nvSpPr>
          <p:cNvPr id="3" name="Segnaposto contenuto 2">
            <a:extLst>
              <a:ext uri="{FF2B5EF4-FFF2-40B4-BE49-F238E27FC236}">
                <a16:creationId xmlns:a16="http://schemas.microsoft.com/office/drawing/2014/main" id="{FB2A50A1-8D63-7038-56D3-6BF0F6570942}"/>
              </a:ext>
            </a:extLst>
          </p:cNvPr>
          <p:cNvSpPr>
            <a:spLocks noGrp="1"/>
          </p:cNvSpPr>
          <p:nvPr>
            <p:ph idx="1"/>
          </p:nvPr>
        </p:nvSpPr>
        <p:spPr>
          <a:xfrm>
            <a:off x="838200" y="2651933"/>
            <a:ext cx="10515600" cy="4160067"/>
          </a:xfrm>
        </p:spPr>
        <p:txBody>
          <a:bodyPr vert="horz" lIns="91440" tIns="45720" rIns="91440" bIns="45720" rtlCol="0" anchor="t">
            <a:normAutofit fontScale="92500" lnSpcReduction="20000"/>
          </a:bodyPr>
          <a:lstStyle/>
          <a:p>
            <a:pPr marL="0" indent="0" algn="just">
              <a:buNone/>
            </a:pPr>
            <a:r>
              <a:rPr lang="it-IT" sz="2000" b="1" dirty="0">
                <a:ea typeface="Calibri"/>
                <a:cs typeface="Calibri"/>
              </a:rPr>
              <a:t>I limiti fissati dalla contrattazione collettiva</a:t>
            </a:r>
            <a:r>
              <a:rPr lang="it-IT" sz="2000" dirty="0">
                <a:ea typeface="Calibri"/>
                <a:cs typeface="Calibri"/>
              </a:rPr>
              <a:t>, nel rispetto degli ulteriori limiti legali, </a:t>
            </a:r>
            <a:r>
              <a:rPr lang="it-IT" sz="2000" b="1" dirty="0">
                <a:ea typeface="Calibri"/>
                <a:cs typeface="Calibri"/>
              </a:rPr>
              <a:t>debbono ritenersi inderogabili</a:t>
            </a:r>
            <a:r>
              <a:rPr lang="it-IT" sz="2000" dirty="0">
                <a:ea typeface="Calibri"/>
                <a:cs typeface="Calibri"/>
              </a:rPr>
              <a:t> a svantaggio del lavoratore!</a:t>
            </a:r>
          </a:p>
          <a:p>
            <a:pPr marL="0" indent="0" algn="just">
              <a:buNone/>
            </a:pPr>
            <a:r>
              <a:rPr lang="it-IT" sz="2000" dirty="0">
                <a:ea typeface="Calibri"/>
                <a:cs typeface="Calibri"/>
              </a:rPr>
              <a:t>Sulla base di questo principio </a:t>
            </a:r>
            <a:r>
              <a:rPr lang="it-IT" sz="2000" b="1" dirty="0">
                <a:ea typeface="Calibri"/>
                <a:cs typeface="Calibri"/>
              </a:rPr>
              <a:t>è possibile pattuire una durata inferiore del periodo di prova </a:t>
            </a:r>
            <a:r>
              <a:rPr lang="it-IT" sz="2000" dirty="0">
                <a:ea typeface="Calibri"/>
                <a:cs typeface="Calibri"/>
              </a:rPr>
              <a:t>purché, questo consenta, comunque, un esaustivo esperimento delle capacità del lavoratore.</a:t>
            </a:r>
          </a:p>
          <a:p>
            <a:pPr marL="0" indent="0" algn="just">
              <a:buNone/>
            </a:pPr>
            <a:r>
              <a:rPr lang="it-IT" sz="2000" dirty="0">
                <a:ea typeface="Calibri"/>
                <a:cs typeface="Calibri"/>
              </a:rPr>
              <a:t>Le parti nello stipulare il periodo di prova possono anche precisare se esso debba essere esperito interamente e quindi escludere un recesso anteriore alla sua scadenza. In caso contrario in ogni momento, </a:t>
            </a:r>
            <a:r>
              <a:rPr lang="it-IT" sz="2000" u="sng" dirty="0">
                <a:ea typeface="Calibri"/>
                <a:cs typeface="Calibri"/>
              </a:rPr>
              <a:t>ferma la congruità dell'esperimento</a:t>
            </a:r>
            <a:r>
              <a:rPr lang="it-IT" sz="2000" dirty="0">
                <a:ea typeface="Calibri"/>
                <a:cs typeface="Calibri"/>
              </a:rPr>
              <a:t>, ciascuna parte potrà recedere. La congruità si basa sul rispetto dei seguenti principi:</a:t>
            </a:r>
          </a:p>
          <a:p>
            <a:pPr algn="just">
              <a:lnSpc>
                <a:spcPct val="107000"/>
              </a:lnSpc>
              <a:spcAft>
                <a:spcPts val="800"/>
              </a:spcAft>
              <a:buNone/>
            </a:pPr>
            <a:r>
              <a:rPr lang="it-IT" sz="2000" b="1" kern="100" dirty="0">
                <a:effectLst/>
                <a:latin typeface="Calibri" panose="020F0502020204030204" pitchFamily="34" charset="0"/>
                <a:ea typeface="Calibri" panose="020F0502020204030204" pitchFamily="34" charset="0"/>
                <a:cs typeface="Arial" panose="020B0604020202020204" pitchFamily="34" charset="0"/>
              </a:rPr>
              <a:t>- il periodo di prova deve essere congruo: un periodo troppo breve potrebbe essere insufficiente a saggiare le capacità del lavoratore;</a:t>
            </a:r>
          </a:p>
          <a:p>
            <a:pPr algn="just">
              <a:lnSpc>
                <a:spcPct val="107000"/>
              </a:lnSpc>
              <a:spcAft>
                <a:spcPts val="800"/>
              </a:spcAft>
              <a:buNone/>
            </a:pPr>
            <a:r>
              <a:rPr lang="it-IT" sz="2000" b="1" kern="100" dirty="0">
                <a:effectLst/>
                <a:latin typeface="Calibri" panose="020F0502020204030204" pitchFamily="34" charset="0"/>
                <a:ea typeface="Calibri" panose="020F0502020204030204" pitchFamily="34" charset="0"/>
                <a:cs typeface="Arial" panose="020B0604020202020204" pitchFamily="34" charset="0"/>
              </a:rPr>
              <a:t>- il datore di lavoro deve aver in concreto consentito al lavoratore di dimostrare le proprie capacità;</a:t>
            </a:r>
          </a:p>
          <a:p>
            <a:pPr marL="0" indent="0" algn="just">
              <a:lnSpc>
                <a:spcPct val="107000"/>
              </a:lnSpc>
              <a:spcAft>
                <a:spcPts val="800"/>
              </a:spcAft>
              <a:buNone/>
            </a:pPr>
            <a:r>
              <a:rPr lang="it-IT" sz="2000" b="1" kern="100" dirty="0">
                <a:effectLst/>
                <a:latin typeface="Calibri" panose="020F0502020204030204" pitchFamily="34" charset="0"/>
                <a:ea typeface="Calibri" panose="020F0502020204030204" pitchFamily="34" charset="0"/>
                <a:cs typeface="Arial" panose="020B0604020202020204" pitchFamily="34" charset="0"/>
              </a:rPr>
              <a:t>- le mansioni assegnate nel periodo di prova debbono essere esattamente quelle individuate nel contratto di assunzione.</a:t>
            </a:r>
          </a:p>
          <a:p>
            <a:pPr marL="0" indent="0">
              <a:buNone/>
            </a:pPr>
            <a:endParaRPr lang="it-IT" sz="2000" dirty="0">
              <a:ea typeface="Calibri"/>
              <a:cs typeface="Calibri"/>
            </a:endParaRPr>
          </a:p>
        </p:txBody>
      </p:sp>
      <p:sp>
        <p:nvSpPr>
          <p:cNvPr id="4" name="Segnaposto numero diapositiva 3">
            <a:extLst>
              <a:ext uri="{FF2B5EF4-FFF2-40B4-BE49-F238E27FC236}">
                <a16:creationId xmlns:a16="http://schemas.microsoft.com/office/drawing/2014/main" id="{51633F8E-F99C-B73A-F4F3-D75A7CBF85AC}"/>
              </a:ext>
            </a:extLst>
          </p:cNvPr>
          <p:cNvSpPr>
            <a:spLocks noGrp="1"/>
          </p:cNvSpPr>
          <p:nvPr>
            <p:ph type="sldNum" sz="quarter" idx="12"/>
          </p:nvPr>
        </p:nvSpPr>
        <p:spPr/>
        <p:txBody>
          <a:bodyPr/>
          <a:lstStyle/>
          <a:p>
            <a:fld id="{0ACE2E1C-AE56-470C-8FFE-D0F4B65DC57B}" type="slidenum">
              <a:rPr lang="it-IT" smtClean="0"/>
              <a:t>15</a:t>
            </a:fld>
            <a:endParaRPr lang="it-IT"/>
          </a:p>
        </p:txBody>
      </p:sp>
      <p:pic>
        <p:nvPicPr>
          <p:cNvPr id="6" name="Immagine 5" descr="Immagine che contiene testo&#10;&#10;Descrizione generata automaticamente">
            <a:extLst>
              <a:ext uri="{FF2B5EF4-FFF2-40B4-BE49-F238E27FC236}">
                <a16:creationId xmlns:a16="http://schemas.microsoft.com/office/drawing/2014/main" id="{BEE26B81-5BC6-1DAE-0F1C-B0030E6BE3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369246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1F355DB-34B5-3AA9-D52B-3E3BAA40E42A}"/>
              </a:ext>
            </a:extLst>
          </p:cNvPr>
          <p:cNvSpPr>
            <a:spLocks noGrp="1"/>
          </p:cNvSpPr>
          <p:nvPr>
            <p:ph type="title"/>
          </p:nvPr>
        </p:nvSpPr>
        <p:spPr>
          <a:xfrm>
            <a:off x="762000" y="1212850"/>
            <a:ext cx="10515600" cy="1325563"/>
          </a:xfrm>
        </p:spPr>
        <p:txBody>
          <a:bodyPr/>
          <a:lstStyle/>
          <a:p>
            <a:pPr algn="ctr"/>
            <a:r>
              <a:rPr lang="it-IT" sz="3100" dirty="0">
                <a:solidFill>
                  <a:srgbClr val="118C77"/>
                </a:solidFill>
                <a:latin typeface="Tahoma"/>
                <a:ea typeface="Tahoma"/>
                <a:cs typeface="Tahoma"/>
              </a:rPr>
              <a:t>UNA POSSIBILE ECCEZIONE ALLA DURATA</a:t>
            </a:r>
            <a:endParaRPr lang="it-IT" dirty="0">
              <a:ea typeface="Calibri Light" panose="020F0302020204030204"/>
              <a:cs typeface="Calibri Light" panose="020F0302020204030204"/>
            </a:endParaRPr>
          </a:p>
        </p:txBody>
      </p:sp>
      <p:sp>
        <p:nvSpPr>
          <p:cNvPr id="3" name="Segnaposto contenuto 2">
            <a:extLst>
              <a:ext uri="{FF2B5EF4-FFF2-40B4-BE49-F238E27FC236}">
                <a16:creationId xmlns:a16="http://schemas.microsoft.com/office/drawing/2014/main" id="{43C780C4-4750-B920-0D38-BD1922AA6379}"/>
              </a:ext>
            </a:extLst>
          </p:cNvPr>
          <p:cNvSpPr>
            <a:spLocks noGrp="1"/>
          </p:cNvSpPr>
          <p:nvPr>
            <p:ph idx="1"/>
          </p:nvPr>
        </p:nvSpPr>
        <p:spPr>
          <a:xfrm>
            <a:off x="838200" y="2320925"/>
            <a:ext cx="10515600" cy="4075113"/>
          </a:xfrm>
        </p:spPr>
        <p:txBody>
          <a:bodyPr vert="horz" lIns="91440" tIns="45720" rIns="91440" bIns="45720" rtlCol="0" anchor="t">
            <a:normAutofit/>
          </a:bodyPr>
          <a:lstStyle/>
          <a:p>
            <a:pPr marL="0" indent="0">
              <a:buNone/>
            </a:pPr>
            <a:r>
              <a:rPr lang="it-IT" sz="2000" dirty="0">
                <a:ea typeface="Calibri"/>
                <a:cs typeface="Calibri"/>
              </a:rPr>
              <a:t>Nel caso di </a:t>
            </a:r>
            <a:r>
              <a:rPr lang="it-IT" sz="2000" b="1" dirty="0">
                <a:ea typeface="Calibri"/>
                <a:cs typeface="Calibri"/>
              </a:rPr>
              <a:t>assunzione di disabile </a:t>
            </a:r>
            <a:r>
              <a:rPr lang="it-IT" sz="2000" dirty="0">
                <a:ea typeface="Calibri"/>
                <a:cs typeface="Calibri"/>
              </a:rPr>
              <a:t>avvenuta in forza delle norme in materia di collocamento obbligatorio, </a:t>
            </a:r>
            <a:r>
              <a:rPr lang="it-IT" sz="2000" u="sng" dirty="0">
                <a:ea typeface="Calibri"/>
                <a:cs typeface="Calibri"/>
              </a:rPr>
              <a:t>è esplicitamente prevista la possibilità di pattuire periodi di prova più ampi di quelli previsti dal contratto collettivo, purché l'esito negativo della prova, qualora sia riferibile alla menomazione da cui è affetto il soggetto, non costituisca motivo di risoluzione del rapporto di lavoro</a:t>
            </a:r>
            <a:r>
              <a:rPr lang="it-IT" sz="2000" dirty="0">
                <a:ea typeface="Calibri"/>
                <a:cs typeface="Calibri"/>
              </a:rPr>
              <a:t> (art. 11, co. 2, L. 12.3.1999, n. 68)</a:t>
            </a:r>
          </a:p>
          <a:p>
            <a:pPr marL="0" indent="0">
              <a:buNone/>
            </a:pPr>
            <a:r>
              <a:rPr lang="it-IT" sz="2000" dirty="0">
                <a:ea typeface="Calibri"/>
                <a:cs typeface="Calibri"/>
              </a:rPr>
              <a:t>Anche in questi casi il recesso durante il periodo di prova resta sottratto alla disciplina limitativa del licenziamento individuale e non richiede formale comunicazione delle ragioni del recesso (Cass. 12.8.2014, n. 17898; Cass. 27.10.2010, n. 21965; Cass. 27.1.2004, n. 1458; Cass. 27.1.2004, n. 1458).</a:t>
            </a:r>
          </a:p>
          <a:p>
            <a:pPr marL="0" indent="0">
              <a:buNone/>
            </a:pPr>
            <a:r>
              <a:rPr lang="it-IT" sz="2000" dirty="0">
                <a:ea typeface="Calibri"/>
                <a:cs typeface="Calibri"/>
              </a:rPr>
              <a:t>L'esito negativo della prova </a:t>
            </a:r>
            <a:r>
              <a:rPr lang="it-IT" sz="2000" u="sng" dirty="0">
                <a:ea typeface="Calibri"/>
                <a:cs typeface="Calibri"/>
              </a:rPr>
              <a:t>non deve essere in alcun modo legato alla minore capacità lavorativa del disabile</a:t>
            </a:r>
            <a:r>
              <a:rPr lang="it-IT" sz="2000" dirty="0">
                <a:ea typeface="Calibri"/>
                <a:cs typeface="Calibri"/>
              </a:rPr>
              <a:t> e  l'invalido che deduca l'intento discriminatorio del recesso al termine del periodo di prova, in quanto basato sull'incompatibilità della prestazione richiesta con l'invalidità, deve fornire la prova relativa, non essendo sufficiente la mera allegazione di vizi di natura formale del rapporto (Cass. 4.12.2001, n. 15315).</a:t>
            </a:r>
          </a:p>
        </p:txBody>
      </p:sp>
      <p:sp>
        <p:nvSpPr>
          <p:cNvPr id="4" name="Segnaposto numero diapositiva 3">
            <a:extLst>
              <a:ext uri="{FF2B5EF4-FFF2-40B4-BE49-F238E27FC236}">
                <a16:creationId xmlns:a16="http://schemas.microsoft.com/office/drawing/2014/main" id="{781A646B-0DC0-20C2-5092-BEBFC720D355}"/>
              </a:ext>
            </a:extLst>
          </p:cNvPr>
          <p:cNvSpPr>
            <a:spLocks noGrp="1"/>
          </p:cNvSpPr>
          <p:nvPr>
            <p:ph type="sldNum" sz="quarter" idx="12"/>
          </p:nvPr>
        </p:nvSpPr>
        <p:spPr/>
        <p:txBody>
          <a:bodyPr/>
          <a:lstStyle/>
          <a:p>
            <a:fld id="{0ACE2E1C-AE56-470C-8FFE-D0F4B65DC57B}" type="slidenum">
              <a:rPr lang="it-IT" smtClean="0"/>
              <a:t>16</a:t>
            </a:fld>
            <a:endParaRPr lang="it-IT"/>
          </a:p>
        </p:txBody>
      </p:sp>
      <p:pic>
        <p:nvPicPr>
          <p:cNvPr id="6" name="Immagine 5" descr="Immagine che contiene testo&#10;&#10;Descrizione generata automaticamente">
            <a:extLst>
              <a:ext uri="{FF2B5EF4-FFF2-40B4-BE49-F238E27FC236}">
                <a16:creationId xmlns:a16="http://schemas.microsoft.com/office/drawing/2014/main" id="{FF6792CC-137E-E09A-C97C-331799C5C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188742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D1A42-54D4-2A70-875E-C9812B8B6F1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E5829ED-17A1-5015-392A-8A9EF8E6FFB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673BD125-FA22-5612-0E97-9B69A2FEFD89}"/>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Risoluzione del rapporto di lavoro durante la prova</a:t>
            </a:r>
            <a:endParaRPr lang="it-IT" altLang="it-IT" sz="3139" dirty="0"/>
          </a:p>
        </p:txBody>
      </p:sp>
      <p:sp>
        <p:nvSpPr>
          <p:cNvPr id="14" name="Rectangle 3">
            <a:extLst>
              <a:ext uri="{FF2B5EF4-FFF2-40B4-BE49-F238E27FC236}">
                <a16:creationId xmlns:a16="http://schemas.microsoft.com/office/drawing/2014/main" id="{EC8841F0-DF91-57C6-F4F8-F4650B3BB4F8}"/>
              </a:ext>
            </a:extLst>
          </p:cNvPr>
          <p:cNvSpPr>
            <a:spLocks noGrp="1" noChangeArrowheads="1"/>
          </p:cNvSpPr>
          <p:nvPr>
            <p:ph type="subTitle" idx="1"/>
          </p:nvPr>
        </p:nvSpPr>
        <p:spPr>
          <a:xfrm>
            <a:off x="530245" y="2449100"/>
            <a:ext cx="11110375" cy="3869888"/>
          </a:xfrm>
        </p:spPr>
        <p:txBody>
          <a:bodyPr vert="horz" lIns="91440" tIns="45720" rIns="91440" bIns="45720" rtlCol="0" anchor="t">
            <a:normAutofit fontScale="92500"/>
          </a:bodyPr>
          <a:lstStyle/>
          <a:p>
            <a:pPr>
              <a:defRPr/>
            </a:pPr>
            <a:r>
              <a:rPr lang="it-IT" dirty="0"/>
              <a:t>Ex art. 2096 c.c. durante la prova, ciascuna parte può legittimamente recedere dal contratto senza alcun particolare onere. </a:t>
            </a:r>
          </a:p>
          <a:p>
            <a:pPr>
              <a:defRPr/>
            </a:pPr>
            <a:r>
              <a:rPr lang="it-IT" dirty="0"/>
              <a:t>Si tratta di una eccezione alle norme che limitano il licenziamento.</a:t>
            </a:r>
          </a:p>
          <a:p>
            <a:pPr>
              <a:defRPr/>
            </a:pPr>
            <a:r>
              <a:rPr lang="it-IT" b="1" dirty="0"/>
              <a:t>Cass. civ. n. 19558/2006</a:t>
            </a:r>
            <a:endParaRPr lang="it-IT" b="1" dirty="0">
              <a:ea typeface="Calibri"/>
              <a:cs typeface="Calibri"/>
            </a:endParaRPr>
          </a:p>
          <a:p>
            <a:pPr>
              <a:defRPr/>
            </a:pPr>
            <a:r>
              <a:rPr lang="it-IT" dirty="0"/>
              <a:t>"</a:t>
            </a:r>
            <a:r>
              <a:rPr lang="it-IT" b="1" i="1" dirty="0"/>
              <a:t>Il licenziamento </a:t>
            </a:r>
            <a:r>
              <a:rPr lang="it-IT" i="1" dirty="0"/>
              <a:t>intimato nel corso o al termine del periodo di prova, avendo natura discrezionale, </a:t>
            </a:r>
            <a:r>
              <a:rPr lang="it-IT" b="1" i="1" dirty="0"/>
              <a:t>non deve essere motivato</a:t>
            </a:r>
            <a:r>
              <a:rPr lang="it-IT" i="1" dirty="0"/>
              <a:t>, salvo che la motivazione sia imposta, a tutela del lavoratore, dalla contrattazione collettiva. Tuttavia, in nessun caso lo stesso obbligo di motivazione può comportare la configurabilità dell'onere del datore di lavoro di provare la giustificazione del proprio recesso dal rapporto di lavoro in prova, in quanto ne risulterebbe la omologazione integrale al rapporto di lavoro definitivo, in palese contrasto con il sistema normativo costituito dall'art. 2096 c.c. e dagli artt. 5 e 10 della legge n. 604 del 1966</a:t>
            </a:r>
            <a:r>
              <a:rPr lang="it-IT" dirty="0"/>
              <a:t>."</a:t>
            </a: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04898430-216C-DA63-CA24-B626FDF522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549372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CF889-56D3-348D-01E1-7E85F8AAFF2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F5E47416-AEFB-68BD-6354-C903A515625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2975174-8247-80B3-BD14-FF3E0683B700}"/>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Legittimità del recesso durante la prova</a:t>
            </a:r>
            <a:endParaRPr lang="it-IT" altLang="it-IT" sz="3139" dirty="0"/>
          </a:p>
        </p:txBody>
      </p:sp>
      <p:sp>
        <p:nvSpPr>
          <p:cNvPr id="14" name="Rectangle 3">
            <a:extLst>
              <a:ext uri="{FF2B5EF4-FFF2-40B4-BE49-F238E27FC236}">
                <a16:creationId xmlns:a16="http://schemas.microsoft.com/office/drawing/2014/main" id="{C9BFE7B5-8007-2346-5439-2AA02C277B4A}"/>
              </a:ext>
            </a:extLst>
          </p:cNvPr>
          <p:cNvSpPr>
            <a:spLocks noGrp="1" noChangeArrowheads="1"/>
          </p:cNvSpPr>
          <p:nvPr>
            <p:ph type="subTitle" idx="1"/>
          </p:nvPr>
        </p:nvSpPr>
        <p:spPr>
          <a:xfrm>
            <a:off x="532364" y="2370053"/>
            <a:ext cx="11110375" cy="3869888"/>
          </a:xfrm>
        </p:spPr>
        <p:txBody>
          <a:bodyPr vert="horz" lIns="91440" tIns="45720" rIns="91440" bIns="45720" rtlCol="0" anchor="t">
            <a:normAutofit fontScale="92500" lnSpcReduction="10000"/>
          </a:bodyPr>
          <a:lstStyle/>
          <a:p>
            <a:pPr>
              <a:defRPr/>
            </a:pPr>
            <a:r>
              <a:rPr lang="it-IT" dirty="0"/>
              <a:t>La legittimità del licenziamento intimato durante il periodo di prova può essere efficacemente contestata dal lavoratore quando risulti che non è stata consentita, per la mancata o generica indicazione delle mansioni, ovvero per l’inadeguatezza della durata dell’esperimento o per altri motivi, quella verifica del suo comportamento e delle sue qualità professionali alle quali il patto di prova è preordinato.</a:t>
            </a:r>
            <a:endParaRPr lang="it-IT" dirty="0">
              <a:ea typeface="Calibri"/>
              <a:cs typeface="Calibri"/>
            </a:endParaRPr>
          </a:p>
          <a:p>
            <a:pPr>
              <a:defRPr/>
            </a:pPr>
            <a:r>
              <a:rPr lang="it-IT" dirty="0"/>
              <a:t>Perciò, sebbene il recesso del datore di lavoro nel corso del periodo di prova abbia natura discrezionale e dispensi dall'onere di provarne la giustificazione, diversamente da quel che accade nel licenziamento, </a:t>
            </a:r>
            <a:r>
              <a:rPr lang="it-IT" b="1" dirty="0"/>
              <a:t>l'esercizio di tale potere deve essere necessariamente coerente con la causa del patto di prova</a:t>
            </a:r>
            <a:r>
              <a:rPr lang="it-IT" dirty="0"/>
              <a:t>. Pertanto, </a:t>
            </a:r>
            <a:r>
              <a:rPr lang="it-IT" b="1" dirty="0">
                <a:solidFill>
                  <a:srgbClr val="0A8C74"/>
                </a:solidFill>
              </a:rPr>
              <a:t>non è configurabile un esito negativo della prova ed un valido recesso, qualora le modalità dell'esperimento non risultino adeguate ad accertare la capacità lavorativa del prestatore in prova</a:t>
            </a:r>
            <a:r>
              <a:rPr lang="it-IT" dirty="0">
                <a:solidFill>
                  <a:srgbClr val="0A8C74"/>
                </a:solidFill>
              </a:rPr>
              <a:t>.</a:t>
            </a:r>
          </a:p>
          <a:p>
            <a:pPr>
              <a:defRPr/>
            </a:pPr>
            <a:r>
              <a:rPr lang="it-IT">
                <a:ea typeface="Calibri"/>
                <a:cs typeface="Calibri"/>
              </a:rPr>
              <a:t>Attenzione: nel </a:t>
            </a:r>
            <a:r>
              <a:rPr lang="it-IT" dirty="0">
                <a:ea typeface="Calibri"/>
                <a:cs typeface="Calibri"/>
              </a:rPr>
              <a:t>caso di assunzione di </a:t>
            </a:r>
            <a:r>
              <a:rPr lang="it-IT">
                <a:ea typeface="Calibri"/>
                <a:cs typeface="Calibri"/>
              </a:rPr>
              <a:t>disabili, </a:t>
            </a:r>
            <a:r>
              <a:rPr lang="it-IT" dirty="0">
                <a:ea typeface="Calibri"/>
                <a:cs typeface="Calibri"/>
              </a:rPr>
              <a:t>la motivazione del recesso da parte del datore </a:t>
            </a:r>
            <a:r>
              <a:rPr lang="it-IT">
                <a:ea typeface="Calibri"/>
                <a:cs typeface="Calibri"/>
              </a:rPr>
              <a:t>di lavoro, durante la prova, </a:t>
            </a:r>
            <a:r>
              <a:rPr lang="it-IT" dirty="0">
                <a:ea typeface="Calibri"/>
                <a:cs typeface="Calibri"/>
              </a:rPr>
              <a:t>è sempre </a:t>
            </a:r>
            <a:r>
              <a:rPr lang="it-IT">
                <a:ea typeface="Calibri"/>
                <a:cs typeface="Calibri"/>
              </a:rPr>
              <a:t>dovuta.</a:t>
            </a:r>
            <a:endParaRPr 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50F010C9-C765-980C-6C8C-4C59DE12E8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40351296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0B729-B42B-E993-34DA-BBCEE587C46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ECE8615-71AF-2ABD-99E7-F5C02833083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7241419B-A335-B3BA-50DF-B58A6F545445}"/>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Impugnazione del recesso del datore di lavoro</a:t>
            </a:r>
            <a:endParaRPr lang="it-IT" altLang="it-IT" sz="3139" dirty="0"/>
          </a:p>
        </p:txBody>
      </p:sp>
      <p:sp>
        <p:nvSpPr>
          <p:cNvPr id="14" name="Rectangle 3">
            <a:extLst>
              <a:ext uri="{FF2B5EF4-FFF2-40B4-BE49-F238E27FC236}">
                <a16:creationId xmlns:a16="http://schemas.microsoft.com/office/drawing/2014/main" id="{8B2EB8B0-6B6E-0AE3-55DF-7B5F192E0B35}"/>
              </a:ext>
            </a:extLst>
          </p:cNvPr>
          <p:cNvSpPr>
            <a:spLocks noGrp="1" noChangeArrowheads="1"/>
          </p:cNvSpPr>
          <p:nvPr>
            <p:ph type="subTitle" idx="1"/>
          </p:nvPr>
        </p:nvSpPr>
        <p:spPr>
          <a:xfrm>
            <a:off x="540812" y="2353157"/>
            <a:ext cx="11110375" cy="3869888"/>
          </a:xfrm>
        </p:spPr>
        <p:txBody>
          <a:bodyPr vert="horz" lIns="91440" tIns="45720" rIns="91440" bIns="45720" rtlCol="0" anchor="t">
            <a:normAutofit fontScale="92500" lnSpcReduction="20000"/>
          </a:bodyPr>
          <a:lstStyle/>
          <a:p>
            <a:pPr>
              <a:defRPr/>
            </a:pPr>
            <a:r>
              <a:rPr lang="it-IT" dirty="0"/>
              <a:t>Due le fattispecie:</a:t>
            </a:r>
          </a:p>
          <a:p>
            <a:pPr marL="457200" indent="-457200">
              <a:spcBef>
                <a:spcPts val="1200"/>
              </a:spcBef>
              <a:spcAft>
                <a:spcPts val="600"/>
              </a:spcAft>
              <a:buAutoNum type="arabicPeriod"/>
              <a:defRPr/>
            </a:pPr>
            <a:r>
              <a:rPr lang="it-IT" dirty="0">
                <a:ea typeface="Calibri"/>
                <a:cs typeface="Calibri"/>
              </a:rPr>
              <a:t>Il patto è valido ma il licenziamento è illegittimo per non aver consentito un regolare e soddisfacente svolgersi dell’attività del lavoratore</a:t>
            </a:r>
          </a:p>
          <a:p>
            <a:pPr>
              <a:spcBef>
                <a:spcPts val="1200"/>
              </a:spcBef>
              <a:spcAft>
                <a:spcPts val="600"/>
              </a:spcAft>
              <a:defRPr/>
            </a:pPr>
            <a:r>
              <a:rPr lang="it-IT" sz="1800" kern="100" dirty="0">
                <a:latin typeface="Calibri" panose="020F0502020204030204" pitchFamily="34" charset="0"/>
                <a:cs typeface="Arial" panose="020B0604020202020204" pitchFamily="34" charset="0"/>
              </a:rPr>
              <a:t>se il licenziamento per esito negativo della prova fosse stato fondato su errati presupposti, il licenziamento rientrerebbe nella ordinaria disciplina e sarebbe soggetto alla </a:t>
            </a:r>
            <a:r>
              <a:rPr lang="it-IT" sz="1800" b="1" kern="100" dirty="0">
                <a:latin typeface="Calibri" panose="020F0502020204030204" pitchFamily="34" charset="0"/>
                <a:cs typeface="Arial" panose="020B0604020202020204" pitchFamily="34" charset="0"/>
              </a:rPr>
              <a:t>verifica giudiziale dell’esistenza o meno di una giusta causa o di un giustificato motivo </a:t>
            </a:r>
            <a:r>
              <a:rPr lang="it-IT" sz="1800" kern="100" dirty="0">
                <a:latin typeface="Calibri" panose="020F0502020204030204" pitchFamily="34" charset="0"/>
                <a:cs typeface="Arial" panose="020B0604020202020204" pitchFamily="34" charset="0"/>
              </a:rPr>
              <a:t>secondo le norme limitative dei licenziamenti (Cassazione, Sentenza 22 maggio 2015, n. 10618)</a:t>
            </a:r>
          </a:p>
          <a:p>
            <a:pPr marL="457200" indent="-457200">
              <a:buFont typeface="+mj-lt"/>
              <a:buAutoNum type="arabicPeriod" startAt="2"/>
              <a:defRPr/>
            </a:pPr>
            <a:r>
              <a:rPr lang="it-IT" dirty="0">
                <a:ea typeface="Calibri"/>
                <a:cs typeface="Calibri"/>
              </a:rPr>
              <a:t>Il patto di prova è nullo </a:t>
            </a:r>
            <a:r>
              <a:rPr lang="it-IT" i="1" dirty="0">
                <a:ea typeface="Calibri"/>
                <a:cs typeface="Calibri"/>
              </a:rPr>
              <a:t>ab origine </a:t>
            </a:r>
            <a:r>
              <a:rPr lang="it-IT" dirty="0">
                <a:ea typeface="Calibri"/>
                <a:cs typeface="Calibri"/>
              </a:rPr>
              <a:t>ad es. perché il lavoratore ha già reso la propria attività per lo stesso datore di lavoro e per le stesse mansioni in un periodo precedente senza essere stato regolarmente assunto</a:t>
            </a:r>
          </a:p>
          <a:p>
            <a:pPr>
              <a:defRPr/>
            </a:pPr>
            <a:r>
              <a:rPr lang="it-IT" sz="1800" kern="100" dirty="0">
                <a:effectLst/>
                <a:latin typeface="Calibri" panose="020F0502020204030204" pitchFamily="34" charset="0"/>
                <a:ea typeface="Calibri" panose="020F0502020204030204" pitchFamily="34" charset="0"/>
                <a:cs typeface="Arial" panose="020B0604020202020204" pitchFamily="34" charset="0"/>
              </a:rPr>
              <a:t>In tale ipotesi il recesso dovrà essere considerato a tutti gli effetti come recesso soggetto alla disciplina limitativa dei licenziamenti perciò sarà innanzitutto </a:t>
            </a:r>
            <a:r>
              <a:rPr lang="it-IT" sz="1800" kern="100" dirty="0">
                <a:latin typeface="Calibri" panose="020F0502020204030204" pitchFamily="34" charset="0"/>
                <a:ea typeface="Calibri" panose="020F0502020204030204" pitchFamily="34" charset="0"/>
                <a:cs typeface="Arial" panose="020B0604020202020204" pitchFamily="34" charset="0"/>
              </a:rPr>
              <a:t>valutato il </a:t>
            </a:r>
            <a:r>
              <a:rPr lang="it-IT" sz="1800" b="1" kern="100" dirty="0">
                <a:effectLst/>
                <a:latin typeface="Calibri" panose="020F0502020204030204" pitchFamily="34" charset="0"/>
                <a:ea typeface="Calibri" panose="020F0502020204030204" pitchFamily="34" charset="0"/>
                <a:cs typeface="Arial" panose="020B0604020202020204" pitchFamily="34" charset="0"/>
              </a:rPr>
              <a:t>rispetto dei requisiti formali </a:t>
            </a:r>
            <a:r>
              <a:rPr lang="it-IT" sz="1800" kern="100" dirty="0">
                <a:effectLst/>
                <a:latin typeface="Calibri" panose="020F0502020204030204" pitchFamily="34" charset="0"/>
                <a:ea typeface="Calibri" panose="020F0502020204030204" pitchFamily="34" charset="0"/>
                <a:cs typeface="Arial" panose="020B0604020202020204" pitchFamily="34" charset="0"/>
              </a:rPr>
              <a:t>(la forma scritta, il preventivo esperimento della procedura disciplinare, la comunicazione, ove richiesta, dei motivi, e sostanziali, la sussistenza della giusta causa o del giustificato motivo); poi, verificata la nullità del patto, verranno decise le conseguenze in termini di reintegrazione, riassunzione, pagamento dell'indennità di preavviso, supplementare, risarcimento del danno. (Cassazione, Sentenza10 maggio 2018, n. 11335)</a:t>
            </a:r>
          </a:p>
          <a:p>
            <a:pPr>
              <a:defRPr/>
            </a:pPr>
            <a:endParaRPr lang="it-IT" dirty="0">
              <a:ea typeface="Calibri"/>
              <a:cs typeface="Calibri"/>
            </a:endParaRPr>
          </a:p>
          <a:p>
            <a:pPr>
              <a:defRPr/>
            </a:pP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8F685B94-5773-EB3B-D7C6-11D1FED380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857073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2130426"/>
            <a:ext cx="12192000" cy="1470025"/>
          </a:xfrm>
        </p:spPr>
        <p:txBody>
          <a:bodyPr anchor="ctr"/>
          <a:lstStyle/>
          <a:p>
            <a:pPr>
              <a:defRPr/>
            </a:pPr>
            <a:r>
              <a:rPr lang="it-IT" sz="3100" kern="0" dirty="0">
                <a:solidFill>
                  <a:srgbClr val="118C77"/>
                </a:solidFill>
                <a:latin typeface="Tahoma"/>
              </a:rPr>
              <a:t>Patti accessori al rapporto di lavoro: la prova</a:t>
            </a:r>
            <a:r>
              <a:rPr lang="it-IT" altLang="it-IT" sz="3100" kern="0" dirty="0">
                <a:solidFill>
                  <a:srgbClr val="118C77"/>
                </a:solidFill>
                <a:latin typeface="Tahoma"/>
              </a:rPr>
              <a:t> </a:t>
            </a:r>
            <a:endParaRPr lang="it-IT" altLang="it-IT" sz="3100" dirty="0">
              <a:ea typeface="Calibri Light"/>
              <a:cs typeface="Calibri Light"/>
            </a:endParaRPr>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3886200"/>
            <a:ext cx="11141198" cy="1752600"/>
          </a:xfrm>
        </p:spPr>
        <p:txBody>
          <a:bodyPr vert="horz" lIns="91440" tIns="45720" rIns="91440" bIns="45720" rtlCol="0" anchor="t">
            <a:normAutofit/>
          </a:bodyPr>
          <a:lstStyle/>
          <a:p>
            <a:pPr>
              <a:defRPr/>
            </a:pPr>
            <a:r>
              <a:rPr lang="it-IT" altLang="it-IT" dirty="0"/>
              <a:t>DEFINIZIONE, UTILIZZO, POSSIBILITA' DI VARIARNE LA DURATA</a:t>
            </a:r>
          </a:p>
        </p:txBody>
      </p:sp>
      <p:pic>
        <p:nvPicPr>
          <p:cNvPr id="22" name="Immagine 21" descr="Immagine che contiene testo&#10;&#10;Descrizione generata automaticamente">
            <a:extLst>
              <a:ext uri="{FF2B5EF4-FFF2-40B4-BE49-F238E27FC236}">
                <a16:creationId xmlns:a16="http://schemas.microsoft.com/office/drawing/2014/main" id="{414C432B-1030-5149-BE57-ECB8B0EF4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3320" y="388439"/>
            <a:ext cx="3818854" cy="861381"/>
          </a:xfrm>
          <a:prstGeom prst="rect">
            <a:avLst/>
          </a:prstGeom>
        </p:spPr>
      </p:pic>
    </p:spTree>
    <p:extLst>
      <p:ext uri="{BB962C8B-B14F-4D97-AF65-F5344CB8AC3E}">
        <p14:creationId xmlns:p14="http://schemas.microsoft.com/office/powerpoint/2010/main" val="463345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A70AA-5086-F791-6990-9183A5F9CEB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9B61238-A2CF-BD73-DEEF-E1A88CD801E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6C838E0-6BD2-C7B4-FF37-AAEDB767C800}"/>
              </a:ext>
            </a:extLst>
          </p:cNvPr>
          <p:cNvSpPr>
            <a:spLocks noGrp="1" noChangeArrowheads="1"/>
          </p:cNvSpPr>
          <p:nvPr>
            <p:ph type="ctrTitle"/>
          </p:nvPr>
        </p:nvSpPr>
        <p:spPr>
          <a:xfrm>
            <a:off x="-913" y="1570017"/>
            <a:ext cx="12192000" cy="1470025"/>
          </a:xfrm>
        </p:spPr>
        <p:txBody>
          <a:bodyPr anchor="t"/>
          <a:lstStyle/>
          <a:p>
            <a:pPr>
              <a:defRPr/>
            </a:pPr>
            <a:r>
              <a:rPr lang="it-IT" sz="3100" kern="0" dirty="0">
                <a:solidFill>
                  <a:srgbClr val="118C77"/>
                </a:solidFill>
                <a:latin typeface="Tahoma"/>
              </a:rPr>
              <a:t>CASI PARTICOLARI</a:t>
            </a:r>
            <a:endParaRPr lang="it-IT" dirty="0"/>
          </a:p>
        </p:txBody>
      </p:sp>
      <p:sp>
        <p:nvSpPr>
          <p:cNvPr id="14" name="Rectangle 3">
            <a:extLst>
              <a:ext uri="{FF2B5EF4-FFF2-40B4-BE49-F238E27FC236}">
                <a16:creationId xmlns:a16="http://schemas.microsoft.com/office/drawing/2014/main" id="{3A36623A-D185-AB0B-21B0-99DDFDED1D04}"/>
              </a:ext>
            </a:extLst>
          </p:cNvPr>
          <p:cNvSpPr>
            <a:spLocks noGrp="1" noChangeArrowheads="1"/>
          </p:cNvSpPr>
          <p:nvPr>
            <p:ph type="subTitle" idx="1"/>
          </p:nvPr>
        </p:nvSpPr>
        <p:spPr>
          <a:xfrm>
            <a:off x="530245" y="2497128"/>
            <a:ext cx="5567738" cy="3691783"/>
          </a:xfrm>
        </p:spPr>
        <p:style>
          <a:lnRef idx="2">
            <a:schemeClr val="accent5"/>
          </a:lnRef>
          <a:fillRef idx="1">
            <a:schemeClr val="lt1"/>
          </a:fillRef>
          <a:effectRef idx="0">
            <a:schemeClr val="accent5"/>
          </a:effectRef>
          <a:fontRef idx="minor">
            <a:schemeClr val="dk1"/>
          </a:fontRef>
        </p:style>
        <p:txBody>
          <a:bodyPr vert="horz" lIns="91440" tIns="45720" rIns="91440" bIns="45720" rtlCol="0" anchor="t">
            <a:normAutofit/>
          </a:bodyPr>
          <a:lstStyle/>
          <a:p>
            <a:pPr>
              <a:defRPr/>
            </a:pPr>
            <a:r>
              <a:rPr lang="it-IT" b="1" dirty="0"/>
              <a:t>RICHIAMO ALLE ARMI</a:t>
            </a:r>
            <a:endParaRPr lang="it-IT" dirty="0">
              <a:ea typeface="Calibri" panose="020F0502020204030204"/>
              <a:cs typeface="Calibri" panose="020F0502020204030204"/>
            </a:endParaRPr>
          </a:p>
          <a:p>
            <a:pPr>
              <a:defRPr/>
            </a:pPr>
            <a:r>
              <a:rPr lang="it-IT" dirty="0"/>
              <a:t>Il richiamo alle armi durante il periodo di prova </a:t>
            </a:r>
            <a:r>
              <a:rPr lang="it-IT" b="1" dirty="0"/>
              <a:t>determina la sospensione del rapporto di lavoro </a:t>
            </a:r>
            <a:r>
              <a:rPr lang="it-IT" dirty="0"/>
              <a:t>sino alla fine del richiamo. Il periodo passato in servizio militare non si computa, salvo patto contrario, agli effetti dell'anzianità del dipendente dal rapporto di lavoro.</a:t>
            </a:r>
          </a:p>
          <a:p>
            <a:pPr>
              <a:defRPr/>
            </a:pPr>
            <a:r>
              <a:rPr lang="it-IT" dirty="0">
                <a:ea typeface="Calibri"/>
                <a:cs typeface="Calibri"/>
              </a:rPr>
              <a:t>Art. 28, L. 653/1940</a:t>
            </a: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62C50FB5-7764-0C4B-C2D6-725340215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4" name="Rectangle 3">
            <a:extLst>
              <a:ext uri="{FF2B5EF4-FFF2-40B4-BE49-F238E27FC236}">
                <a16:creationId xmlns:a16="http://schemas.microsoft.com/office/drawing/2014/main" id="{104718D4-BF91-C856-2A39-12E0E8680DB1}"/>
              </a:ext>
            </a:extLst>
          </p:cNvPr>
          <p:cNvSpPr txBox="1">
            <a:spLocks noChangeArrowheads="1"/>
          </p:cNvSpPr>
          <p:nvPr/>
        </p:nvSpPr>
        <p:spPr>
          <a:xfrm>
            <a:off x="6129057" y="2497128"/>
            <a:ext cx="5557300" cy="3691779"/>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sz="2200" b="1" dirty="0"/>
              <a:t>LAVORATRICE MADRE</a:t>
            </a:r>
            <a:endParaRPr lang="it-IT" sz="2200" dirty="0"/>
          </a:p>
          <a:p>
            <a:pPr>
              <a:defRPr/>
            </a:pPr>
            <a:r>
              <a:rPr lang="it-IT" sz="2200" dirty="0">
                <a:solidFill>
                  <a:schemeClr val="dk1"/>
                </a:solidFill>
              </a:rPr>
              <a:t>Nei confronti della lavoratrice madre,</a:t>
            </a:r>
            <a:r>
              <a:rPr lang="it-IT" sz="2200" b="1" dirty="0">
                <a:solidFill>
                  <a:schemeClr val="dk1"/>
                </a:solidFill>
              </a:rPr>
              <a:t> in caso di esito negativo della prova, non opera il divieto di licenziamento </a:t>
            </a:r>
            <a:r>
              <a:rPr lang="it-IT" sz="2200" dirty="0">
                <a:solidFill>
                  <a:schemeClr val="dk1"/>
                </a:solidFill>
              </a:rPr>
              <a:t>dall'accertamento della gravidanza fino al compimento del primo anno di età del bambino, fatto salvo il caso di licenziamento discriminatorio per il quale l'onere della prova grava sulla lavoratrice.</a:t>
            </a:r>
          </a:p>
          <a:p>
            <a:pPr>
              <a:defRPr/>
            </a:pPr>
            <a:r>
              <a:rPr lang="it-IT" sz="2200" dirty="0">
                <a:solidFill>
                  <a:schemeClr val="dk1"/>
                </a:solidFill>
                <a:ea typeface="Calibri"/>
                <a:cs typeface="Calibri"/>
              </a:rPr>
              <a:t>Art. 54 c.3 </a:t>
            </a:r>
            <a:r>
              <a:rPr lang="it-IT" sz="2200" dirty="0" err="1">
                <a:solidFill>
                  <a:schemeClr val="dk1"/>
                </a:solidFill>
                <a:ea typeface="Calibri"/>
                <a:cs typeface="Calibri"/>
              </a:rPr>
              <a:t>l.d</a:t>
            </a:r>
            <a:r>
              <a:rPr lang="it-IT" sz="2200" dirty="0">
                <a:solidFill>
                  <a:schemeClr val="dk1"/>
                </a:solidFill>
                <a:ea typeface="Calibri"/>
                <a:cs typeface="Calibri"/>
              </a:rPr>
              <a:t>) DECRETO LEGISLATIVO 26 marzo 2001, n. 151</a:t>
            </a:r>
          </a:p>
        </p:txBody>
      </p:sp>
    </p:spTree>
    <p:extLst>
      <p:ext uri="{BB962C8B-B14F-4D97-AF65-F5344CB8AC3E}">
        <p14:creationId xmlns:p14="http://schemas.microsoft.com/office/powerpoint/2010/main" val="21261713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8AA23-B0DE-767F-C3DF-23B23DD212FF}"/>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9BBCE87-CB14-EFF8-6F13-A41ACF30C7C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30AEF07-31FD-A957-6B8C-69E53EA2D495}"/>
              </a:ext>
            </a:extLst>
          </p:cNvPr>
          <p:cNvSpPr>
            <a:spLocks noGrp="1" noChangeArrowheads="1"/>
          </p:cNvSpPr>
          <p:nvPr>
            <p:ph type="ctrTitle"/>
          </p:nvPr>
        </p:nvSpPr>
        <p:spPr>
          <a:xfrm>
            <a:off x="-10438" y="1525002"/>
            <a:ext cx="12192000" cy="1470025"/>
          </a:xfrm>
        </p:spPr>
        <p:txBody>
          <a:bodyPr anchor="t"/>
          <a:lstStyle/>
          <a:p>
            <a:pPr>
              <a:defRPr/>
            </a:pPr>
            <a:r>
              <a:rPr lang="it-IT" sz="3100" kern="0" dirty="0">
                <a:solidFill>
                  <a:srgbClr val="118C77"/>
                </a:solidFill>
                <a:latin typeface="Tahoma"/>
              </a:rPr>
              <a:t>Distinzione tra prova e preventiva esplorazione dell'ambiente di lavoro: il caso della segretaria</a:t>
            </a:r>
            <a:endParaRPr lang="it-IT" dirty="0"/>
          </a:p>
        </p:txBody>
      </p:sp>
      <p:sp>
        <p:nvSpPr>
          <p:cNvPr id="14" name="Rectangle 3">
            <a:extLst>
              <a:ext uri="{FF2B5EF4-FFF2-40B4-BE49-F238E27FC236}">
                <a16:creationId xmlns:a16="http://schemas.microsoft.com/office/drawing/2014/main" id="{5F68C82E-8D67-2E83-ACDC-C60426EDAAB0}"/>
              </a:ext>
            </a:extLst>
          </p:cNvPr>
          <p:cNvSpPr>
            <a:spLocks noGrp="1" noChangeArrowheads="1"/>
          </p:cNvSpPr>
          <p:nvPr>
            <p:ph type="subTitle" idx="1"/>
          </p:nvPr>
        </p:nvSpPr>
        <p:spPr>
          <a:xfrm>
            <a:off x="540683" y="2626552"/>
            <a:ext cx="11110375" cy="3869888"/>
          </a:xfrm>
        </p:spPr>
        <p:txBody>
          <a:bodyPr vert="horz" lIns="91440" tIns="45720" rIns="91440" bIns="45720" rtlCol="0" anchor="t">
            <a:normAutofit/>
          </a:bodyPr>
          <a:lstStyle/>
          <a:p>
            <a:pPr>
              <a:lnSpc>
                <a:spcPct val="70000"/>
              </a:lnSpc>
              <a:defRPr/>
            </a:pPr>
            <a:r>
              <a:rPr lang="it-IT" dirty="0"/>
              <a:t>Cass. n. 8463/2007 "</a:t>
            </a:r>
            <a:r>
              <a:rPr lang="it-IT" i="1" dirty="0"/>
              <a:t>posto che le parti possono convenire lo svolgimento di una mera attività esplorativa volta all'acquisizione di reciproche informazioni concernenti l'ambiente di lavoro, l'affermazione della stipula di un contratto di lavoro a tempo indeterminato, anche al cospetto di una prova non formulata per iscritto, postula l'accertamento degli elementi tipici della subordinazione</a:t>
            </a:r>
            <a:r>
              <a:rPr lang="it-IT" dirty="0"/>
              <a:t>".</a:t>
            </a:r>
            <a:endParaRPr lang="it-IT" dirty="0">
              <a:ea typeface="Calibri"/>
              <a:cs typeface="Calibri"/>
            </a:endParaRPr>
          </a:p>
          <a:p>
            <a:pPr>
              <a:lnSpc>
                <a:spcPct val="70000"/>
              </a:lnSpc>
              <a:defRPr/>
            </a:pPr>
            <a:r>
              <a:rPr lang="it-IT" dirty="0"/>
              <a:t>Nella specie una signora si era presentata presso lo studio di un avvocato a seguito di un annuncio per la ricerca di una segretaria ed era stata sottoposta ad una "prova" con adibizione ad attività di videoscrittura, "solo per qualche giorno" (come era emerso in sede testimoniale) e senza che dall'istruttoria espletata fossero emersi gli elementi tipici della subordinazione: si trattava pertanto di una semplice attività esplorativa dell'ambiente di lavoro per le opportune, reciproche, acquisizioni informative e non di un vero e proprio patto di prova, altrimenti nullo per carenza della richiesta forma scritta. </a:t>
            </a:r>
          </a:p>
          <a:p>
            <a:pPr>
              <a:lnSpc>
                <a:spcPct val="70000"/>
              </a:lnSpc>
              <a:defRPr/>
            </a:pPr>
            <a:r>
              <a:rPr lang="it-IT" sz="1600" dirty="0"/>
              <a:t>[caso tratto da Guida al Lavoro|1 ottobre 2012|n. 9|p. 2|di Enrico Barraco]</a:t>
            </a:r>
            <a:endParaRPr lang="it-IT" sz="1600" dirty="0">
              <a:ea typeface="Calibri"/>
              <a:cs typeface="Calibri"/>
            </a:endParaRPr>
          </a:p>
          <a:p>
            <a:pPr>
              <a:defRPr/>
            </a:pPr>
            <a:endParaRPr lang="it-IT" sz="1600" b="1" dirty="0">
              <a:ea typeface="Calibri"/>
              <a:cs typeface="Calibri"/>
            </a:endParaRPr>
          </a:p>
          <a:p>
            <a:pPr>
              <a:defRPr/>
            </a:pPr>
            <a:endParaRPr lang="it-IT" dirty="0">
              <a:ea typeface="Calibri"/>
              <a:cs typeface="Calibri"/>
            </a:endParaRPr>
          </a:p>
          <a:p>
            <a:pPr>
              <a:defRPr/>
            </a:pP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CCC5A355-8D3E-7930-D124-502791F0AD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8619035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48864-5C9E-5A30-E860-7F2C0311D86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47A9DA5-5137-7F91-2214-E3257796BF7B}"/>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042E611-3419-333E-33EE-7A6142E622A2}"/>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Ripetibilità della prova</a:t>
            </a:r>
            <a:endParaRPr lang="it-IT" altLang="it-IT" sz="3139" dirty="0"/>
          </a:p>
        </p:txBody>
      </p:sp>
      <p:sp>
        <p:nvSpPr>
          <p:cNvPr id="14" name="Rectangle 3">
            <a:extLst>
              <a:ext uri="{FF2B5EF4-FFF2-40B4-BE49-F238E27FC236}">
                <a16:creationId xmlns:a16="http://schemas.microsoft.com/office/drawing/2014/main" id="{75232973-4B34-FD28-F008-8D5EFB75D776}"/>
              </a:ext>
            </a:extLst>
          </p:cNvPr>
          <p:cNvSpPr>
            <a:spLocks noGrp="1" noChangeArrowheads="1"/>
          </p:cNvSpPr>
          <p:nvPr>
            <p:ph type="subTitle" idx="1"/>
          </p:nvPr>
        </p:nvSpPr>
        <p:spPr>
          <a:xfrm>
            <a:off x="530245" y="2634558"/>
            <a:ext cx="11110375" cy="3684429"/>
          </a:xfrm>
        </p:spPr>
        <p:txBody>
          <a:bodyPr vert="horz" lIns="91440" tIns="45720" rIns="91440" bIns="45720" rtlCol="0" anchor="t">
            <a:normAutofit/>
          </a:bodyPr>
          <a:lstStyle/>
          <a:p>
            <a:pPr>
              <a:defRPr/>
            </a:pPr>
            <a:r>
              <a:rPr lang="it-IT" dirty="0"/>
              <a:t>E’ “</a:t>
            </a:r>
            <a:r>
              <a:rPr lang="it-IT" i="1" dirty="0"/>
              <a:t>legittima l'apposizione del patto di prova anche in caso di reiterazione di più contratti aventi ad oggetto le medesime mansioni</a:t>
            </a:r>
            <a:r>
              <a:rPr lang="it-IT" dirty="0"/>
              <a:t>”, purché esso sia funzionale all'imprenditore per verificare non solo le qualità professionali, </a:t>
            </a:r>
            <a:r>
              <a:rPr lang="it-IT" b="1" dirty="0"/>
              <a:t>ma anche il comportamento e la personalità del lavoratore in relazione all'adempimento della prestazione</a:t>
            </a:r>
            <a:r>
              <a:rPr lang="it-IT" dirty="0"/>
              <a:t>, elementi questi ultimi che sono per definizione suscettibili di modificarsi nel tempo per l'intervento di molteplici fattori, tra cui le abitudini di vita o le condizioni di salute. (Corte di cassazione, Ordinanza n. 28252/2018 e Corte di cassazione, Sentenza n. 22809/2019).</a:t>
            </a:r>
            <a:endParaRPr lang="it-IT" dirty="0">
              <a:ea typeface="Calibri"/>
              <a:cs typeface="Calibri"/>
            </a:endParaRPr>
          </a:p>
          <a:p>
            <a:pPr>
              <a:defRPr/>
            </a:pP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2256E4E1-50FD-7D4E-AC49-E71A7C2379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971408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364A4-3615-968D-7FD5-B85F6BFA8BD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044875E-61C6-05A9-EB00-F321E0470D2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60DB3EC-A62F-045E-9902-44FFA35B1559}"/>
              </a:ext>
            </a:extLst>
          </p:cNvPr>
          <p:cNvSpPr>
            <a:spLocks noGrp="1" noChangeArrowheads="1"/>
          </p:cNvSpPr>
          <p:nvPr>
            <p:ph type="ctrTitle"/>
          </p:nvPr>
        </p:nvSpPr>
        <p:spPr>
          <a:xfrm>
            <a:off x="0" y="2130426"/>
            <a:ext cx="12192000" cy="1470025"/>
          </a:xfrm>
        </p:spPr>
        <p:txBody>
          <a:bodyPr anchor="ctr"/>
          <a:lstStyle/>
          <a:p>
            <a:pPr>
              <a:defRPr/>
            </a:pPr>
            <a:r>
              <a:rPr lang="it-IT" sz="3100" kern="0" dirty="0">
                <a:solidFill>
                  <a:srgbClr val="118C77"/>
                </a:solidFill>
                <a:latin typeface="Tahoma"/>
              </a:rPr>
              <a:t>Il Preavviso</a:t>
            </a:r>
            <a:endParaRPr lang="it-IT" altLang="it-IT" sz="3100" dirty="0">
              <a:ea typeface="Calibri Light"/>
              <a:cs typeface="Calibri Light"/>
            </a:endParaRPr>
          </a:p>
        </p:txBody>
      </p:sp>
      <p:sp>
        <p:nvSpPr>
          <p:cNvPr id="14" name="Rectangle 3">
            <a:extLst>
              <a:ext uri="{FF2B5EF4-FFF2-40B4-BE49-F238E27FC236}">
                <a16:creationId xmlns:a16="http://schemas.microsoft.com/office/drawing/2014/main" id="{593CB09F-7ACF-A0D3-5799-6C21B620E49C}"/>
              </a:ext>
            </a:extLst>
          </p:cNvPr>
          <p:cNvSpPr>
            <a:spLocks noGrp="1" noChangeArrowheads="1"/>
          </p:cNvSpPr>
          <p:nvPr>
            <p:ph type="subTitle" idx="1"/>
          </p:nvPr>
        </p:nvSpPr>
        <p:spPr>
          <a:xfrm>
            <a:off x="530245" y="3886200"/>
            <a:ext cx="11141198" cy="1752600"/>
          </a:xfrm>
        </p:spPr>
        <p:txBody>
          <a:bodyPr vert="horz" lIns="91440" tIns="45720" rIns="91440" bIns="45720" rtlCol="0" anchor="t">
            <a:normAutofit/>
          </a:bodyPr>
          <a:lstStyle/>
          <a:p>
            <a:pPr>
              <a:defRPr/>
            </a:pPr>
            <a:r>
              <a:rPr lang="it-IT" altLang="it-IT" dirty="0"/>
              <a:t>DEFINIZIONE, UTILIZZO, POSSIBILITA' DI VARIARNE LA DURATA</a:t>
            </a:r>
          </a:p>
        </p:txBody>
      </p:sp>
      <p:pic>
        <p:nvPicPr>
          <p:cNvPr id="22" name="Immagine 21" descr="Immagine che contiene testo&#10;&#10;Descrizione generata automaticamente">
            <a:extLst>
              <a:ext uri="{FF2B5EF4-FFF2-40B4-BE49-F238E27FC236}">
                <a16:creationId xmlns:a16="http://schemas.microsoft.com/office/drawing/2014/main" id="{89C7614B-5A70-A0E6-65BC-FFD2D09EF3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3320" y="388439"/>
            <a:ext cx="3818854" cy="861381"/>
          </a:xfrm>
          <a:prstGeom prst="rect">
            <a:avLst/>
          </a:prstGeom>
        </p:spPr>
      </p:pic>
    </p:spTree>
    <p:extLst>
      <p:ext uri="{BB962C8B-B14F-4D97-AF65-F5344CB8AC3E}">
        <p14:creationId xmlns:p14="http://schemas.microsoft.com/office/powerpoint/2010/main" val="3486227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E74F2-9D58-9C82-E7C9-5EA0BE6EF7F6}"/>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61F8FDE4-5FCD-BEB5-90BE-941CB90FC14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75F1B0AD-175F-6BCC-920B-16B73FDAAD62}"/>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Il Preavviso nel codice civile</a:t>
            </a:r>
            <a:endParaRPr lang="it-IT" altLang="it-IT" sz="3139" dirty="0"/>
          </a:p>
        </p:txBody>
      </p:sp>
      <p:sp>
        <p:nvSpPr>
          <p:cNvPr id="14" name="Rectangle 3">
            <a:extLst>
              <a:ext uri="{FF2B5EF4-FFF2-40B4-BE49-F238E27FC236}">
                <a16:creationId xmlns:a16="http://schemas.microsoft.com/office/drawing/2014/main" id="{DE3B1E01-EF2E-7ADA-50E9-1C092C618CE1}"/>
              </a:ext>
            </a:extLst>
          </p:cNvPr>
          <p:cNvSpPr>
            <a:spLocks noGrp="1" noChangeArrowheads="1"/>
          </p:cNvSpPr>
          <p:nvPr>
            <p:ph type="subTitle" idx="1"/>
          </p:nvPr>
        </p:nvSpPr>
        <p:spPr>
          <a:xfrm>
            <a:off x="702252" y="2502404"/>
            <a:ext cx="5363561" cy="3684429"/>
          </a:xfr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rmAutofit fontScale="92500" lnSpcReduction="20000"/>
          </a:bodyPr>
          <a:lstStyle/>
          <a:p>
            <a:pPr>
              <a:defRPr/>
            </a:pPr>
            <a:r>
              <a:rPr lang="it-IT" b="1" dirty="0"/>
              <a:t>Articolo 2118 Codice Civile</a:t>
            </a:r>
          </a:p>
          <a:p>
            <a:pPr>
              <a:defRPr/>
            </a:pPr>
            <a:r>
              <a:rPr lang="it-IT" dirty="0"/>
              <a:t>Ciascuno dei contraenti può recedere dal contratto di lavoro a tempo indeterminato, </a:t>
            </a:r>
            <a:r>
              <a:rPr lang="it-IT" b="1" dirty="0"/>
              <a:t>dando preavviso </a:t>
            </a:r>
            <a:r>
              <a:rPr lang="it-IT" dirty="0"/>
              <a:t>nel termine e nei modi stabiliti [dalle norme corporative], dagli usi o secondo equità.</a:t>
            </a:r>
          </a:p>
          <a:p>
            <a:pPr>
              <a:defRPr/>
            </a:pPr>
            <a:r>
              <a:rPr lang="it-IT" b="1" dirty="0"/>
              <a:t>In mancanza di preavviso</a:t>
            </a:r>
            <a:r>
              <a:rPr lang="it-IT" dirty="0"/>
              <a:t>, il recedente è tenuto verso l'altra parte a un'indennità equivalente all'importo della retribuzione che sarebbe spettata per il periodo di preavviso.</a:t>
            </a:r>
          </a:p>
          <a:p>
            <a:pPr>
              <a:defRPr/>
            </a:pPr>
            <a:r>
              <a:rPr lang="it-IT" dirty="0"/>
              <a:t>La stessa indennità è dovuta dal datore di lavoro nel caso di cessazione del rapporto per morte del prestatore di lavoro.</a:t>
            </a:r>
          </a:p>
          <a:p>
            <a:pPr>
              <a:defRPr/>
            </a:pPr>
            <a:endParaRPr lang="it-IT" dirty="0"/>
          </a:p>
          <a:p>
            <a:pPr>
              <a:defRPr/>
            </a:pP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5654D17F-FD29-79CF-B9C6-5D445E31C1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2" name="Rectangle 3">
            <a:extLst>
              <a:ext uri="{FF2B5EF4-FFF2-40B4-BE49-F238E27FC236}">
                <a16:creationId xmlns:a16="http://schemas.microsoft.com/office/drawing/2014/main" id="{4FF6C61B-C2C5-B758-D50D-2B49D8A8B077}"/>
              </a:ext>
            </a:extLst>
          </p:cNvPr>
          <p:cNvSpPr txBox="1">
            <a:spLocks noChangeArrowheads="1"/>
          </p:cNvSpPr>
          <p:nvPr/>
        </p:nvSpPr>
        <p:spPr>
          <a:xfrm>
            <a:off x="6144295" y="2497126"/>
            <a:ext cx="5363561" cy="3684429"/>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b="1" dirty="0"/>
              <a:t>Articolo 2119 Codice Civile</a:t>
            </a:r>
          </a:p>
          <a:p>
            <a:pPr>
              <a:defRPr/>
            </a:pPr>
            <a:r>
              <a:rPr lang="it-IT" dirty="0"/>
              <a:t>Ciascuno dei contraenti può recedere dal contratto  prima della scadenza del termine, se il contratto è a </a:t>
            </a:r>
            <a:r>
              <a:rPr lang="it-IT" b="1" dirty="0"/>
              <a:t>tempo determinato</a:t>
            </a:r>
            <a:r>
              <a:rPr lang="it-IT" dirty="0"/>
              <a:t>, o senza preavviso, se il contratto è a tempo indeterminato, qualora si verifichi una causa che non consenta la prosecuzione, anche provvisoria, del rapporto. Se il contratto è a tempo indeterminato, al prestatore di lavoro che recede per </a:t>
            </a:r>
            <a:r>
              <a:rPr lang="it-IT" b="1" dirty="0"/>
              <a:t>giusta causa </a:t>
            </a:r>
            <a:r>
              <a:rPr lang="it-IT" dirty="0"/>
              <a:t>compete l'indennità indicata nel secondo comma dell'articolo precedente.</a:t>
            </a:r>
          </a:p>
          <a:p>
            <a:pPr>
              <a:defRPr/>
            </a:pPr>
            <a:r>
              <a:rPr lang="it-IT" dirty="0"/>
              <a:t>Non costituisce giusta causa di risoluzione del contratto la liquidazione coatta amministrativa dell'impresa. Gli effetti della liquidazione giudiziale sui rapporti di lavoro sono regolati dal Codice della crisi d'impresa e dell'insolvenza.</a:t>
            </a:r>
          </a:p>
          <a:p>
            <a:pPr>
              <a:defRPr/>
            </a:pPr>
            <a:endParaRPr lang="it-IT" dirty="0">
              <a:ea typeface="Calibri"/>
              <a:cs typeface="Calibri"/>
            </a:endParaRPr>
          </a:p>
          <a:p>
            <a:pPr>
              <a:defRPr/>
            </a:pPr>
            <a:endParaRPr lang="it-IT" altLang="it-IT" dirty="0">
              <a:ea typeface="Calibri"/>
              <a:cs typeface="Calibri"/>
            </a:endParaRPr>
          </a:p>
        </p:txBody>
      </p:sp>
    </p:spTree>
    <p:extLst>
      <p:ext uri="{BB962C8B-B14F-4D97-AF65-F5344CB8AC3E}">
        <p14:creationId xmlns:p14="http://schemas.microsoft.com/office/powerpoint/2010/main" val="3932154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D1BF6-3B18-A2AC-8195-365838BFF05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AF2B3F0-D746-F685-2CEE-81DC67BF9F0B}"/>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2DD5D28-F48F-20BA-119A-FC3BB89A2F43}"/>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A cosa serve il preavviso: il parere della giurisprudenza</a:t>
            </a:r>
            <a:endParaRPr lang="it-IT" altLang="it-IT" sz="3139" dirty="0"/>
          </a:p>
        </p:txBody>
      </p:sp>
      <p:sp>
        <p:nvSpPr>
          <p:cNvPr id="14" name="Rectangle 3">
            <a:extLst>
              <a:ext uri="{FF2B5EF4-FFF2-40B4-BE49-F238E27FC236}">
                <a16:creationId xmlns:a16="http://schemas.microsoft.com/office/drawing/2014/main" id="{0DD019DB-8EB9-AE36-0E8E-E6E14FA03464}"/>
              </a:ext>
            </a:extLst>
          </p:cNvPr>
          <p:cNvSpPr>
            <a:spLocks noGrp="1" noChangeArrowheads="1"/>
          </p:cNvSpPr>
          <p:nvPr>
            <p:ph type="subTitle" idx="1"/>
          </p:nvPr>
        </p:nvSpPr>
        <p:spPr>
          <a:xfrm>
            <a:off x="530245" y="2402242"/>
            <a:ext cx="11110375" cy="3908297"/>
          </a:xfrm>
        </p:spPr>
        <p:txBody>
          <a:bodyPr vert="horz" lIns="91440" tIns="45720" rIns="91440" bIns="45720" rtlCol="0" anchor="t">
            <a:normAutofit fontScale="92500" lnSpcReduction="20000"/>
          </a:bodyPr>
          <a:lstStyle/>
          <a:p>
            <a:pPr>
              <a:defRPr/>
            </a:pPr>
            <a:r>
              <a:rPr lang="it-IT" b="1" dirty="0"/>
              <a:t>Corte di Cassazione, Sezione L, Civile, Ordinanza del 14 marzo 2024, n. 6782</a:t>
            </a:r>
          </a:p>
          <a:p>
            <a:pPr>
              <a:defRPr/>
            </a:pPr>
            <a:r>
              <a:rPr lang="it-IT" i="1" dirty="0"/>
              <a:t>5. l'istituto del preavviso, comune alla maggior parte dei contratti di durata a tempo indeterminato (si veda, ad es., l'art. 1569 c.c. per il contratto di somministrazione, l'art. 1750 c.c. per il contratto di agenzia, l'art. 1833 c.c. per il contratto di conto corrente), </a:t>
            </a:r>
            <a:r>
              <a:rPr lang="it-IT" b="1" i="1" dirty="0">
                <a:solidFill>
                  <a:srgbClr val="0A8C74"/>
                </a:solidFill>
              </a:rPr>
              <a:t>adempie alla funzione economica di attenuare per la parte che subisce il recesso </a:t>
            </a:r>
            <a:r>
              <a:rPr lang="it-IT" b="1" i="1" dirty="0"/>
              <a:t>- </a:t>
            </a:r>
            <a:r>
              <a:rPr lang="it-IT" b="1" i="1" dirty="0">
                <a:solidFill>
                  <a:srgbClr val="0A8C74"/>
                </a:solidFill>
              </a:rPr>
              <a:t>che è atto unilaterale recettizio di esercizio di un diritto potestativo - le conseguenze pregiudizievoli della cessazione del </a:t>
            </a:r>
            <a:r>
              <a:rPr lang="it-IT" b="1" i="1">
                <a:solidFill>
                  <a:srgbClr val="0A8C74"/>
                </a:solidFill>
              </a:rPr>
              <a:t>contratto</a:t>
            </a:r>
            <a:r>
              <a:rPr lang="it-IT" i="1">
                <a:solidFill>
                  <a:srgbClr val="0A8C74"/>
                </a:solidFill>
              </a:rPr>
              <a:t>;</a:t>
            </a:r>
            <a:endParaRPr lang="it-IT" i="1" dirty="0">
              <a:solidFill>
                <a:srgbClr val="0A8C74"/>
              </a:solidFill>
            </a:endParaRPr>
          </a:p>
          <a:p>
            <a:pPr>
              <a:defRPr/>
            </a:pPr>
            <a:r>
              <a:rPr lang="it-IT" i="1" dirty="0"/>
              <a:t>6. costituisce comune affermazione che in tema di rapporto di lavoro a tempo indeterminato l'istituto del recesso - disciplinato dall'art. 2118 c.c. - adempie a una funzione destinata a variare in funzione della considerazione della parte non recedente; </a:t>
            </a:r>
            <a:r>
              <a:rPr lang="it-IT" b="1" i="1" dirty="0">
                <a:solidFill>
                  <a:srgbClr val="0A8C74"/>
                </a:solidFill>
              </a:rPr>
              <a:t>in caso di licenziamento si ritiene che il preavviso abbia la funzione di garantire al lavoratore la continuità della percezione della retribuzione in un certo lasso di tempo al fine di consentirgli il reperimento di una nuova occupazione; in caso di dimissioni del lavoratore il preavviso ha la finalità di assicurare al datore di lavoro il tempo necessario ad operare la sostituzione del lavoratore </a:t>
            </a:r>
            <a:r>
              <a:rPr lang="it-IT" b="1" i="1">
                <a:solidFill>
                  <a:srgbClr val="0A8C74"/>
                </a:solidFill>
              </a:rPr>
              <a:t>recedente</a:t>
            </a:r>
            <a:r>
              <a:rPr lang="it-IT" i="1">
                <a:solidFill>
                  <a:srgbClr val="0A8C74"/>
                </a:solidFill>
              </a:rPr>
              <a:t>;</a:t>
            </a:r>
            <a:endParaRPr lang="it-IT" i="1" dirty="0">
              <a:solidFill>
                <a:srgbClr val="0A8C74"/>
              </a:solidFill>
            </a:endParaRPr>
          </a:p>
        </p:txBody>
      </p:sp>
      <p:pic>
        <p:nvPicPr>
          <p:cNvPr id="26" name="Immagine 25" descr="Immagine che contiene testo&#10;&#10;Descrizione generata automaticamente">
            <a:extLst>
              <a:ext uri="{FF2B5EF4-FFF2-40B4-BE49-F238E27FC236}">
                <a16:creationId xmlns:a16="http://schemas.microsoft.com/office/drawing/2014/main" id="{A78E0D27-BB68-F13D-ACAE-AFACF3A40A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100641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3825E-0539-0CBB-E952-844C10C5178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56FA0AB-D1EB-F094-5725-E88A8D24F3F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B89535F-4701-AC55-BCBF-7C44911D2618}"/>
              </a:ext>
            </a:extLst>
          </p:cNvPr>
          <p:cNvSpPr>
            <a:spLocks noGrp="1" noChangeArrowheads="1"/>
          </p:cNvSpPr>
          <p:nvPr>
            <p:ph type="ctrTitle"/>
          </p:nvPr>
        </p:nvSpPr>
        <p:spPr>
          <a:xfrm>
            <a:off x="0" y="1604397"/>
            <a:ext cx="12192000" cy="1470025"/>
          </a:xfrm>
        </p:spPr>
        <p:txBody>
          <a:bodyPr anchor="ctr"/>
          <a:lstStyle/>
          <a:p>
            <a:pPr>
              <a:defRPr/>
            </a:pPr>
            <a:r>
              <a:rPr lang="it-IT" sz="3100" kern="0" dirty="0">
                <a:solidFill>
                  <a:srgbClr val="118C77"/>
                </a:solidFill>
                <a:latin typeface="Tahoma"/>
              </a:rPr>
              <a:t>Il Preavviso: rinunziabilità</a:t>
            </a:r>
            <a:endParaRPr lang="it-IT" altLang="it-IT" sz="3100" dirty="0">
              <a:ea typeface="Calibri Light"/>
              <a:cs typeface="Calibri Light"/>
            </a:endParaRPr>
          </a:p>
        </p:txBody>
      </p:sp>
      <p:sp>
        <p:nvSpPr>
          <p:cNvPr id="14" name="Rectangle 3">
            <a:extLst>
              <a:ext uri="{FF2B5EF4-FFF2-40B4-BE49-F238E27FC236}">
                <a16:creationId xmlns:a16="http://schemas.microsoft.com/office/drawing/2014/main" id="{DB46F53E-1F0F-569E-E72D-DB2F033125BB}"/>
              </a:ext>
            </a:extLst>
          </p:cNvPr>
          <p:cNvSpPr>
            <a:spLocks noGrp="1" noChangeArrowheads="1"/>
          </p:cNvSpPr>
          <p:nvPr>
            <p:ph type="subTitle" idx="1"/>
          </p:nvPr>
        </p:nvSpPr>
        <p:spPr>
          <a:xfrm>
            <a:off x="525401" y="3074422"/>
            <a:ext cx="11141198" cy="2564378"/>
          </a:xfrm>
        </p:spPr>
        <p:txBody>
          <a:bodyPr vert="horz" lIns="91440" tIns="45720" rIns="91440" bIns="45720" rtlCol="0" anchor="t">
            <a:normAutofit/>
          </a:bodyPr>
          <a:lstStyle/>
          <a:p>
            <a:pPr>
              <a:defRPr/>
            </a:pPr>
            <a:r>
              <a:rPr lang="it-IT" altLang="it-IT" b="1" dirty="0"/>
              <a:t>Corte di Cassazione, Sezione </a:t>
            </a:r>
            <a:r>
              <a:rPr lang="it-IT" altLang="it-IT" b="1" dirty="0" err="1"/>
              <a:t>L,Civile</a:t>
            </a:r>
            <a:r>
              <a:rPr lang="it-IT" altLang="it-IT" b="1" dirty="0"/>
              <a:t>, Ordinanza del 14 marzo 2024, n. 6782</a:t>
            </a:r>
          </a:p>
          <a:p>
            <a:pPr>
              <a:defRPr/>
            </a:pPr>
            <a:r>
              <a:rPr lang="it-IT" altLang="it-IT" dirty="0"/>
              <a:t>7. il tema della </a:t>
            </a:r>
            <a:r>
              <a:rPr lang="it-IT" altLang="it-IT" b="1" dirty="0"/>
              <a:t>rinunziabilità del periodo di preavviso </a:t>
            </a:r>
            <a:r>
              <a:rPr lang="it-IT" altLang="it-IT" dirty="0"/>
              <a:t>da parte del soggetto non recedente e delle </a:t>
            </a:r>
            <a:r>
              <a:rPr lang="it-IT" altLang="it-IT" b="1" dirty="0"/>
              <a:t>conseguenze</a:t>
            </a:r>
            <a:r>
              <a:rPr lang="it-IT" altLang="it-IT" dirty="0"/>
              <a:t> giuridiche di tale rinunzia è strettamente connesso e condizionato dalla soluzione che si intende dare alla questione circa </a:t>
            </a:r>
            <a:r>
              <a:rPr lang="it-IT" altLang="it-IT" b="1" dirty="0">
                <a:solidFill>
                  <a:srgbClr val="0A8C74"/>
                </a:solidFill>
              </a:rPr>
              <a:t>l'efficacia reale o obbligatoria </a:t>
            </a:r>
            <a:r>
              <a:rPr lang="it-IT" altLang="it-IT" b="1">
                <a:solidFill>
                  <a:srgbClr val="0A8C74"/>
                </a:solidFill>
              </a:rPr>
              <a:t>del preavviso</a:t>
            </a:r>
            <a:endParaRPr lang="it-IT" altLang="it-IT" dirty="0">
              <a:solidFill>
                <a:srgbClr val="0A8C74"/>
              </a:solidFill>
            </a:endParaRPr>
          </a:p>
        </p:txBody>
      </p:sp>
      <p:pic>
        <p:nvPicPr>
          <p:cNvPr id="22" name="Immagine 21" descr="Immagine che contiene testo&#10;&#10;Descrizione generata automaticamente">
            <a:extLst>
              <a:ext uri="{FF2B5EF4-FFF2-40B4-BE49-F238E27FC236}">
                <a16:creationId xmlns:a16="http://schemas.microsoft.com/office/drawing/2014/main" id="{859FF1BC-DE45-EF43-044F-6357EBB3E0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3320" y="388439"/>
            <a:ext cx="3818854" cy="861381"/>
          </a:xfrm>
          <a:prstGeom prst="rect">
            <a:avLst/>
          </a:prstGeom>
        </p:spPr>
      </p:pic>
    </p:spTree>
    <p:extLst>
      <p:ext uri="{BB962C8B-B14F-4D97-AF65-F5344CB8AC3E}">
        <p14:creationId xmlns:p14="http://schemas.microsoft.com/office/powerpoint/2010/main" val="303535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81D19-1F6F-26C0-CF8D-CEED9AA859D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DE9C2EE-66A0-1AED-E2C1-BBB8B996F9C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95CC691-1289-CC1E-F376-635F3C94E449}"/>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Il Preavviso: efficacia reale o obbligatoria?</a:t>
            </a:r>
            <a:endParaRPr lang="it-IT" altLang="it-IT" sz="3139" dirty="0"/>
          </a:p>
        </p:txBody>
      </p:sp>
      <p:sp>
        <p:nvSpPr>
          <p:cNvPr id="14" name="Rectangle 3">
            <a:extLst>
              <a:ext uri="{FF2B5EF4-FFF2-40B4-BE49-F238E27FC236}">
                <a16:creationId xmlns:a16="http://schemas.microsoft.com/office/drawing/2014/main" id="{4412A04C-E8EC-1450-2BD8-87F92B8B3830}"/>
              </a:ext>
            </a:extLst>
          </p:cNvPr>
          <p:cNvSpPr>
            <a:spLocks noGrp="1" noChangeArrowheads="1"/>
          </p:cNvSpPr>
          <p:nvPr>
            <p:ph type="subTitle" idx="1"/>
          </p:nvPr>
        </p:nvSpPr>
        <p:spPr>
          <a:xfrm>
            <a:off x="702252" y="2502404"/>
            <a:ext cx="5363561" cy="3684429"/>
          </a:xfr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rmAutofit/>
          </a:bodyPr>
          <a:lstStyle/>
          <a:p>
            <a:pPr>
              <a:defRPr/>
            </a:pPr>
            <a:r>
              <a:rPr lang="it-IT" b="1" dirty="0"/>
              <a:t>Efficacia reale</a:t>
            </a:r>
          </a:p>
          <a:p>
            <a:pPr>
              <a:defRPr/>
            </a:pPr>
            <a:r>
              <a:rPr lang="it-IT" dirty="0"/>
              <a:t>Il preavviso è un diritto della parte che subisce il recesso, la rinuncia al diritto è libera ma l’efficacia si produce per effetto del solo </a:t>
            </a:r>
            <a:r>
              <a:rPr lang="it-IT" b="1" dirty="0"/>
              <a:t>consenso delle parti legittimamente manifestato</a:t>
            </a:r>
          </a:p>
          <a:p>
            <a:pPr>
              <a:defRPr/>
            </a:pPr>
            <a:endParaRPr lang="it-IT" dirty="0"/>
          </a:p>
          <a:p>
            <a:pPr>
              <a:defRPr/>
            </a:pP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E450A744-FBF8-B1C3-0AA1-96DC2FB075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2" name="Rectangle 3">
            <a:extLst>
              <a:ext uri="{FF2B5EF4-FFF2-40B4-BE49-F238E27FC236}">
                <a16:creationId xmlns:a16="http://schemas.microsoft.com/office/drawing/2014/main" id="{7ED83926-E095-23E2-5971-2FC59C39EE3B}"/>
              </a:ext>
            </a:extLst>
          </p:cNvPr>
          <p:cNvSpPr txBox="1">
            <a:spLocks noChangeArrowheads="1"/>
          </p:cNvSpPr>
          <p:nvPr/>
        </p:nvSpPr>
        <p:spPr>
          <a:xfrm>
            <a:off x="6144295" y="2497126"/>
            <a:ext cx="5363561" cy="3684429"/>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b="1" dirty="0"/>
              <a:t>Efficacia obbligatoria</a:t>
            </a:r>
          </a:p>
          <a:p>
            <a:pPr>
              <a:defRPr/>
            </a:pPr>
            <a:r>
              <a:rPr lang="it-IT" dirty="0"/>
              <a:t>Il preavviso è un diritto della parte che subisce il recesso senza necessità di consenso alcuno, la rinuncia al diritto è libera ed ha </a:t>
            </a:r>
            <a:r>
              <a:rPr lang="it-IT" b="1" dirty="0"/>
              <a:t>efficacia immediata senza necessità del consenso altrui</a:t>
            </a:r>
          </a:p>
          <a:p>
            <a:pPr>
              <a:defRPr/>
            </a:pPr>
            <a:endParaRPr lang="it-IT" dirty="0">
              <a:ea typeface="Calibri"/>
              <a:cs typeface="Calibri"/>
            </a:endParaRPr>
          </a:p>
          <a:p>
            <a:pPr>
              <a:defRPr/>
            </a:pPr>
            <a:endParaRPr lang="it-IT" altLang="it-IT" dirty="0">
              <a:ea typeface="Calibri"/>
              <a:cs typeface="Calibri"/>
            </a:endParaRPr>
          </a:p>
        </p:txBody>
      </p:sp>
    </p:spTree>
    <p:extLst>
      <p:ext uri="{BB962C8B-B14F-4D97-AF65-F5344CB8AC3E}">
        <p14:creationId xmlns:p14="http://schemas.microsoft.com/office/powerpoint/2010/main" val="2028958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0E5EB-5C47-9207-EC49-339E8594D2F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F556996-F3A9-54A5-B271-625F98A9728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CD7630B3-D79C-28BF-9687-9BA4B494F803}"/>
              </a:ext>
            </a:extLst>
          </p:cNvPr>
          <p:cNvSpPr>
            <a:spLocks noGrp="1" noChangeArrowheads="1"/>
          </p:cNvSpPr>
          <p:nvPr>
            <p:ph type="ctrTitle"/>
          </p:nvPr>
        </p:nvSpPr>
        <p:spPr>
          <a:xfrm>
            <a:off x="0" y="1569671"/>
            <a:ext cx="12192000" cy="1470025"/>
          </a:xfrm>
        </p:spPr>
        <p:txBody>
          <a:bodyPr anchor="t"/>
          <a:lstStyle/>
          <a:p>
            <a:pPr>
              <a:defRPr/>
            </a:pPr>
            <a:r>
              <a:rPr lang="it-IT" altLang="it-IT" sz="3100" kern="0" dirty="0">
                <a:solidFill>
                  <a:srgbClr val="118C77"/>
                </a:solidFill>
                <a:latin typeface="Tahoma"/>
              </a:rPr>
              <a:t>Il Preavviso: efficacia reale o obbligatoria nella giurisprudenza di merito Cass. n. 6782/2024</a:t>
            </a:r>
            <a:endParaRPr lang="it-IT" altLang="it-IT" sz="3139" dirty="0"/>
          </a:p>
        </p:txBody>
      </p:sp>
      <p:sp>
        <p:nvSpPr>
          <p:cNvPr id="14" name="Rectangle 3">
            <a:extLst>
              <a:ext uri="{FF2B5EF4-FFF2-40B4-BE49-F238E27FC236}">
                <a16:creationId xmlns:a16="http://schemas.microsoft.com/office/drawing/2014/main" id="{68499252-D0EA-02AB-7D5C-9A5C8E46B3EF}"/>
              </a:ext>
            </a:extLst>
          </p:cNvPr>
          <p:cNvSpPr>
            <a:spLocks noGrp="1" noChangeArrowheads="1"/>
          </p:cNvSpPr>
          <p:nvPr>
            <p:ph type="subTitle" idx="1"/>
          </p:nvPr>
        </p:nvSpPr>
        <p:spPr>
          <a:xfrm>
            <a:off x="702252" y="2502404"/>
            <a:ext cx="5363561" cy="3684429"/>
          </a:xfr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rmAutofit/>
          </a:bodyPr>
          <a:lstStyle/>
          <a:p>
            <a:pPr>
              <a:defRPr/>
            </a:pPr>
            <a:r>
              <a:rPr lang="it-IT" b="1" dirty="0"/>
              <a:t>Efficacia reale</a:t>
            </a:r>
          </a:p>
          <a:p>
            <a:pPr algn="just">
              <a:defRPr/>
            </a:pPr>
            <a:r>
              <a:rPr lang="it-IT" dirty="0"/>
              <a:t>8</a:t>
            </a:r>
            <a:r>
              <a:rPr lang="it-IT" i="1" dirty="0"/>
              <a:t>.	infatti, ove dovesse optarsi per la natura reale del preavviso, con diritto quindi della parte recedente alla prosecuzione del rapporto fino alla scadenza del relativo periodo, non potrebbe ipotizzarsi una rinunzia della parte non recedente idonea a determinare l'immediata estinzione del rapporto di lavoro; </a:t>
            </a:r>
          </a:p>
          <a:p>
            <a:pPr>
              <a:defRPr/>
            </a:pP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7C71CF87-5E4B-7319-78F5-C03D3E1B6A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2" name="Rectangle 3">
            <a:extLst>
              <a:ext uri="{FF2B5EF4-FFF2-40B4-BE49-F238E27FC236}">
                <a16:creationId xmlns:a16="http://schemas.microsoft.com/office/drawing/2014/main" id="{002230B1-CB2A-106E-C41E-7BFC62F380CA}"/>
              </a:ext>
            </a:extLst>
          </p:cNvPr>
          <p:cNvSpPr txBox="1">
            <a:spLocks noChangeArrowheads="1"/>
          </p:cNvSpPr>
          <p:nvPr/>
        </p:nvSpPr>
        <p:spPr>
          <a:xfrm>
            <a:off x="6144295" y="2497126"/>
            <a:ext cx="5363561" cy="3684429"/>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b="1" dirty="0"/>
              <a:t>Efficacia obbligatoria</a:t>
            </a:r>
          </a:p>
          <a:p>
            <a:pPr algn="just">
              <a:defRPr/>
            </a:pPr>
            <a:r>
              <a:rPr lang="it-IT" i="1" dirty="0"/>
              <a:t>«a soluzione opposta si perviene, invece, nel caso si aderisca alla tesi dell'efficacia obbligatoria, la quale configura il preavviso quale mero obbligo (accessorio e alternativo) dell'esercizio del recesso; la parte recedente è libera di optare tra la prosecuzione del rapporto durante il periodo di preavviso e la corresponsione a controparte dell'indennità (con immediato effetto risolutivo del recesso); in base a tale costruzione in capo alla parte non recedente si configura un diritto di credito dalla stessa liberamente rinunziabile;»</a:t>
            </a:r>
            <a:endParaRPr lang="it-IT" i="1" dirty="0">
              <a:ea typeface="Calibri"/>
              <a:cs typeface="Calibri"/>
            </a:endParaRPr>
          </a:p>
          <a:p>
            <a:pPr>
              <a:defRPr/>
            </a:pPr>
            <a:endParaRPr lang="it-IT" altLang="it-IT" dirty="0">
              <a:ea typeface="Calibri"/>
              <a:cs typeface="Calibri"/>
            </a:endParaRPr>
          </a:p>
        </p:txBody>
      </p:sp>
    </p:spTree>
    <p:extLst>
      <p:ext uri="{BB962C8B-B14F-4D97-AF65-F5344CB8AC3E}">
        <p14:creationId xmlns:p14="http://schemas.microsoft.com/office/powerpoint/2010/main" val="113359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5A60A-292C-28E7-10F8-C2D85D67B98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2E4C6F0-7BEA-D64C-0B5E-BE4D555147E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595F952-4ECA-9303-4282-9923BCF1D081}"/>
              </a:ext>
            </a:extLst>
          </p:cNvPr>
          <p:cNvSpPr>
            <a:spLocks noGrp="1" noChangeArrowheads="1"/>
          </p:cNvSpPr>
          <p:nvPr>
            <p:ph type="ctrTitle"/>
          </p:nvPr>
        </p:nvSpPr>
        <p:spPr>
          <a:xfrm>
            <a:off x="-30187" y="1496125"/>
            <a:ext cx="12192000" cy="1470025"/>
          </a:xfrm>
        </p:spPr>
        <p:txBody>
          <a:bodyPr anchor="t"/>
          <a:lstStyle/>
          <a:p>
            <a:pPr>
              <a:defRPr/>
            </a:pPr>
            <a:r>
              <a:rPr lang="it-IT" altLang="it-IT" sz="3100" kern="0" dirty="0">
                <a:solidFill>
                  <a:srgbClr val="118C77"/>
                </a:solidFill>
                <a:latin typeface="Tahoma"/>
              </a:rPr>
              <a:t>Efficacia reale: conseguenze</a:t>
            </a:r>
            <a:endParaRPr lang="it-IT" altLang="it-IT" sz="3139" dirty="0"/>
          </a:p>
        </p:txBody>
      </p:sp>
      <p:sp>
        <p:nvSpPr>
          <p:cNvPr id="14" name="Rectangle 3">
            <a:extLst>
              <a:ext uri="{FF2B5EF4-FFF2-40B4-BE49-F238E27FC236}">
                <a16:creationId xmlns:a16="http://schemas.microsoft.com/office/drawing/2014/main" id="{FE4571C7-0BB7-62AC-AA31-C736ED3E3E6E}"/>
              </a:ext>
            </a:extLst>
          </p:cNvPr>
          <p:cNvSpPr>
            <a:spLocks noGrp="1" noChangeArrowheads="1"/>
          </p:cNvSpPr>
          <p:nvPr>
            <p:ph type="subTitle" idx="1"/>
          </p:nvPr>
        </p:nvSpPr>
        <p:spPr>
          <a:xfrm>
            <a:off x="402336" y="2231138"/>
            <a:ext cx="5663477" cy="3955695"/>
          </a:xfr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Autofit/>
          </a:bodyPr>
          <a:lstStyle/>
          <a:p>
            <a:pPr>
              <a:defRPr/>
            </a:pPr>
            <a:r>
              <a:rPr lang="it-IT" sz="1300" b="1" dirty="0"/>
              <a:t>Efficacia reale: Cass. sez. lav. 15 maggio 2007, n. 11094</a:t>
            </a:r>
          </a:p>
          <a:p>
            <a:pPr algn="just">
              <a:defRPr/>
            </a:pPr>
            <a:r>
              <a:rPr lang="it-IT" sz="1300" dirty="0"/>
              <a:t>Secondo l’orientamento prevalente, </a:t>
            </a:r>
            <a:r>
              <a:rPr lang="it-IT" sz="1300" b="1" dirty="0"/>
              <a:t>il preavviso ha efficacia reale</a:t>
            </a:r>
            <a:r>
              <a:rPr lang="it-IT" sz="1300" dirty="0"/>
              <a:t>, nel senso che ciascuno dei contraenti può recedere dal contratto di lavoro a tempo indeterminato dando il preavviso nel termine stabilito dal contratto collettivo, dagli usi o secondo equità. </a:t>
            </a:r>
            <a:r>
              <a:rPr lang="it-IT" sz="1300" b="1" dirty="0">
                <a:solidFill>
                  <a:srgbClr val="0A8C74"/>
                </a:solidFill>
              </a:rPr>
              <a:t>Il diritto a lavorare durante il periodo di preavviso può venir meno solo con il consenso della controparte che, ad esempio, accetti la indennità sostitutiva del preavviso </a:t>
            </a:r>
            <a:r>
              <a:rPr lang="it-IT" sz="1300" dirty="0"/>
              <a:t>(Cass. 23 luglio 2004 n. 13883, in tema di dimissioni; 30 agosto 2004 n. 17334, 21 novembre 2001 n. 14646; 25 agosto 1990 n. 8717, 13 dicembre 1988 n. 6798).</a:t>
            </a:r>
          </a:p>
          <a:p>
            <a:pPr algn="just">
              <a:defRPr/>
            </a:pPr>
            <a:r>
              <a:rPr lang="it-IT" sz="1300" dirty="0"/>
              <a:t>L’efficacia reale del preavviso, cui si aderisce, va intesa non già come preclusione alla cessazione del rapporto con immediatezza, ma nel senso che </a:t>
            </a:r>
            <a:r>
              <a:rPr lang="it-IT" sz="1300" b="1" dirty="0">
                <a:solidFill>
                  <a:srgbClr val="0A8C74"/>
                </a:solidFill>
              </a:rPr>
              <a:t>il contenuto dell’obbligazione prevista per la parte recedente dall’articolo 2118 codice civile comporta l’obbligo di preservare tutti i diritti retributivi che sarebbero maturati nel corso del periodo di preavviso</a:t>
            </a:r>
            <a:r>
              <a:rPr lang="it-IT" sz="1300" b="1" dirty="0"/>
              <a:t>,</a:t>
            </a:r>
            <a:r>
              <a:rPr lang="it-IT" sz="1300" dirty="0"/>
              <a:t> e quindi di pagare, in mancanza di preavviso lavorato, una indennità equivalente all’importo della retribuzione che sarebbe spettata per il periodo di preavviso, con la conseguenza di attribuire rilevanza agli aumenti retributivi intervenuti nel corso del preavviso, anche se non lavorato, ai fini della determinazione sia della indennità sostitutiva del preavviso, sia dell’indennità supplementare per i dirigenti.</a:t>
            </a:r>
          </a:p>
          <a:p>
            <a:pPr>
              <a:defRPr/>
            </a:pPr>
            <a:endParaRPr lang="it-IT" sz="1300" dirty="0">
              <a:ea typeface="Calibri"/>
              <a:cs typeface="Calibri"/>
            </a:endParaRPr>
          </a:p>
          <a:p>
            <a:pPr>
              <a:defRPr/>
            </a:pPr>
            <a:endParaRPr lang="it-IT" altLang="it-IT" sz="1300"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173D71F7-664B-9DC5-B0F7-FE769000F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3" name="Rectangle 3">
            <a:extLst>
              <a:ext uri="{FF2B5EF4-FFF2-40B4-BE49-F238E27FC236}">
                <a16:creationId xmlns:a16="http://schemas.microsoft.com/office/drawing/2014/main" id="{BE844268-77D0-93B9-7E79-E3204DA6DF04}"/>
              </a:ext>
            </a:extLst>
          </p:cNvPr>
          <p:cNvSpPr txBox="1">
            <a:spLocks noChangeArrowheads="1"/>
          </p:cNvSpPr>
          <p:nvPr/>
        </p:nvSpPr>
        <p:spPr>
          <a:xfrm>
            <a:off x="6126187" y="2231138"/>
            <a:ext cx="5663477" cy="395569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pPr>
              <a:defRPr/>
            </a:pPr>
            <a:r>
              <a:rPr lang="it-IT" sz="1300" b="1" dirty="0"/>
              <a:t>Efficacia reale: Conseguenze</a:t>
            </a:r>
          </a:p>
          <a:p>
            <a:pPr algn="just">
              <a:defRPr/>
            </a:pPr>
            <a:r>
              <a:rPr lang="it-IT" sz="1300" dirty="0"/>
              <a:t>«</a:t>
            </a:r>
            <a:r>
              <a:rPr lang="it-IT" sz="1300" i="1" dirty="0"/>
              <a:t>In definitiva la teoria dell’efficacia reale del preavviso comporta come conseguenza  il fatto che -  anche nel caso di licenziamento intimato con esonero (in tale periodo) dalla prestazione lavorativa e con il contestuale riconoscimento dell'indennità sostitutiva (e quindi non diversamente dal caso del c.d. “preavviso lavorato”)   </a:t>
            </a:r>
            <a:r>
              <a:rPr lang="it-IT" sz="1300" b="1" i="1" dirty="0">
                <a:solidFill>
                  <a:srgbClr val="0A8C74"/>
                </a:solidFill>
              </a:rPr>
              <a:t>- il rapporto (con le connesse obbligazioni) prosegue virtualmente a tutti gli effetti per l'intera durata del preavviso, salvo il consenso della parte che subisce il recesso all’immediata o anticipata risoluzione dello stesso </a:t>
            </a:r>
            <a:r>
              <a:rPr lang="it-IT" sz="1300" i="1" dirty="0"/>
              <a:t>(</a:t>
            </a:r>
            <a:r>
              <a:rPr lang="it-IT" sz="1300" i="1" dirty="0" err="1"/>
              <a:t>conf.</a:t>
            </a:r>
            <a:r>
              <a:rPr lang="it-IT" sz="1300" i="1" dirty="0"/>
              <a:t> Cass. 6 agosto 1987 n. 6769). Lo stesso effetto si verifica in senso (dovremmo dire) bilaterale, cioè a dire nella fattispecie in cui la parte destinataria dell’iniziativa di recesso sia l’azienda, raggiunta dalle dimissioni del lavoratore. </a:t>
            </a:r>
            <a:r>
              <a:rPr lang="it-IT" sz="1300" b="1" i="1" dirty="0">
                <a:solidFill>
                  <a:srgbClr val="0A8C74"/>
                </a:solidFill>
              </a:rPr>
              <a:t>Nel caso di carenza di consenso aziendale alla rinuncia del preavviso lavorato durante le dimissioni (es. per esigenze di effettuazione delle consegne), il rapporto prosegue virtualmente fino all’estinzione naturale del termine del preavviso, con la conseguenza che il lavoratore che preferisca sottrarvisi dovrà corrispondere all’azienda l’indennità sostitutiva </a:t>
            </a:r>
            <a:r>
              <a:rPr lang="it-IT" sz="1300" i="1" dirty="0"/>
              <a:t>calcolata computandovi (a proprio carico e quindi quale negatività per il proprio bilancio) i ratei  degli eventuali incrementi retributivi conseguenti ad un sopravvenuto rinnovo, quelli delle mensilità supplementari  e delle ferie maturande nell’arco del preavviso lavorabile ma non lavorato, per personalissima scelta di convenienza.</a:t>
            </a:r>
            <a:r>
              <a:rPr lang="it-IT" sz="1300" dirty="0"/>
              <a:t>» [tratto dall’articolo di Mario Meucci in Consulenza, Buffetti ed., n.9/2007]</a:t>
            </a:r>
          </a:p>
          <a:p>
            <a:pPr>
              <a:defRPr/>
            </a:pPr>
            <a:endParaRPr lang="it-IT" sz="1300" dirty="0">
              <a:ea typeface="Calibri"/>
              <a:cs typeface="Calibri"/>
            </a:endParaRPr>
          </a:p>
          <a:p>
            <a:pPr>
              <a:defRPr/>
            </a:pPr>
            <a:endParaRPr lang="it-IT" altLang="it-IT" sz="1300" dirty="0">
              <a:ea typeface="Calibri"/>
              <a:cs typeface="Calibri"/>
            </a:endParaRPr>
          </a:p>
        </p:txBody>
      </p:sp>
    </p:spTree>
    <p:extLst>
      <p:ext uri="{BB962C8B-B14F-4D97-AF65-F5344CB8AC3E}">
        <p14:creationId xmlns:p14="http://schemas.microsoft.com/office/powerpoint/2010/main" val="12294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5E6D5-7F41-25AE-C5A4-A7170AEE401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D98FFDE-707A-91A7-39F6-B0EA9BF6767B}"/>
              </a:ext>
            </a:extLst>
          </p:cNvPr>
          <p:cNvSpPr>
            <a:spLocks noGrp="1"/>
          </p:cNvSpPr>
          <p:nvPr>
            <p:ph type="title"/>
          </p:nvPr>
        </p:nvSpPr>
        <p:spPr>
          <a:xfrm>
            <a:off x="762000" y="1212850"/>
            <a:ext cx="10515600" cy="1325563"/>
          </a:xfrm>
        </p:spPr>
        <p:txBody>
          <a:bodyPr/>
          <a:lstStyle/>
          <a:p>
            <a:pPr algn="ctr"/>
            <a:r>
              <a:rPr lang="it-IT" sz="3100" dirty="0">
                <a:solidFill>
                  <a:srgbClr val="118C77"/>
                </a:solidFill>
                <a:latin typeface="Tahoma"/>
                <a:ea typeface="Tahoma"/>
                <a:cs typeface="Tahoma"/>
              </a:rPr>
              <a:t>Il patto di prova nella </a:t>
            </a:r>
            <a:br>
              <a:rPr lang="it-IT" sz="3100" dirty="0">
                <a:solidFill>
                  <a:srgbClr val="118C77"/>
                </a:solidFill>
                <a:latin typeface="Tahoma"/>
                <a:ea typeface="Tahoma"/>
                <a:cs typeface="Tahoma"/>
              </a:rPr>
            </a:br>
            <a:r>
              <a:rPr lang="it-IT" sz="3100" dirty="0">
                <a:solidFill>
                  <a:srgbClr val="118C77"/>
                </a:solidFill>
                <a:latin typeface="Tahoma"/>
                <a:ea typeface="Tahoma"/>
                <a:cs typeface="Tahoma"/>
              </a:rPr>
              <a:t>Direttiva UE 2019/1152 del 20 giugno 2019</a:t>
            </a:r>
            <a:endParaRPr lang="it-IT" dirty="0">
              <a:ea typeface="Calibri Light" panose="020F0302020204030204"/>
              <a:cs typeface="Calibri Light" panose="020F0302020204030204"/>
            </a:endParaRPr>
          </a:p>
        </p:txBody>
      </p:sp>
      <p:sp>
        <p:nvSpPr>
          <p:cNvPr id="3" name="Segnaposto contenuto 2">
            <a:extLst>
              <a:ext uri="{FF2B5EF4-FFF2-40B4-BE49-F238E27FC236}">
                <a16:creationId xmlns:a16="http://schemas.microsoft.com/office/drawing/2014/main" id="{E47A3E92-5870-985E-5AC4-9295A64FAA37}"/>
              </a:ext>
            </a:extLst>
          </p:cNvPr>
          <p:cNvSpPr>
            <a:spLocks noGrp="1"/>
          </p:cNvSpPr>
          <p:nvPr>
            <p:ph idx="1"/>
          </p:nvPr>
        </p:nvSpPr>
        <p:spPr>
          <a:xfrm>
            <a:off x="846648" y="2439900"/>
            <a:ext cx="10515600" cy="4075113"/>
          </a:xfrm>
        </p:spPr>
        <p:txBody>
          <a:bodyPr vert="horz" lIns="91440" tIns="45720" rIns="91440" bIns="45720" rtlCol="0" anchor="t">
            <a:normAutofit fontScale="92500" lnSpcReduction="20000"/>
          </a:bodyPr>
          <a:lstStyle/>
          <a:p>
            <a:pPr marL="0" indent="0" algn="just">
              <a:buNone/>
            </a:pPr>
            <a:r>
              <a:rPr lang="it-IT" sz="2000" dirty="0">
                <a:ea typeface="Calibri"/>
                <a:cs typeface="Calibri"/>
              </a:rPr>
              <a:t>27</a:t>
            </a:r>
            <a:r>
              <a:rPr lang="it-IT" sz="2000" dirty="0">
                <a:solidFill>
                  <a:srgbClr val="0A8C74"/>
                </a:solidFill>
                <a:ea typeface="Calibri"/>
                <a:cs typeface="Calibri"/>
              </a:rPr>
              <a:t>) </a:t>
            </a:r>
            <a:r>
              <a:rPr lang="it-IT" sz="2000" b="1" dirty="0">
                <a:solidFill>
                  <a:srgbClr val="0A8C74"/>
                </a:solidFill>
                <a:ea typeface="Calibri"/>
                <a:cs typeface="Calibri"/>
              </a:rPr>
              <a:t>I periodi di prova consentono alle parti del rapporto di lavoro di verificare che i lavoratori e le posizioni per le quali sono stati assunti siano compatibili, fornendo al contempo sostegno ai lavoratori. L’ingresso nel mercato del lavoro o la transizione verso una nuova posizione non dovrebbe implicare un lungo periodo di insicurezza. Come stabilito nel pilastro europeo dei diritti sociali, i periodi di prova dovrebbero pertanto essere di durata ragionevole.</a:t>
            </a:r>
          </a:p>
          <a:p>
            <a:pPr marL="0" indent="0" algn="just">
              <a:buNone/>
            </a:pPr>
            <a:r>
              <a:rPr lang="it-IT" sz="2000" dirty="0">
                <a:ea typeface="Calibri"/>
                <a:cs typeface="Calibri"/>
              </a:rPr>
              <a:t>(28) </a:t>
            </a:r>
            <a:r>
              <a:rPr lang="it-IT" sz="2000" b="1" dirty="0">
                <a:ea typeface="Calibri"/>
                <a:cs typeface="Calibri"/>
              </a:rPr>
              <a:t>Un cospicuo numero di Stati membri ha fissato la durata massima generale dei periodi di prova in un intervallo compreso tra tre e sei mesi, che dovrebbe essere considerato ragionevole</a:t>
            </a:r>
            <a:r>
              <a:rPr lang="it-IT" sz="2000" dirty="0">
                <a:ea typeface="Calibri"/>
                <a:cs typeface="Calibri"/>
              </a:rPr>
              <a:t>. Eccezionalmente, i periodi di prova dovrebbero poter durare più di sei mesi se ciò è giustificato dalla natura dell’impiego, come nel caso di </a:t>
            </a:r>
            <a:r>
              <a:rPr lang="it-IT" sz="2000" b="1" dirty="0">
                <a:solidFill>
                  <a:srgbClr val="0A8C74"/>
                </a:solidFill>
                <a:ea typeface="Calibri"/>
                <a:cs typeface="Calibri"/>
              </a:rPr>
              <a:t>posizioni dirigenziali,</a:t>
            </a:r>
            <a:r>
              <a:rPr lang="it-IT" sz="2000" dirty="0">
                <a:ea typeface="Calibri"/>
                <a:cs typeface="Calibri"/>
              </a:rPr>
              <a:t> esecutive o nella pubblica amministrazione, o se ciò è nell’interesse del lavoratore, come nel contesto di misure specifiche per la promozione dell’occupazione a tempo indeterminato, in particolare per i lavoratori giovani. </a:t>
            </a:r>
            <a:r>
              <a:rPr lang="it-IT" sz="2000" b="1" dirty="0">
                <a:solidFill>
                  <a:srgbClr val="0A8C74"/>
                </a:solidFill>
                <a:ea typeface="Calibri"/>
                <a:cs typeface="Calibri"/>
              </a:rPr>
              <a:t>I periodi di prova dovrebbero inoltre poter essere prorogati in misura corrispondente qualora il lavoratore sia stato assente dal lavoro durante il periodo di prova, ad esempio a causa di malattia o congedo</a:t>
            </a:r>
            <a:r>
              <a:rPr lang="it-IT" sz="2000" dirty="0">
                <a:ea typeface="Calibri"/>
                <a:cs typeface="Calibri"/>
              </a:rPr>
              <a:t>, per consentire al datore di lavoro di verificare l’idoneità del lavoratore al compito in questione. </a:t>
            </a:r>
            <a:r>
              <a:rPr lang="it-IT" sz="2000" b="1" dirty="0">
                <a:solidFill>
                  <a:srgbClr val="0A8C74"/>
                </a:solidFill>
                <a:ea typeface="Calibri"/>
                <a:cs typeface="Calibri"/>
              </a:rPr>
              <a:t>Nel caso di rapporti di lavoro a tempo determinato inferiori a 12 mesi, gli Stati membri dovrebbero assicurare che la durata di tale periodo di prova sia adeguata e proporzionale alla durata prevista del contratto e alla natura dell’impiego. </a:t>
            </a:r>
            <a:r>
              <a:rPr lang="it-IT" sz="2000" dirty="0">
                <a:solidFill>
                  <a:srgbClr val="0A8C74"/>
                </a:solidFill>
                <a:ea typeface="Calibri"/>
                <a:cs typeface="Calibri"/>
              </a:rPr>
              <a:t>Ove previsto dal diritto o dalle prassi nazionali, </a:t>
            </a:r>
            <a:r>
              <a:rPr lang="it-IT" sz="2000" b="1" dirty="0">
                <a:solidFill>
                  <a:srgbClr val="0A8C74"/>
                </a:solidFill>
                <a:ea typeface="Calibri"/>
                <a:cs typeface="Calibri"/>
              </a:rPr>
              <a:t>i lavoratori dovrebbero poter maturare diritti connessi al lavoro durante il periodo </a:t>
            </a:r>
            <a:r>
              <a:rPr lang="it-IT" sz="2000" b="1">
                <a:solidFill>
                  <a:srgbClr val="0A8C74"/>
                </a:solidFill>
                <a:ea typeface="Calibri"/>
                <a:cs typeface="Calibri"/>
              </a:rPr>
              <a:t>di prova</a:t>
            </a:r>
            <a:endParaRPr lang="it-IT" sz="2000" b="1" dirty="0">
              <a:solidFill>
                <a:srgbClr val="0A8C74"/>
              </a:solidFill>
              <a:ea typeface="Calibri"/>
              <a:cs typeface="Calibri"/>
            </a:endParaRPr>
          </a:p>
        </p:txBody>
      </p:sp>
      <p:sp>
        <p:nvSpPr>
          <p:cNvPr id="4" name="Segnaposto numero diapositiva 3">
            <a:extLst>
              <a:ext uri="{FF2B5EF4-FFF2-40B4-BE49-F238E27FC236}">
                <a16:creationId xmlns:a16="http://schemas.microsoft.com/office/drawing/2014/main" id="{2E19498C-AEB6-93CB-5F5E-2B0A21D68301}"/>
              </a:ext>
            </a:extLst>
          </p:cNvPr>
          <p:cNvSpPr>
            <a:spLocks noGrp="1"/>
          </p:cNvSpPr>
          <p:nvPr>
            <p:ph type="sldNum" sz="quarter" idx="12"/>
          </p:nvPr>
        </p:nvSpPr>
        <p:spPr/>
        <p:txBody>
          <a:bodyPr/>
          <a:lstStyle/>
          <a:p>
            <a:fld id="{0ACE2E1C-AE56-470C-8FFE-D0F4B65DC57B}" type="slidenum">
              <a:rPr lang="it-IT" smtClean="0"/>
              <a:t>3</a:t>
            </a:fld>
            <a:endParaRPr lang="it-IT"/>
          </a:p>
        </p:txBody>
      </p:sp>
      <p:pic>
        <p:nvPicPr>
          <p:cNvPr id="6" name="Immagine 5" descr="Immagine che contiene testo&#10;&#10;Descrizione generata automaticamente">
            <a:extLst>
              <a:ext uri="{FF2B5EF4-FFF2-40B4-BE49-F238E27FC236}">
                <a16:creationId xmlns:a16="http://schemas.microsoft.com/office/drawing/2014/main" id="{09701C32-DA3B-069D-0250-C79FF513DC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20411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364BB-33A6-9A35-E6BD-27C23827678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7BBF690-5ECD-4419-5123-61DDD370509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7DC78F3-6740-4DAA-ACF5-39E5ED83E430}"/>
              </a:ext>
            </a:extLst>
          </p:cNvPr>
          <p:cNvSpPr>
            <a:spLocks noGrp="1" noChangeArrowheads="1"/>
          </p:cNvSpPr>
          <p:nvPr>
            <p:ph type="ctrTitle"/>
          </p:nvPr>
        </p:nvSpPr>
        <p:spPr>
          <a:xfrm>
            <a:off x="-10438" y="1496125"/>
            <a:ext cx="12192000" cy="1470025"/>
          </a:xfrm>
        </p:spPr>
        <p:txBody>
          <a:bodyPr anchor="t"/>
          <a:lstStyle/>
          <a:p>
            <a:pPr>
              <a:defRPr/>
            </a:pPr>
            <a:r>
              <a:rPr lang="it-IT" altLang="it-IT" sz="3100" kern="0" dirty="0">
                <a:solidFill>
                  <a:srgbClr val="118C77"/>
                </a:solidFill>
                <a:latin typeface="Tahoma"/>
              </a:rPr>
              <a:t>Efficacia reale: quali conseguenze ad es. sulle ferie?</a:t>
            </a:r>
            <a:endParaRPr lang="it-IT" altLang="it-IT" sz="3139" dirty="0"/>
          </a:p>
        </p:txBody>
      </p:sp>
      <p:sp>
        <p:nvSpPr>
          <p:cNvPr id="14" name="Rectangle 3">
            <a:extLst>
              <a:ext uri="{FF2B5EF4-FFF2-40B4-BE49-F238E27FC236}">
                <a16:creationId xmlns:a16="http://schemas.microsoft.com/office/drawing/2014/main" id="{5A2D4B2C-F774-E64B-CDF6-092A85C990AE}"/>
              </a:ext>
            </a:extLst>
          </p:cNvPr>
          <p:cNvSpPr>
            <a:spLocks noGrp="1" noChangeArrowheads="1"/>
          </p:cNvSpPr>
          <p:nvPr>
            <p:ph type="subTitle" idx="1"/>
          </p:nvPr>
        </p:nvSpPr>
        <p:spPr>
          <a:xfrm>
            <a:off x="402336" y="2154728"/>
            <a:ext cx="5663477" cy="4032106"/>
          </a:xfrm>
        </p:spPr>
        <p:style>
          <a:lnRef idx="2">
            <a:schemeClr val="accent1"/>
          </a:lnRef>
          <a:fillRef idx="1">
            <a:schemeClr val="lt1"/>
          </a:fillRef>
          <a:effectRef idx="0">
            <a:schemeClr val="accent1"/>
          </a:effectRef>
          <a:fontRef idx="minor">
            <a:schemeClr val="dk1"/>
          </a:fontRef>
        </p:style>
        <p:txBody>
          <a:bodyPr vert="horz" lIns="91440" tIns="45720" rIns="91440" bIns="45720" rtlCol="0" anchor="t">
            <a:noAutofit/>
          </a:bodyPr>
          <a:lstStyle/>
          <a:p>
            <a:pPr>
              <a:defRPr/>
            </a:pPr>
            <a:r>
              <a:rPr lang="it-IT" sz="1400" b="1" dirty="0"/>
              <a:t>Efficacia reale: Conseguenze sulle ferie</a:t>
            </a:r>
          </a:p>
          <a:p>
            <a:pPr algn="just">
              <a:defRPr/>
            </a:pPr>
            <a:r>
              <a:rPr lang="it-IT" sz="1400" b="1" dirty="0"/>
              <a:t>Ferie</a:t>
            </a:r>
          </a:p>
          <a:p>
            <a:pPr algn="just">
              <a:defRPr/>
            </a:pPr>
            <a:r>
              <a:rPr lang="it-IT" sz="1400" i="1" dirty="0"/>
              <a:t>Dal principio dell'efficacia reale del preavviso, deriva che il lavoratore ha diritto di godere delle ferie anche durante il preavviso.</a:t>
            </a:r>
          </a:p>
          <a:p>
            <a:pPr algn="just">
              <a:defRPr/>
            </a:pPr>
            <a:r>
              <a:rPr lang="it-IT" sz="1400" i="1" dirty="0"/>
              <a:t>Inoltre, se il lavoratore presta la propria attività nel periodo di preavviso matura il diritto ad un numero proporzionalmente correlato di giorni di ferie, con conseguente spostamento automatico (</a:t>
            </a:r>
            <a:r>
              <a:rPr lang="it-IT" sz="1400" i="1" dirty="0" err="1"/>
              <a:t>ope</a:t>
            </a:r>
            <a:r>
              <a:rPr lang="it-IT" sz="1400" i="1" dirty="0"/>
              <a:t> legis) del termine finale del preavviso (Cass. n. 14646/2001</a:t>
            </a:r>
            <a:r>
              <a:rPr lang="it-IT" sz="1400" dirty="0"/>
              <a:t>). [Fondazione Studi Consiglio Nazionale dell'Ordine Consulenti del lavoro|Parere|27 ottobre 2007| n. 6; così anche la Corte di Cassazione, Sentenza n. 985/2017]</a:t>
            </a:r>
          </a:p>
          <a:p>
            <a:pPr>
              <a:defRPr/>
            </a:pPr>
            <a:endParaRPr lang="it-IT" sz="1400" dirty="0">
              <a:ea typeface="Calibri"/>
              <a:cs typeface="Calibri"/>
            </a:endParaRPr>
          </a:p>
          <a:p>
            <a:pPr>
              <a:defRPr/>
            </a:pPr>
            <a:endParaRPr lang="it-IT" altLang="it-IT" sz="1400"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79D9E6BF-3C13-B0E5-B9B9-E721C0A8E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2" name="Rectangle 3">
            <a:extLst>
              <a:ext uri="{FF2B5EF4-FFF2-40B4-BE49-F238E27FC236}">
                <a16:creationId xmlns:a16="http://schemas.microsoft.com/office/drawing/2014/main" id="{E8AFE850-1733-A495-A70C-7F4BA803F735}"/>
              </a:ext>
            </a:extLst>
          </p:cNvPr>
          <p:cNvSpPr txBox="1">
            <a:spLocks noChangeArrowheads="1"/>
          </p:cNvSpPr>
          <p:nvPr/>
        </p:nvSpPr>
        <p:spPr>
          <a:xfrm>
            <a:off x="6144295" y="2154727"/>
            <a:ext cx="5471301" cy="4026830"/>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sz="1400" b="1" dirty="0"/>
              <a:t>Il contrasto con la regola dell’art. 2109 c.c.</a:t>
            </a:r>
          </a:p>
          <a:p>
            <a:pPr algn="just">
              <a:defRPr/>
            </a:pPr>
            <a:r>
              <a:rPr lang="it-IT" sz="1400" dirty="0"/>
              <a:t>L’art. 2109, ultimo comma, c.c. così stabilisce:</a:t>
            </a:r>
          </a:p>
          <a:p>
            <a:pPr algn="just">
              <a:defRPr/>
            </a:pPr>
            <a:r>
              <a:rPr lang="it-IT" sz="1400" b="1" dirty="0"/>
              <a:t>«Non può essere computato nelle ferie il periodo di preavviso indicato nell'articolo 2118»</a:t>
            </a:r>
          </a:p>
          <a:p>
            <a:pPr algn="just">
              <a:defRPr/>
            </a:pPr>
            <a:r>
              <a:rPr lang="it-IT" sz="1400" dirty="0"/>
              <a:t>Ne consegue che durante il periodo di preavviso il datore di lavoro non potrebbe pretendere di far fruire al lavoratore le ferie maturate nell’anno, essendo il preavviso finalizzato anche alla ricerca di una nuova occupazione da parte del lavoratore licenziato, non compatibile con l’esigenza ricreativa delle ferie; né il lavoratore dimissionario potrebbe pretendere, da parte sua, di fruire nel periodo di preavviso le proprie ferie residue in quanto vanificherebbe l’esigenza del datore di lavoro di ricevere una prestazione effettiva finalizzata al passaggio delle consegne.</a:t>
            </a:r>
          </a:p>
          <a:p>
            <a:pPr algn="just">
              <a:defRPr/>
            </a:pPr>
            <a:r>
              <a:rPr lang="it-IT" altLang="it-IT" sz="1400" dirty="0">
                <a:ea typeface="Calibri"/>
                <a:cs typeface="Calibri"/>
              </a:rPr>
              <a:t>Tuttavia se la parte recedente sceglie la prosecuzione provvisoria del rapporto, ne protrae la durata sino alla scadenza del periodo di preavviso, con la conseguenza che durante questo periodo il contratto produce i suoi effetti, tra i quali vi è la maturazione delle ferie la cui eventuale concessione, di conseguenza, sposterebbe del pari il termine del preavviso.</a:t>
            </a:r>
          </a:p>
        </p:txBody>
      </p:sp>
    </p:spTree>
    <p:extLst>
      <p:ext uri="{BB962C8B-B14F-4D97-AF65-F5344CB8AC3E}">
        <p14:creationId xmlns:p14="http://schemas.microsoft.com/office/powerpoint/2010/main" val="4035857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1CE41-EE5F-0D98-A89D-2B91487F8D2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AD91FA9-EB2E-1048-37BC-7F8F031D261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E47E759-CA08-C8AD-CF2A-F6D4FC2B5050}"/>
              </a:ext>
            </a:extLst>
          </p:cNvPr>
          <p:cNvSpPr>
            <a:spLocks noGrp="1" noChangeArrowheads="1"/>
          </p:cNvSpPr>
          <p:nvPr>
            <p:ph type="ctrTitle"/>
          </p:nvPr>
        </p:nvSpPr>
        <p:spPr>
          <a:xfrm>
            <a:off x="-10438" y="1496125"/>
            <a:ext cx="12192000" cy="1470025"/>
          </a:xfrm>
        </p:spPr>
        <p:txBody>
          <a:bodyPr anchor="t"/>
          <a:lstStyle/>
          <a:p>
            <a:pPr>
              <a:defRPr/>
            </a:pPr>
            <a:r>
              <a:rPr lang="it-IT" altLang="it-IT" sz="3100" kern="0" dirty="0">
                <a:solidFill>
                  <a:srgbClr val="118C77"/>
                </a:solidFill>
                <a:latin typeface="Tahoma"/>
              </a:rPr>
              <a:t>Efficacia obbligatoria: conseguenze</a:t>
            </a:r>
            <a:endParaRPr lang="it-IT" altLang="it-IT" sz="3139" dirty="0"/>
          </a:p>
        </p:txBody>
      </p:sp>
      <p:pic>
        <p:nvPicPr>
          <p:cNvPr id="26" name="Immagine 25" descr="Immagine che contiene testo&#10;&#10;Descrizione generata automaticamente">
            <a:extLst>
              <a:ext uri="{FF2B5EF4-FFF2-40B4-BE49-F238E27FC236}">
                <a16:creationId xmlns:a16="http://schemas.microsoft.com/office/drawing/2014/main" id="{678DE06D-9363-C598-48A7-7F2BFD851E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2" name="Rectangle 3">
            <a:extLst>
              <a:ext uri="{FF2B5EF4-FFF2-40B4-BE49-F238E27FC236}">
                <a16:creationId xmlns:a16="http://schemas.microsoft.com/office/drawing/2014/main" id="{08B710F1-075D-CF8C-F5AA-734412E8A3CE}"/>
              </a:ext>
            </a:extLst>
          </p:cNvPr>
          <p:cNvSpPr txBox="1">
            <a:spLocks noChangeArrowheads="1"/>
          </p:cNvSpPr>
          <p:nvPr/>
        </p:nvSpPr>
        <p:spPr>
          <a:xfrm>
            <a:off x="6144295" y="2225861"/>
            <a:ext cx="5363561" cy="3955695"/>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sz="1400" b="1" dirty="0"/>
              <a:t>Efficacia obbligatoria: Conseguenze</a:t>
            </a:r>
          </a:p>
          <a:p>
            <a:pPr algn="just">
              <a:defRPr/>
            </a:pPr>
            <a:r>
              <a:rPr lang="it-IT" sz="1400" b="1" dirty="0"/>
              <a:t>Corte di Cassazione, Sezione L Civile, Ordinanza dell’8 agosto 2024, n. 22520</a:t>
            </a:r>
          </a:p>
          <a:p>
            <a:pPr algn="just">
              <a:defRPr/>
            </a:pPr>
            <a:r>
              <a:rPr lang="it-IT" sz="1400" dirty="0"/>
              <a:t>5.2. </a:t>
            </a:r>
            <a:r>
              <a:rPr lang="it-IT" sz="1400" i="1" dirty="0"/>
              <a:t>A tutela della parte che subisce il recesso, l'art. 2118 c.c. prevede l'obbligo del preavviso, in base al quale l'efficacia del comunicato recesso (e, quindi, l'estinzione del rapporto di lavoro) è differita per un determinato periodo di tempo. Invero, nel contratto di lavoro a tempo indeterminato </a:t>
            </a:r>
            <a:r>
              <a:rPr lang="it-IT" sz="1400" b="1" i="1" dirty="0">
                <a:solidFill>
                  <a:srgbClr val="0A8C74"/>
                </a:solidFill>
              </a:rPr>
              <a:t>il preavviso non ha efficacia reale ma obbligatoria</a:t>
            </a:r>
            <a:r>
              <a:rPr lang="it-IT" sz="1400" i="1" dirty="0"/>
              <a:t>, e, conseguentemente, ove una delle parti eserciti la facoltà di recedere con effetto immediato</a:t>
            </a:r>
            <a:r>
              <a:rPr lang="it-IT" sz="1400" i="1" dirty="0">
                <a:solidFill>
                  <a:srgbClr val="0A8C74"/>
                </a:solidFill>
              </a:rPr>
              <a:t>, </a:t>
            </a:r>
            <a:r>
              <a:rPr lang="it-IT" sz="1400" b="1" i="1" dirty="0">
                <a:solidFill>
                  <a:srgbClr val="0A8C74"/>
                </a:solidFill>
              </a:rPr>
              <a:t>il rapporto si risolve altrettanto immediatamente (con l'unico obbligo della parte recedente di corrispondere l'indennità sostitutiva del preavviso e senza che da tale momento possano avere influenza eventuali avvenimenti sopravvenuti)</a:t>
            </a:r>
            <a:r>
              <a:rPr lang="it-IT" sz="1400" i="1" dirty="0">
                <a:solidFill>
                  <a:srgbClr val="0A8C74"/>
                </a:solidFill>
              </a:rPr>
              <a:t>, </a:t>
            </a:r>
            <a:r>
              <a:rPr lang="it-IT" sz="1400" b="1" i="1" dirty="0">
                <a:solidFill>
                  <a:srgbClr val="0A8C74"/>
                </a:solidFill>
              </a:rPr>
              <a:t>a meno che la parte recedente, nell'esercizio di un suo diritto potestativo, acconsenta, avendone interesse, alla continuazione del rapporto lavorativo, protraendone l'efficacia sino al termine del periodo di preavviso </a:t>
            </a:r>
            <a:r>
              <a:rPr lang="it-IT" sz="1400" dirty="0"/>
              <a:t>(così anche Cass. n. 13988/2017).</a:t>
            </a:r>
          </a:p>
          <a:p>
            <a:pPr algn="just">
              <a:defRPr/>
            </a:pPr>
            <a:endParaRPr lang="it-IT" altLang="it-IT" sz="1400" dirty="0">
              <a:ea typeface="Calibri"/>
              <a:cs typeface="Calibri"/>
            </a:endParaRPr>
          </a:p>
        </p:txBody>
      </p:sp>
      <p:sp>
        <p:nvSpPr>
          <p:cNvPr id="3" name="Rectangle 3">
            <a:extLst>
              <a:ext uri="{FF2B5EF4-FFF2-40B4-BE49-F238E27FC236}">
                <a16:creationId xmlns:a16="http://schemas.microsoft.com/office/drawing/2014/main" id="{2F88360C-7760-7B77-9FDA-666F041F612F}"/>
              </a:ext>
            </a:extLst>
          </p:cNvPr>
          <p:cNvSpPr txBox="1">
            <a:spLocks noChangeArrowheads="1"/>
          </p:cNvSpPr>
          <p:nvPr/>
        </p:nvSpPr>
        <p:spPr>
          <a:xfrm>
            <a:off x="684144" y="2225860"/>
            <a:ext cx="5363561" cy="3955693"/>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it-IT" sz="1400" b="1" dirty="0"/>
              <a:t>Efficacia obbligatoria: Cass., sez. lav., 21 maggio 2007, n. 11740</a:t>
            </a:r>
          </a:p>
          <a:p>
            <a:pPr algn="just">
              <a:defRPr/>
            </a:pPr>
            <a:r>
              <a:rPr lang="it-IT" sz="1400" dirty="0"/>
              <a:t>5</a:t>
            </a:r>
            <a:r>
              <a:rPr lang="it-IT" sz="1400" i="1" dirty="0"/>
              <a:t>. Ragioni di ordine letterale e logico-sistematico inducono a condividere l’indirizzo volto ad </a:t>
            </a:r>
            <a:r>
              <a:rPr lang="it-IT" sz="1400" b="1" i="1" dirty="0"/>
              <a:t>assegnare al preavviso efficacia obbligatoria</a:t>
            </a:r>
            <a:r>
              <a:rPr lang="it-IT" sz="1400" i="1" dirty="0"/>
              <a:t>.</a:t>
            </a:r>
          </a:p>
          <a:p>
            <a:pPr algn="just">
              <a:defRPr/>
            </a:pPr>
            <a:r>
              <a:rPr lang="it-IT" sz="1400" i="1" dirty="0"/>
              <a:t>5.1. Ed invero è innegabile che l’ art. 2118 c.c. è formulato ("Ciascuno dei contraenti può recedere dal contratto di lavoro a tempo indeterminato dando il preavviso…") nel senso di riconoscere in maniera inequivocabile sia al datore di lavoro che al lavoratore il diritto di recedere dal contratto dando il preavviso, ed ancora nel senso di regolare in maniera inequivocabile ed esaustiva tutte le conseguenze della mancanza del preavviso ("In mancanza di preavviso, il ricorrente è tenuto verso l’altra parte ad una indennità equivalente all’importo della retribuzione che sarebbe spettata per il periodo di preavviso"), </a:t>
            </a:r>
            <a:r>
              <a:rPr lang="it-IT" sz="1400" b="1" i="1" dirty="0">
                <a:solidFill>
                  <a:srgbClr val="0A8C74"/>
                </a:solidFill>
              </a:rPr>
              <a:t>impedendo così un interpretazione del dato normativo che porti ad ammettere che il rapporto di lavoro continui durante il periodo di preavviso allorquando il datore di lavoro abbia estromesso il lavoratore esternando la sua volontà di recedere dal rapporto lavorativo. </a:t>
            </a:r>
            <a:endParaRPr lang="it-IT" sz="1400" b="1" i="1" dirty="0">
              <a:solidFill>
                <a:srgbClr val="0A8C74"/>
              </a:solidFill>
              <a:ea typeface="Calibri"/>
              <a:cs typeface="Calibri"/>
            </a:endParaRPr>
          </a:p>
          <a:p>
            <a:pPr algn="just">
              <a:defRPr/>
            </a:pPr>
            <a:endParaRPr lang="it-IT" altLang="it-IT" sz="1400" dirty="0">
              <a:ea typeface="Calibri"/>
              <a:cs typeface="Calibri"/>
            </a:endParaRPr>
          </a:p>
        </p:txBody>
      </p:sp>
    </p:spTree>
    <p:extLst>
      <p:ext uri="{BB962C8B-B14F-4D97-AF65-F5344CB8AC3E}">
        <p14:creationId xmlns:p14="http://schemas.microsoft.com/office/powerpoint/2010/main" val="36940399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6C2E2-D607-4473-EFB7-382C58C14F7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FC43912-1D29-F3AE-BC64-98356B8F64C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AD89088-EB64-B01A-F677-BC951F73D366}"/>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Natura obbligatoria: la rinuncia alla prestazione</a:t>
            </a:r>
            <a:endParaRPr lang="it-IT" altLang="it-IT" sz="3139" dirty="0"/>
          </a:p>
        </p:txBody>
      </p:sp>
      <p:sp>
        <p:nvSpPr>
          <p:cNvPr id="14" name="Rectangle 3">
            <a:extLst>
              <a:ext uri="{FF2B5EF4-FFF2-40B4-BE49-F238E27FC236}">
                <a16:creationId xmlns:a16="http://schemas.microsoft.com/office/drawing/2014/main" id="{947306B2-0F4C-E2BE-FE37-A88F1171DAB7}"/>
              </a:ext>
            </a:extLst>
          </p:cNvPr>
          <p:cNvSpPr>
            <a:spLocks noGrp="1" noChangeArrowheads="1"/>
          </p:cNvSpPr>
          <p:nvPr>
            <p:ph type="subTitle" idx="1"/>
          </p:nvPr>
        </p:nvSpPr>
        <p:spPr>
          <a:xfrm>
            <a:off x="530245" y="2542032"/>
            <a:ext cx="11110375" cy="3776955"/>
          </a:xfrm>
        </p:spPr>
        <p:txBody>
          <a:bodyPr vert="horz" lIns="91440" tIns="45720" rIns="91440" bIns="45720" rtlCol="0" anchor="t">
            <a:normAutofit/>
          </a:bodyPr>
          <a:lstStyle/>
          <a:p>
            <a:pPr>
              <a:defRPr/>
            </a:pPr>
            <a:r>
              <a:rPr lang="it-IT" b="1" dirty="0"/>
              <a:t>Corte di Cassazione, Sezione </a:t>
            </a:r>
            <a:r>
              <a:rPr lang="it-IT" b="1" dirty="0" err="1"/>
              <a:t>L,Civile</a:t>
            </a:r>
            <a:r>
              <a:rPr lang="it-IT" b="1" dirty="0"/>
              <a:t>, Ordinanza del 14 marzo 2024, n. 6782</a:t>
            </a:r>
          </a:p>
          <a:p>
            <a:pPr>
              <a:defRPr/>
            </a:pPr>
            <a:r>
              <a:rPr lang="it-IT" i="1" dirty="0"/>
              <a:t>In tema di rapporto di lavoro a tempo indeterminato, la rinuncia del datore di lavoro al periodo di preavviso, a fronte delle dimissioni del lavoratore, </a:t>
            </a:r>
            <a:r>
              <a:rPr lang="it-IT" b="1" i="1" dirty="0">
                <a:solidFill>
                  <a:srgbClr val="0A8C74"/>
                </a:solidFill>
              </a:rPr>
              <a:t>non fa sorgere il diritto di quest'ultimo al conseguimento dell'indennità sostitutiva, attesa la natura obbligatoria del preavviso</a:t>
            </a:r>
            <a:r>
              <a:rPr lang="it-IT" b="1" i="1" dirty="0"/>
              <a:t>, </a:t>
            </a:r>
            <a:r>
              <a:rPr lang="it-IT" i="1" dirty="0"/>
              <a:t>dovendo peraltro escludersi che alla libera rinunziabilità del preavviso possano connettersi a carico della parte rinunziante effetti obbligatori in contrasto con la disciplina delle fonti delle obbligazioni di cui all'articolo 1173 del codice civile (oltre a: Cc, articoli 1285, 1286, 1569, 1750 e 1833)</a:t>
            </a:r>
          </a:p>
          <a:p>
            <a:pPr>
              <a:defRPr/>
            </a:pPr>
            <a:r>
              <a:rPr lang="it-IT" i="1" dirty="0"/>
              <a:t>. </a:t>
            </a:r>
          </a:p>
        </p:txBody>
      </p:sp>
      <p:pic>
        <p:nvPicPr>
          <p:cNvPr id="26" name="Immagine 25" descr="Immagine che contiene testo&#10;&#10;Descrizione generata automaticamente">
            <a:extLst>
              <a:ext uri="{FF2B5EF4-FFF2-40B4-BE49-F238E27FC236}">
                <a16:creationId xmlns:a16="http://schemas.microsoft.com/office/drawing/2014/main" id="{3AD1051A-D5FE-8D02-4A5E-67175F918E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708692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B941C-DD0F-1745-614B-32015F906DF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FF9F1626-956A-31C9-1B75-95D72BC08FD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F251489-A255-3D8A-48C0-4BDE939AC69B}"/>
              </a:ext>
            </a:extLst>
          </p:cNvPr>
          <p:cNvSpPr>
            <a:spLocks noGrp="1" noChangeArrowheads="1"/>
          </p:cNvSpPr>
          <p:nvPr>
            <p:ph type="ctrTitle"/>
          </p:nvPr>
        </p:nvSpPr>
        <p:spPr>
          <a:xfrm>
            <a:off x="-10438" y="1564851"/>
            <a:ext cx="12192000" cy="1470025"/>
          </a:xfrm>
        </p:spPr>
        <p:txBody>
          <a:bodyPr anchor="t"/>
          <a:lstStyle/>
          <a:p>
            <a:pPr>
              <a:defRPr/>
            </a:pPr>
            <a:r>
              <a:rPr lang="it-IT" altLang="it-IT" sz="3100" kern="0" dirty="0">
                <a:solidFill>
                  <a:srgbClr val="118C77"/>
                </a:solidFill>
                <a:latin typeface="Tahoma"/>
              </a:rPr>
              <a:t>Natura obbligatoria: la rinuncia alla prestazione</a:t>
            </a:r>
            <a:endParaRPr lang="it-IT" altLang="it-IT" sz="3139" dirty="0"/>
          </a:p>
        </p:txBody>
      </p:sp>
      <p:sp>
        <p:nvSpPr>
          <p:cNvPr id="14" name="Rectangle 3">
            <a:extLst>
              <a:ext uri="{FF2B5EF4-FFF2-40B4-BE49-F238E27FC236}">
                <a16:creationId xmlns:a16="http://schemas.microsoft.com/office/drawing/2014/main" id="{DFA0DBE3-78E8-1621-F09C-8418BBB5E000}"/>
              </a:ext>
            </a:extLst>
          </p:cNvPr>
          <p:cNvSpPr>
            <a:spLocks noGrp="1" noChangeArrowheads="1"/>
          </p:cNvSpPr>
          <p:nvPr>
            <p:ph type="subTitle" idx="1"/>
          </p:nvPr>
        </p:nvSpPr>
        <p:spPr>
          <a:xfrm>
            <a:off x="530245" y="2175165"/>
            <a:ext cx="11110375" cy="4047881"/>
          </a:xfrm>
        </p:spPr>
        <p:txBody>
          <a:bodyPr vert="horz" lIns="91440" tIns="45720" rIns="91440" bIns="45720" rtlCol="0" anchor="t">
            <a:normAutofit fontScale="92500" lnSpcReduction="20000"/>
          </a:bodyPr>
          <a:lstStyle/>
          <a:p>
            <a:pPr>
              <a:defRPr/>
            </a:pPr>
            <a:r>
              <a:rPr lang="it-IT" b="1" dirty="0"/>
              <a:t>Corte di Cassazione, Sezione </a:t>
            </a:r>
            <a:r>
              <a:rPr lang="it-IT" b="1" dirty="0" err="1"/>
              <a:t>L,Civile</a:t>
            </a:r>
            <a:r>
              <a:rPr lang="it-IT" b="1" dirty="0"/>
              <a:t>, Ordinanza del 14 marzo 2024, n. 6782</a:t>
            </a:r>
          </a:p>
          <a:p>
            <a:pPr algn="just">
              <a:defRPr/>
            </a:pPr>
            <a:r>
              <a:rPr lang="it-IT" i="1" dirty="0"/>
              <a:t>9.	</a:t>
            </a:r>
            <a:r>
              <a:rPr lang="it-IT" b="1" i="1" dirty="0">
                <a:solidFill>
                  <a:srgbClr val="0A8C74"/>
                </a:solidFill>
              </a:rPr>
              <a:t>tale ultima opzione è coerente con gli approdi della giurisprudenza di legittimità, la quale, a partire da Cass. n. 11740/2007</a:t>
            </a:r>
            <a:r>
              <a:rPr lang="it-IT" i="1" dirty="0"/>
              <a:t>, è pervenuta al superamento della tesi della natura reale del preavviso, ritenendo che, alla stregua di una interpretazione letterale e logico-sistematica dell'art. 2118 c.c., nel contratto di lavoro a tempo indeterminato il preavviso non ha efficacia reale (implicante, in mancanza di accordo tra le parti circa la cessazione immediata del rapporto, il diritto alla prosecuzione del rapporto stesso e di tutte le connesse obbligazioni fino alla scadenza del termine), ma </a:t>
            </a:r>
            <a:r>
              <a:rPr lang="it-IT" b="1" i="1" dirty="0">
                <a:solidFill>
                  <a:srgbClr val="0A8C74"/>
                </a:solidFill>
              </a:rPr>
              <a:t>ha efficacia obbligatoria, con la conseguenza che, nel caso in cui una delle parti eserciti la facoltà di recedere con effetto immediato, il rapporto si risolve altrettanto immediatamente, </a:t>
            </a:r>
            <a:r>
              <a:rPr lang="it-IT" i="1" dirty="0"/>
              <a:t>con l'unico obbligo della parte recedente di corrispondere l'indennità sostitutiva e senza che da tale momento possano avere influenza eventuali avvenimenti sopravvenuti, a meno che la parte recedente, nell'esercizio di un suo diritto potestativo, acconsenta, avendone interesse, alla continuazione del rapporto lavorativo, protraendone l'efficacia sino al termine del periodo di preavviso (nel senso dell'efficacia obbligatoria del preavviso si vedano Cass. n. 21216/2009, n. 13959/2009, n. 22443/2010, n. 27294/2018);</a:t>
            </a:r>
          </a:p>
        </p:txBody>
      </p:sp>
      <p:pic>
        <p:nvPicPr>
          <p:cNvPr id="26" name="Immagine 25" descr="Immagine che contiene testo&#10;&#10;Descrizione generata automaticamente">
            <a:extLst>
              <a:ext uri="{FF2B5EF4-FFF2-40B4-BE49-F238E27FC236}">
                <a16:creationId xmlns:a16="http://schemas.microsoft.com/office/drawing/2014/main" id="{AC629464-6151-ADA2-2D58-BB3EA8C476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2810253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78516-61F6-7965-76E1-95644A9C445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A0F7602C-8C1D-7F3E-989E-A5D76F5CDF6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DD1D376-0D36-B0FF-5898-4987E01525F2}"/>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Natura obbligatoria o efficacia reale nella contrattazione collettiva</a:t>
            </a:r>
            <a:endParaRPr lang="it-IT" altLang="it-IT" sz="3139" dirty="0"/>
          </a:p>
        </p:txBody>
      </p:sp>
      <p:sp>
        <p:nvSpPr>
          <p:cNvPr id="14" name="Rectangle 3">
            <a:extLst>
              <a:ext uri="{FF2B5EF4-FFF2-40B4-BE49-F238E27FC236}">
                <a16:creationId xmlns:a16="http://schemas.microsoft.com/office/drawing/2014/main" id="{F67B30C4-0453-C24F-D1C3-26FA8A95C971}"/>
              </a:ext>
            </a:extLst>
          </p:cNvPr>
          <p:cNvSpPr>
            <a:spLocks noGrp="1" noChangeArrowheads="1"/>
          </p:cNvSpPr>
          <p:nvPr>
            <p:ph type="subTitle" idx="1"/>
          </p:nvPr>
        </p:nvSpPr>
        <p:spPr>
          <a:xfrm>
            <a:off x="530374" y="2446090"/>
            <a:ext cx="11110375" cy="3776955"/>
          </a:xfrm>
        </p:spPr>
        <p:txBody>
          <a:bodyPr vert="horz" lIns="91440" tIns="45720" rIns="91440" bIns="45720" rtlCol="0" anchor="t">
            <a:normAutofit fontScale="92500" lnSpcReduction="10000"/>
          </a:bodyPr>
          <a:lstStyle/>
          <a:p>
            <a:pPr>
              <a:defRPr/>
            </a:pPr>
            <a:r>
              <a:rPr lang="it-IT" b="1" dirty="0"/>
              <a:t>Corte di </a:t>
            </a:r>
            <a:r>
              <a:rPr lang="it-IT" b="1" dirty="0" err="1"/>
              <a:t>Cassazione|Sezione</a:t>
            </a:r>
            <a:r>
              <a:rPr lang="it-IT" b="1" dirty="0"/>
              <a:t> 6 L|Civile|Ordinanza|26 ottobre 2018| n. 27294</a:t>
            </a:r>
          </a:p>
          <a:p>
            <a:pPr algn="just">
              <a:defRPr/>
            </a:pPr>
            <a:r>
              <a:rPr lang="it-IT" i="1" dirty="0"/>
              <a:t>In tema di contratto di lavoro a tempo indeterminato, l'art. 2118 c.c. attribuisce al preavviso di licenziamento efficacia meramente obbligatoria e non reale, con la conseguenza che, se una delle parti esercita la facoltà di recedere con effetto immediato, il rapporto si risolve altrettanto immediatamente, con l'unico obbligo della parte recedente di corrispondere l'indennità sostitutiva e senza che da tale momento possano avere influenza eventuali avvenimenti sopravvenuti. </a:t>
            </a:r>
            <a:r>
              <a:rPr lang="it-IT" b="1" i="1" dirty="0"/>
              <a:t>Tuttavia, il giudice di merito deve considerare l'eventuale diversa disciplina pattizia, come, nella specie, l'art. 35, comma 6, del c.c.n.l. dei Dirigenti Terziario Commercio, in base al quale il preavviso, anche se non lavorato, </a:t>
            </a:r>
            <a:r>
              <a:rPr lang="it-IT" b="1" i="1" dirty="0">
                <a:solidFill>
                  <a:srgbClr val="0A8C74"/>
                </a:solidFill>
              </a:rPr>
              <a:t>riveste efficacia reale</a:t>
            </a:r>
            <a:r>
              <a:rPr lang="it-IT" b="1" i="1" dirty="0"/>
              <a:t>, con la conseguenza che, durante tale periodo, si applicano le disposizioni relative ai trattamenti economici e previdenziali ed eventuali modifiche di legge o di contratto incidenti sui trattamenti retributivi posti a base dell'indennità sostitutiva (art. 2118, comma 2, c.c.) e continuano ad avere rilievo eventi sopravvenuti, quali la malattia.</a:t>
            </a:r>
          </a:p>
        </p:txBody>
      </p:sp>
      <p:pic>
        <p:nvPicPr>
          <p:cNvPr id="26" name="Immagine 25" descr="Immagine che contiene testo&#10;&#10;Descrizione generata automaticamente">
            <a:extLst>
              <a:ext uri="{FF2B5EF4-FFF2-40B4-BE49-F238E27FC236}">
                <a16:creationId xmlns:a16="http://schemas.microsoft.com/office/drawing/2014/main" id="{6213821C-4040-AE7B-C894-C13E1D734A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40492480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62787-4894-A9D6-44A1-85C47C382C2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CCA391C8-CF08-7A4B-7027-EA46D2AC8F7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E1DAD97-2798-0CC2-4073-75A421CD4607}"/>
              </a:ext>
            </a:extLst>
          </p:cNvPr>
          <p:cNvSpPr>
            <a:spLocks noGrp="1" noChangeArrowheads="1"/>
          </p:cNvSpPr>
          <p:nvPr>
            <p:ph type="ctrTitle"/>
          </p:nvPr>
        </p:nvSpPr>
        <p:spPr>
          <a:xfrm>
            <a:off x="0" y="1396021"/>
            <a:ext cx="12192000" cy="1470025"/>
          </a:xfrm>
        </p:spPr>
        <p:txBody>
          <a:bodyPr anchor="t"/>
          <a:lstStyle/>
          <a:p>
            <a:pPr>
              <a:defRPr/>
            </a:pPr>
            <a:r>
              <a:rPr lang="it-IT" altLang="it-IT" sz="3100" kern="0" dirty="0">
                <a:solidFill>
                  <a:srgbClr val="118C77"/>
                </a:solidFill>
                <a:latin typeface="Tahoma"/>
              </a:rPr>
              <a:t>Efficacia reale o natura obbligatoria: </a:t>
            </a:r>
            <a:br>
              <a:rPr lang="it-IT" altLang="it-IT" sz="3100" kern="0" dirty="0">
                <a:solidFill>
                  <a:srgbClr val="118C77"/>
                </a:solidFill>
                <a:latin typeface="Tahoma"/>
              </a:rPr>
            </a:br>
            <a:r>
              <a:rPr lang="it-IT" altLang="it-IT" sz="3100" kern="0" dirty="0">
                <a:solidFill>
                  <a:srgbClr val="118C77"/>
                </a:solidFill>
                <a:latin typeface="Tahoma"/>
              </a:rPr>
              <a:t>l’influenza sui CCNL</a:t>
            </a:r>
            <a:endParaRPr lang="it-IT" altLang="it-IT" sz="3139" dirty="0"/>
          </a:p>
        </p:txBody>
      </p:sp>
      <p:sp>
        <p:nvSpPr>
          <p:cNvPr id="14" name="Rectangle 3">
            <a:extLst>
              <a:ext uri="{FF2B5EF4-FFF2-40B4-BE49-F238E27FC236}">
                <a16:creationId xmlns:a16="http://schemas.microsoft.com/office/drawing/2014/main" id="{82D1BA2B-BB8A-DD97-AA21-BE3291EC996A}"/>
              </a:ext>
            </a:extLst>
          </p:cNvPr>
          <p:cNvSpPr>
            <a:spLocks noGrp="1" noChangeArrowheads="1"/>
          </p:cNvSpPr>
          <p:nvPr>
            <p:ph type="subTitle" idx="1"/>
          </p:nvPr>
        </p:nvSpPr>
        <p:spPr>
          <a:xfrm>
            <a:off x="731821" y="2302737"/>
            <a:ext cx="10728357" cy="3851029"/>
          </a:xfrm>
        </p:spPr>
        <p:txBody>
          <a:bodyPr vert="horz" lIns="91440" tIns="45720" rIns="91440" bIns="45720" rtlCol="0" anchor="t">
            <a:noAutofit/>
          </a:bodyPr>
          <a:lstStyle/>
          <a:p>
            <a:pPr>
              <a:defRPr/>
            </a:pPr>
            <a:r>
              <a:rPr lang="it-IT" sz="2000" b="1" dirty="0"/>
              <a:t>CCNL Dirigenti Terziario</a:t>
            </a:r>
          </a:p>
          <a:p>
            <a:pPr algn="just">
              <a:defRPr/>
            </a:pPr>
            <a:r>
              <a:rPr lang="it-IT" sz="1200" i="1" dirty="0"/>
              <a:t>Articolo 39 Licenziamento</a:t>
            </a:r>
          </a:p>
          <a:p>
            <a:pPr algn="just">
              <a:defRPr/>
            </a:pPr>
            <a:r>
              <a:rPr lang="it-IT" sz="1200" b="1" dirty="0"/>
              <a:t>Influenza del concetto di efficacia reale</a:t>
            </a:r>
            <a:endParaRPr lang="it-IT" sz="1200" i="1" dirty="0"/>
          </a:p>
          <a:p>
            <a:pPr algn="just">
              <a:defRPr/>
            </a:pPr>
            <a:r>
              <a:rPr lang="it-IT" sz="1200" b="1" i="1" dirty="0"/>
              <a:t>7</a:t>
            </a:r>
            <a:r>
              <a:rPr lang="it-IT" sz="1200" dirty="0"/>
              <a:t>. Durante il periodo di preavviso, anche se sostituito dalla relativa indennità, valgono tutte le disposizioni economiche e normative e le norme previdenziali e assistenziali previste dalle leggi e contratti in vigore e loro eventuali variazioni. </a:t>
            </a:r>
          </a:p>
          <a:p>
            <a:pPr algn="just">
              <a:defRPr/>
            </a:pPr>
            <a:r>
              <a:rPr lang="it-IT" sz="1200" dirty="0"/>
              <a:t>9. Nel caso di assenze del dirigente che si verifichino per le cause previste dall'art. 18, durante il periodo di preavviso, questo rimane sospeso per tutta la durata delle assenze stesse, fermi restando i limiti temporali previsti dallo stesso art. 18 [malattia e infortunio].</a:t>
            </a:r>
          </a:p>
          <a:p>
            <a:pPr algn="just">
              <a:defRPr/>
            </a:pPr>
            <a:r>
              <a:rPr lang="it-IT" sz="1200" b="1" dirty="0"/>
              <a:t>Influenza del concetto di efficacia obbligatoria</a:t>
            </a:r>
          </a:p>
          <a:p>
            <a:pPr algn="just">
              <a:defRPr/>
            </a:pPr>
            <a:r>
              <a:rPr lang="it-IT" sz="1200" dirty="0"/>
              <a:t>11. Ove il dirigente rinunci, in tutto o in parte, ad effettuare in servizio il periodo di preavviso, non avrà diritto all'indennità sostitutiva per la parte di preavviso non prestato e nessun indennizzo sarà da lui dovuto al datore di lavoro.</a:t>
            </a:r>
          </a:p>
          <a:p>
            <a:pPr algn="just">
              <a:defRPr/>
            </a:pPr>
            <a:r>
              <a:rPr lang="it-IT" sz="1200" b="1" i="1" dirty="0"/>
              <a:t>12. Il datore di lavoro potrà esonerare, totalmente o parzialmente, il dirigente dal prestare servizio durante il periodo di preavviso, erogando all'interessato la corrispondente indennità sostitutiva. </a:t>
            </a:r>
            <a:r>
              <a:rPr lang="it-IT" sz="1200" i="1" dirty="0"/>
              <a:t>Tale indennità sostitutiva va computata sulla retribuzione di fatto, comprensiva di tutti gli elementi fissi e della media degli ultimi tre anni (o del minor tempo di servizio prestato) per gli eventuali elementi variabili.</a:t>
            </a:r>
          </a:p>
          <a:p>
            <a:pPr algn="just">
              <a:defRPr/>
            </a:pPr>
            <a:r>
              <a:rPr lang="it-IT" sz="1200" b="1" dirty="0"/>
              <a:t>Influenza del concetto di efficacia reale</a:t>
            </a:r>
            <a:endParaRPr lang="it-IT" sz="1200" i="1" dirty="0"/>
          </a:p>
          <a:p>
            <a:pPr algn="just">
              <a:defRPr/>
            </a:pPr>
            <a:r>
              <a:rPr lang="it-IT" sz="1200" i="1" dirty="0"/>
              <a:t>13. Essa va assoggettata alla normale contribuzione e, per l'intero periodo cui si riferisce, comporta, in forza del disposto del settimo comma del presente articolo, la </a:t>
            </a:r>
            <a:r>
              <a:rPr lang="it-IT" sz="1200" b="1" i="1" dirty="0"/>
              <a:t>maturazione del trattamento di fine rapporto e delle ferie nonché, in base all'art. 2121 c.c., la maturazione dei ratei delle mensilità supplementari</a:t>
            </a:r>
            <a:r>
              <a:rPr lang="it-IT" sz="1200" i="1" dirty="0"/>
              <a:t>.</a:t>
            </a:r>
          </a:p>
          <a:p>
            <a:pPr algn="just">
              <a:defRPr/>
            </a:pPr>
            <a:r>
              <a:rPr lang="it-IT" sz="1200" i="1" dirty="0"/>
              <a:t> </a:t>
            </a:r>
          </a:p>
        </p:txBody>
      </p:sp>
      <p:pic>
        <p:nvPicPr>
          <p:cNvPr id="26" name="Immagine 25" descr="Immagine che contiene testo&#10;&#10;Descrizione generata automaticamente">
            <a:extLst>
              <a:ext uri="{FF2B5EF4-FFF2-40B4-BE49-F238E27FC236}">
                <a16:creationId xmlns:a16="http://schemas.microsoft.com/office/drawing/2014/main" id="{3D1C9F0F-858D-586F-4275-C4805A1692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524396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FB99C-649C-7C18-E765-46BB4F0613F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8B6713C-61B5-8736-A1BE-7714178AFCF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5FB51CD-6BEC-5C06-E42D-461CE9AFBFFC}"/>
              </a:ext>
            </a:extLst>
          </p:cNvPr>
          <p:cNvSpPr>
            <a:spLocks noGrp="1" noChangeArrowheads="1"/>
          </p:cNvSpPr>
          <p:nvPr>
            <p:ph type="ctrTitle"/>
          </p:nvPr>
        </p:nvSpPr>
        <p:spPr>
          <a:xfrm>
            <a:off x="0" y="1396021"/>
            <a:ext cx="12192000" cy="1470025"/>
          </a:xfrm>
        </p:spPr>
        <p:txBody>
          <a:bodyPr anchor="t"/>
          <a:lstStyle/>
          <a:p>
            <a:pPr>
              <a:defRPr/>
            </a:pPr>
            <a:r>
              <a:rPr lang="it-IT" altLang="it-IT" sz="3100" kern="0" dirty="0">
                <a:solidFill>
                  <a:srgbClr val="118C77"/>
                </a:solidFill>
                <a:latin typeface="Tahoma"/>
              </a:rPr>
              <a:t>Efficacia reale o natura obbligatoria: </a:t>
            </a:r>
            <a:br>
              <a:rPr lang="it-IT" altLang="it-IT" sz="3100" kern="0" dirty="0">
                <a:solidFill>
                  <a:srgbClr val="118C77"/>
                </a:solidFill>
                <a:latin typeface="Tahoma"/>
              </a:rPr>
            </a:br>
            <a:r>
              <a:rPr lang="it-IT" altLang="it-IT" sz="3100" kern="0" dirty="0">
                <a:solidFill>
                  <a:srgbClr val="118C77"/>
                </a:solidFill>
                <a:latin typeface="Tahoma"/>
              </a:rPr>
              <a:t>l’influenza sui CCNL</a:t>
            </a:r>
            <a:endParaRPr lang="it-IT" altLang="it-IT" sz="3139" dirty="0"/>
          </a:p>
        </p:txBody>
      </p:sp>
      <p:sp>
        <p:nvSpPr>
          <p:cNvPr id="14" name="Rectangle 3">
            <a:extLst>
              <a:ext uri="{FF2B5EF4-FFF2-40B4-BE49-F238E27FC236}">
                <a16:creationId xmlns:a16="http://schemas.microsoft.com/office/drawing/2014/main" id="{A7354F91-562F-A1C5-4137-855BADEE6844}"/>
              </a:ext>
            </a:extLst>
          </p:cNvPr>
          <p:cNvSpPr>
            <a:spLocks noGrp="1" noChangeArrowheads="1"/>
          </p:cNvSpPr>
          <p:nvPr>
            <p:ph type="subTitle" idx="1"/>
          </p:nvPr>
        </p:nvSpPr>
        <p:spPr>
          <a:xfrm>
            <a:off x="731821" y="2516868"/>
            <a:ext cx="10728357" cy="3603272"/>
          </a:xfrm>
        </p:spPr>
        <p:txBody>
          <a:bodyPr vert="horz" lIns="91440" tIns="45720" rIns="91440" bIns="45720" rtlCol="0" anchor="t">
            <a:noAutofit/>
          </a:bodyPr>
          <a:lstStyle/>
          <a:p>
            <a:pPr>
              <a:defRPr/>
            </a:pPr>
            <a:r>
              <a:rPr lang="it-IT" sz="1800" b="1" dirty="0"/>
              <a:t>CCNL Dirigenti Industria</a:t>
            </a:r>
          </a:p>
          <a:p>
            <a:pPr algn="just">
              <a:defRPr/>
            </a:pPr>
            <a:endParaRPr lang="it-IT" sz="1800" i="1" dirty="0"/>
          </a:p>
          <a:p>
            <a:pPr algn="just">
              <a:defRPr/>
            </a:pPr>
            <a:r>
              <a:rPr lang="it-IT" sz="1800" i="1" dirty="0"/>
              <a:t>Articolo 23 Preavviso</a:t>
            </a:r>
          </a:p>
          <a:p>
            <a:pPr algn="just">
              <a:defRPr/>
            </a:pPr>
            <a:r>
              <a:rPr lang="it-IT" sz="1800" dirty="0"/>
              <a:t>4. In caso di inosservanza dei termini suddetti è dovuta dalla parte inadempiente all'altra parte, per il periodo di mancato preavviso, </a:t>
            </a:r>
            <a:r>
              <a:rPr lang="it-IT" sz="1800" b="1" dirty="0"/>
              <a:t>una indennità pari alla retribuzione che il dirigente avrebbe percepito durante il periodo di mancato preavviso.</a:t>
            </a:r>
          </a:p>
          <a:p>
            <a:pPr algn="just">
              <a:defRPr/>
            </a:pPr>
            <a:r>
              <a:rPr lang="it-IT" sz="1800" dirty="0"/>
              <a:t>5. È in facoltà del dirigente che riceve la disdetta di troncare il rapporto, sia all'inizio, sia durante il preavviso, senza che da ciò gli derivi alcun obbligo di indennizzo per il periodo di preavviso non compiuto.</a:t>
            </a:r>
            <a:r>
              <a:rPr lang="it-IT" sz="1800" i="1" dirty="0"/>
              <a:t> </a:t>
            </a:r>
          </a:p>
        </p:txBody>
      </p:sp>
      <p:pic>
        <p:nvPicPr>
          <p:cNvPr id="26" name="Immagine 25" descr="Immagine che contiene testo&#10;&#10;Descrizione generata automaticamente">
            <a:extLst>
              <a:ext uri="{FF2B5EF4-FFF2-40B4-BE49-F238E27FC236}">
                <a16:creationId xmlns:a16="http://schemas.microsoft.com/office/drawing/2014/main" id="{A8CFB7C0-A9CF-151A-33B7-B206383763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379441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9FE5A-AAD0-7C0C-8081-C556DD3B329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6219D46-C8A4-4CFA-F46E-14ED68EBDD6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4DC49D9-FAA7-F321-F222-871ED50D560F}"/>
              </a:ext>
            </a:extLst>
          </p:cNvPr>
          <p:cNvSpPr>
            <a:spLocks noGrp="1" noChangeArrowheads="1"/>
          </p:cNvSpPr>
          <p:nvPr>
            <p:ph type="ctrTitle"/>
          </p:nvPr>
        </p:nvSpPr>
        <p:spPr>
          <a:xfrm>
            <a:off x="0" y="1396021"/>
            <a:ext cx="12192000" cy="1470025"/>
          </a:xfrm>
        </p:spPr>
        <p:txBody>
          <a:bodyPr anchor="t"/>
          <a:lstStyle/>
          <a:p>
            <a:pPr>
              <a:defRPr/>
            </a:pPr>
            <a:r>
              <a:rPr lang="it-IT" altLang="it-IT" sz="3100" kern="0" dirty="0">
                <a:solidFill>
                  <a:srgbClr val="118C77"/>
                </a:solidFill>
                <a:latin typeface="Tahoma"/>
              </a:rPr>
              <a:t>Efficacia reale o natura obbligatoria: </a:t>
            </a:r>
            <a:br>
              <a:rPr lang="it-IT" altLang="it-IT" sz="3100" kern="0" dirty="0">
                <a:solidFill>
                  <a:srgbClr val="118C77"/>
                </a:solidFill>
                <a:latin typeface="Tahoma"/>
              </a:rPr>
            </a:br>
            <a:r>
              <a:rPr lang="it-IT" altLang="it-IT" sz="3100" kern="0" dirty="0">
                <a:solidFill>
                  <a:srgbClr val="118C77"/>
                </a:solidFill>
                <a:latin typeface="Tahoma"/>
              </a:rPr>
              <a:t>l’influenza sui CCNL</a:t>
            </a:r>
            <a:endParaRPr lang="it-IT" altLang="it-IT" sz="3139" dirty="0"/>
          </a:p>
        </p:txBody>
      </p:sp>
      <p:sp>
        <p:nvSpPr>
          <p:cNvPr id="14" name="Rectangle 3">
            <a:extLst>
              <a:ext uri="{FF2B5EF4-FFF2-40B4-BE49-F238E27FC236}">
                <a16:creationId xmlns:a16="http://schemas.microsoft.com/office/drawing/2014/main" id="{326942DB-A6C2-76C4-B6B4-38BE61DD5E06}"/>
              </a:ext>
            </a:extLst>
          </p:cNvPr>
          <p:cNvSpPr>
            <a:spLocks noGrp="1" noChangeArrowheads="1"/>
          </p:cNvSpPr>
          <p:nvPr>
            <p:ph type="subTitle" idx="1"/>
          </p:nvPr>
        </p:nvSpPr>
        <p:spPr>
          <a:xfrm>
            <a:off x="731821" y="2516868"/>
            <a:ext cx="10728357" cy="3603272"/>
          </a:xfrm>
        </p:spPr>
        <p:txBody>
          <a:bodyPr vert="horz" lIns="91440" tIns="45720" rIns="91440" bIns="45720" rtlCol="0" anchor="t">
            <a:normAutofit/>
          </a:bodyPr>
          <a:lstStyle/>
          <a:p>
            <a:pPr>
              <a:defRPr/>
            </a:pPr>
            <a:r>
              <a:rPr lang="it-IT" sz="1800" b="1" dirty="0"/>
              <a:t>CCNL Dirigenti Credito</a:t>
            </a:r>
          </a:p>
          <a:p>
            <a:pPr algn="just">
              <a:defRPr/>
            </a:pPr>
            <a:endParaRPr lang="it-IT" sz="1800" i="1" dirty="0"/>
          </a:p>
          <a:p>
            <a:pPr algn="just">
              <a:defRPr/>
            </a:pPr>
            <a:r>
              <a:rPr lang="it-IT" sz="1800" i="1" dirty="0"/>
              <a:t>Articolo 26 Preavviso</a:t>
            </a:r>
          </a:p>
          <a:p>
            <a:pPr algn="just">
              <a:defRPr/>
            </a:pPr>
            <a:r>
              <a:rPr lang="it-IT" sz="1800" dirty="0"/>
              <a:t>3. Qualora non siano osservati i termini previsti nei precedenti comma, è dovuta, per il periodo di mancato preavviso, una indennità pari al trattamento economico </a:t>
            </a:r>
            <a:r>
              <a:rPr lang="it-IT" sz="1800" b="1" dirty="0"/>
              <a:t>che il dirigente avrebbe percepito durante il periodo di mancato preavviso.</a:t>
            </a:r>
          </a:p>
          <a:p>
            <a:pPr algn="just">
              <a:defRPr/>
            </a:pPr>
            <a:r>
              <a:rPr lang="it-IT" sz="1800" dirty="0"/>
              <a:t>4. È in facoltà della parte, che riceve la disdetta di troncare il rapporto, sia all'inizio e sia durante il preavviso, senza che da ciò derivi alcun obbligo di indennizzo e, più specificatamente, di corrispondere le mensilità relative al periodo di preavviso non compiuto.</a:t>
            </a:r>
          </a:p>
        </p:txBody>
      </p:sp>
      <p:pic>
        <p:nvPicPr>
          <p:cNvPr id="26" name="Immagine 25" descr="Immagine che contiene testo&#10;&#10;Descrizione generata automaticamente">
            <a:extLst>
              <a:ext uri="{FF2B5EF4-FFF2-40B4-BE49-F238E27FC236}">
                <a16:creationId xmlns:a16="http://schemas.microsoft.com/office/drawing/2014/main" id="{8CA3DCC8-AEB3-67B9-5CEA-286F859795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7910456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67B68-F55A-78AD-E7CD-5E26C15459A3}"/>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C2FFA12-C844-EEE4-E95B-96F6FD9429B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9958E65-C64D-FAF4-3D28-1136A44320C3}"/>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Preavviso: allungamento del termine</a:t>
            </a:r>
            <a:endParaRPr lang="it-IT" altLang="it-IT" sz="3139" dirty="0"/>
          </a:p>
        </p:txBody>
      </p:sp>
      <p:sp>
        <p:nvSpPr>
          <p:cNvPr id="14" name="Rectangle 3">
            <a:extLst>
              <a:ext uri="{FF2B5EF4-FFF2-40B4-BE49-F238E27FC236}">
                <a16:creationId xmlns:a16="http://schemas.microsoft.com/office/drawing/2014/main" id="{3242EF19-2468-4953-BAEF-30E069B9A5B6}"/>
              </a:ext>
            </a:extLst>
          </p:cNvPr>
          <p:cNvSpPr>
            <a:spLocks noGrp="1" noChangeArrowheads="1"/>
          </p:cNvSpPr>
          <p:nvPr>
            <p:ph type="subTitle" idx="1"/>
          </p:nvPr>
        </p:nvSpPr>
        <p:spPr>
          <a:xfrm>
            <a:off x="530245" y="2542032"/>
            <a:ext cx="11110375" cy="3776955"/>
          </a:xfrm>
        </p:spPr>
        <p:txBody>
          <a:bodyPr vert="horz" lIns="91440" tIns="45720" rIns="91440" bIns="45720" rtlCol="0" anchor="t">
            <a:normAutofit lnSpcReduction="10000"/>
          </a:bodyPr>
          <a:lstStyle/>
          <a:p>
            <a:pPr>
              <a:defRPr/>
            </a:pPr>
            <a:r>
              <a:rPr lang="it-IT" b="1" i="1" dirty="0"/>
              <a:t>Corte di </a:t>
            </a:r>
            <a:r>
              <a:rPr lang="it-IT" b="1" i="1" dirty="0" err="1"/>
              <a:t>Cassazione|Sezione</a:t>
            </a:r>
            <a:r>
              <a:rPr lang="it-IT" b="1" i="1" dirty="0"/>
              <a:t> L|Civile|Sentenza|6 agosto 2015| n. 16527</a:t>
            </a:r>
          </a:p>
          <a:p>
            <a:pPr algn="just">
              <a:defRPr/>
            </a:pPr>
            <a:r>
              <a:rPr lang="it-IT" i="1" dirty="0"/>
              <a:t>«Nel rapporto di lavoro dipendente, il preavviso si pone come condizione di liceità del recesso, la cui inosservanza è sanzionata dall'obbligo di corrispondere da parte del recedente una indennità sostitutiva; pertanto esso non può essere preventivamente escluso dalla volontà delle parti, ne' essere limitato nella sua durata rispetto a quello fissato dalla contrattazione collettiva; </a:t>
            </a:r>
            <a:r>
              <a:rPr lang="it-IT" b="1" i="1" dirty="0"/>
              <a:t>è lecito invece, mediante accordo individuale, pattuirne una maggior durata</a:t>
            </a:r>
            <a:r>
              <a:rPr lang="it-IT" i="1" dirty="0"/>
              <a:t> giacche' tale pattuizione può giovare al datore di lavoro, come avviene nel caso in cui non è agevole la sostituzione del lavoratore recedente, ed è sicuramente favorevole a quest'ultimo che resta avvantaggiato dal computo dell'intero periodo agli effetti della indennità di anzianità, dei miglioramenti retributivi e di carriera e dal regime di tutela della salute.»</a:t>
            </a:r>
          </a:p>
        </p:txBody>
      </p:sp>
      <p:pic>
        <p:nvPicPr>
          <p:cNvPr id="26" name="Immagine 25" descr="Immagine che contiene testo&#10;&#10;Descrizione generata automaticamente">
            <a:extLst>
              <a:ext uri="{FF2B5EF4-FFF2-40B4-BE49-F238E27FC236}">
                <a16:creationId xmlns:a16="http://schemas.microsoft.com/office/drawing/2014/main" id="{8DC62434-B713-3901-7776-EECA37C409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8256156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0C333-ADC3-55A2-4F84-3AECD9E4F8C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7373E8A0-C99A-2826-D854-9A69BEF9E40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5B2EB0A-ADB3-61DD-DB96-EB31F81B46A1}"/>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Preavviso: allungamento del termine</a:t>
            </a:r>
            <a:endParaRPr lang="it-IT" altLang="it-IT" sz="3139" dirty="0"/>
          </a:p>
        </p:txBody>
      </p:sp>
      <p:sp>
        <p:nvSpPr>
          <p:cNvPr id="14" name="Rectangle 3">
            <a:extLst>
              <a:ext uri="{FF2B5EF4-FFF2-40B4-BE49-F238E27FC236}">
                <a16:creationId xmlns:a16="http://schemas.microsoft.com/office/drawing/2014/main" id="{401FD4CD-F70A-5065-60D1-210D56084813}"/>
              </a:ext>
            </a:extLst>
          </p:cNvPr>
          <p:cNvSpPr>
            <a:spLocks noGrp="1" noChangeArrowheads="1"/>
          </p:cNvSpPr>
          <p:nvPr>
            <p:ph type="subTitle" idx="1"/>
          </p:nvPr>
        </p:nvSpPr>
        <p:spPr>
          <a:xfrm>
            <a:off x="530245" y="2542032"/>
            <a:ext cx="11110375" cy="3776955"/>
          </a:xfrm>
        </p:spPr>
        <p:txBody>
          <a:bodyPr vert="horz" lIns="91440" tIns="45720" rIns="91440" bIns="45720" rtlCol="0" anchor="t">
            <a:normAutofit/>
          </a:bodyPr>
          <a:lstStyle/>
          <a:p>
            <a:pPr>
              <a:defRPr/>
            </a:pPr>
            <a:r>
              <a:rPr lang="it-IT" b="1" dirty="0"/>
              <a:t>Corte di </a:t>
            </a:r>
            <a:r>
              <a:rPr lang="it-IT" b="1" dirty="0" err="1"/>
              <a:t>Cassazione|Sezione</a:t>
            </a:r>
            <a:r>
              <a:rPr lang="it-IT" b="1" dirty="0"/>
              <a:t> L|Civile|Sentenza|15 settembre 2016| n. 18122</a:t>
            </a:r>
          </a:p>
          <a:p>
            <a:pPr algn="just">
              <a:defRPr/>
            </a:pPr>
            <a:r>
              <a:rPr lang="it-IT" i="1" dirty="0"/>
              <a:t>In materia di recesso dal rapporto di lavoro, </a:t>
            </a:r>
            <a:r>
              <a:rPr lang="it-IT" b="1" i="1" dirty="0"/>
              <a:t>la durata legale o contrattuale del preavviso è derogabile dall'autonomia delle parti</a:t>
            </a:r>
            <a:r>
              <a:rPr lang="it-IT" i="1" dirty="0"/>
              <a:t>, sicché è valida la clausola del contratto individuale che preveda un termine di preavviso per le dimissioni più lungo rispetto a quello stabilito dalla contrattazione collettiva, </a:t>
            </a:r>
            <a:r>
              <a:rPr lang="it-IT" b="1" i="1" dirty="0"/>
              <a:t>ove il lavoratore riceva, quale corrispettivo per tale deroga, l'attribuzione di benefici economici e di carriera</a:t>
            </a:r>
            <a:r>
              <a:rPr lang="it-IT" i="1" dirty="0"/>
              <a:t>. (Nella specie, la S.C. ha confermato la legittimità di un prolungamento del periodo di preavviso, da uno a dodici mesi, pattuito a fronte di un avanzamento di carriera e del riconoscimento di un assegno "ad personam").</a:t>
            </a:r>
          </a:p>
        </p:txBody>
      </p:sp>
      <p:pic>
        <p:nvPicPr>
          <p:cNvPr id="26" name="Immagine 25" descr="Immagine che contiene testo&#10;&#10;Descrizione generata automaticamente">
            <a:extLst>
              <a:ext uri="{FF2B5EF4-FFF2-40B4-BE49-F238E27FC236}">
                <a16:creationId xmlns:a16="http://schemas.microsoft.com/office/drawing/2014/main" id="{3D5D0279-43E1-E748-5615-8D54622F6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172585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98070"/>
            <a:ext cx="12192000" cy="697587"/>
          </a:xfrm>
        </p:spPr>
        <p:txBody>
          <a:bodyPr anchor="t"/>
          <a:lstStyle/>
          <a:p>
            <a:pPr>
              <a:defRPr/>
            </a:pPr>
            <a:r>
              <a:rPr lang="it-IT" altLang="it-IT" sz="3100" kern="0" dirty="0">
                <a:solidFill>
                  <a:srgbClr val="118C77"/>
                </a:solidFill>
                <a:latin typeface="Tahoma"/>
              </a:rPr>
              <a:t>Il patto di prova nel codice civile italiano</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372639"/>
            <a:ext cx="11161746" cy="3932909"/>
          </a:xfrm>
        </p:spPr>
        <p:txBody>
          <a:bodyPr vert="horz" lIns="91440" tIns="45720" rIns="91440" bIns="45720" rtlCol="0" anchor="t">
            <a:normAutofit fontScale="92500" lnSpcReduction="20000"/>
          </a:bodyPr>
          <a:lstStyle/>
          <a:p>
            <a:pPr>
              <a:defRPr/>
            </a:pPr>
            <a:r>
              <a:rPr lang="it-IT" dirty="0"/>
              <a:t>Il patto di prova è disciplinato dall'art. 2096 c.c. in virtù del quale: </a:t>
            </a:r>
            <a:endParaRPr lang="it-IT" i="1" dirty="0"/>
          </a:p>
          <a:p>
            <a:pPr>
              <a:defRPr/>
            </a:pPr>
            <a:r>
              <a:rPr lang="it-IT" dirty="0"/>
              <a:t>«S</a:t>
            </a:r>
            <a:r>
              <a:rPr lang="it-IT" i="1" dirty="0"/>
              <a:t>alvo diversa disposizione [delle norme corporative], l'assunzione del prestatore di lavoro per un periodo di prova deve risultare da atto scritto. </a:t>
            </a:r>
            <a:endParaRPr lang="it-IT" i="1" dirty="0">
              <a:ea typeface="Calibri"/>
              <a:cs typeface="Calibri"/>
            </a:endParaRPr>
          </a:p>
          <a:p>
            <a:pPr>
              <a:defRPr/>
            </a:pPr>
            <a:r>
              <a:rPr lang="it-IT" i="1" dirty="0"/>
              <a:t>L'imprenditore e il prestatore di lavoro sono rispettivamente tenuti a consentire e a fare l'esperimento che forma oggetto del patto di prova. </a:t>
            </a:r>
            <a:endParaRPr lang="it-IT" dirty="0"/>
          </a:p>
          <a:p>
            <a:pPr>
              <a:defRPr/>
            </a:pPr>
            <a:r>
              <a:rPr lang="it-IT" i="1" dirty="0"/>
              <a:t>Durante il patto di prova ciascuna delle parti può recedere dal contratto, senza obbligo di preavviso o d'indennità. Se però la prova è stabilita per un tempo minimo necessario, la facoltà di recesso non può esercitarsi prima della scadenza del termine. </a:t>
            </a:r>
            <a:endParaRPr lang="it-IT" dirty="0"/>
          </a:p>
          <a:p>
            <a:pPr>
              <a:defRPr/>
            </a:pPr>
            <a:r>
              <a:rPr lang="it-IT" i="1" dirty="0"/>
              <a:t>Compiuto il periodo di prova, l'assunzione diviene definitiva e il servizio prestato si computa nell'anzianità del prestatore di lavoro</a:t>
            </a:r>
            <a:r>
              <a:rPr lang="it-IT" dirty="0"/>
              <a:t>».</a:t>
            </a:r>
            <a:endParaRPr lang="it-IT" dirty="0">
              <a:ea typeface="Calibri"/>
              <a:cs typeface="Calibri"/>
            </a:endParaRPr>
          </a:p>
          <a:p>
            <a:pPr>
              <a:defRPr/>
            </a:pPr>
            <a:r>
              <a:rPr lang="it-IT" dirty="0">
                <a:ea typeface="Calibri"/>
                <a:cs typeface="Calibri"/>
              </a:rPr>
              <a:t>Si definisce "clausola accessoria" in quanto non è obbligatoria.</a:t>
            </a:r>
          </a:p>
          <a:p>
            <a:pPr>
              <a:defRPr/>
            </a:pPr>
            <a:r>
              <a:rPr lang="it-IT" dirty="0">
                <a:ea typeface="Calibri"/>
                <a:cs typeface="Calibri"/>
              </a:rPr>
              <a:t>Il Codice civile non disciplina la durata!</a:t>
            </a:r>
          </a:p>
        </p:txBody>
      </p:sp>
      <p:pic>
        <p:nvPicPr>
          <p:cNvPr id="22" name="Immagine 21" descr="Immagine che contiene testo&#10;&#10;Descrizione generata automaticamente">
            <a:extLst>
              <a:ext uri="{FF2B5EF4-FFF2-40B4-BE49-F238E27FC236}">
                <a16:creationId xmlns:a16="http://schemas.microsoft.com/office/drawing/2014/main" id="{79FF30C3-0737-9C45-9B8A-4FFFD2F916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5930" y="388439"/>
            <a:ext cx="3818854" cy="861381"/>
          </a:xfrm>
          <a:prstGeom prst="rect">
            <a:avLst/>
          </a:prstGeom>
        </p:spPr>
      </p:pic>
    </p:spTree>
    <p:extLst>
      <p:ext uri="{BB962C8B-B14F-4D97-AF65-F5344CB8AC3E}">
        <p14:creationId xmlns:p14="http://schemas.microsoft.com/office/powerpoint/2010/main" val="744084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1CD6A-95AB-1283-F0C1-CDA335B4604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1E1902F-B5FE-0AD4-C534-95268883567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390F01C7-3D1D-72A7-634F-48C820C69EF7}"/>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Preavviso: allungamento del termine</a:t>
            </a:r>
            <a:endParaRPr lang="it-IT" altLang="it-IT" sz="3139" dirty="0"/>
          </a:p>
        </p:txBody>
      </p:sp>
      <p:sp>
        <p:nvSpPr>
          <p:cNvPr id="14" name="Rectangle 3">
            <a:extLst>
              <a:ext uri="{FF2B5EF4-FFF2-40B4-BE49-F238E27FC236}">
                <a16:creationId xmlns:a16="http://schemas.microsoft.com/office/drawing/2014/main" id="{08200C4C-BE91-0AEC-29D0-3C85125A7999}"/>
              </a:ext>
            </a:extLst>
          </p:cNvPr>
          <p:cNvSpPr>
            <a:spLocks noGrp="1" noChangeArrowheads="1"/>
          </p:cNvSpPr>
          <p:nvPr>
            <p:ph type="subTitle" idx="1"/>
          </p:nvPr>
        </p:nvSpPr>
        <p:spPr>
          <a:xfrm>
            <a:off x="530245" y="2390120"/>
            <a:ext cx="11110375" cy="3928868"/>
          </a:xfrm>
        </p:spPr>
        <p:txBody>
          <a:bodyPr vert="horz" lIns="91440" tIns="45720" rIns="91440" bIns="45720" rtlCol="0" anchor="t">
            <a:normAutofit fontScale="92500"/>
          </a:bodyPr>
          <a:lstStyle/>
          <a:p>
            <a:pPr>
              <a:defRPr/>
            </a:pPr>
            <a:r>
              <a:rPr lang="it-IT" b="1" dirty="0"/>
              <a:t>Corte di </a:t>
            </a:r>
            <a:r>
              <a:rPr lang="it-IT" b="1" dirty="0" err="1"/>
              <a:t>Cassazione|Sezione</a:t>
            </a:r>
            <a:r>
              <a:rPr lang="it-IT" b="1" dirty="0"/>
              <a:t> L|Civile|Sentenza|15 settembre 2016| n. 18122</a:t>
            </a:r>
          </a:p>
          <a:p>
            <a:pPr algn="just">
              <a:defRPr/>
            </a:pPr>
            <a:r>
              <a:rPr lang="it-IT" i="1" dirty="0"/>
              <a:t>«La pattuizione individuale (peraltro con patto ad efficacia temporanea ben determinata, esaurita la quale i contraenti hanno la possibilità di disdetta con preavviso del patto stesso) di </a:t>
            </a:r>
            <a:r>
              <a:rPr lang="it-IT" b="1" i="1" dirty="0"/>
              <a:t>una più ampia durata del preavviso a fronte di cospicui vantaggi per il lavoratore </a:t>
            </a:r>
            <a:r>
              <a:rPr lang="it-IT" i="1" dirty="0"/>
              <a:t>(come, nel caso in esame, l'avanzamento al 2 livello della terza area professionale, con l'attribuzione del relativo trattamento economico, e la corresponsione di un assegno ad personam di lire 300.000 lorde per tredici mensilità) </a:t>
            </a:r>
            <a:r>
              <a:rPr lang="it-IT" b="1" i="1" dirty="0"/>
              <a:t>è dunque legittima</a:t>
            </a:r>
            <a:r>
              <a:rPr lang="it-IT" i="1" dirty="0"/>
              <a:t>, essendosi già affermato in sede di legittimità (sentenza n. 23235/2009) il principio, che qui va ribadito, secondo il quale, in materia di recesso dal rapporto di lavoro, è valida la clausola del contratto individuale che preveda un termine di preavviso per le dimissioni più lungo rispetto a quello stabilito per il licenziamento, ove tale facoltà di deroga sia prevista dal contratto collettivo ed il lavoratore riceva, quale corrispettivo per il maggior termine, un compenso in denaro.»</a:t>
            </a:r>
          </a:p>
        </p:txBody>
      </p:sp>
      <p:pic>
        <p:nvPicPr>
          <p:cNvPr id="26" name="Immagine 25" descr="Immagine che contiene testo&#10;&#10;Descrizione generata automaticamente">
            <a:extLst>
              <a:ext uri="{FF2B5EF4-FFF2-40B4-BE49-F238E27FC236}">
                <a16:creationId xmlns:a16="http://schemas.microsoft.com/office/drawing/2014/main" id="{0441F8E9-E39E-97FF-2B3C-74299FED0C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0724298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C5D4F-BC8C-140E-2C46-0714551BECE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FB345CB-EE84-7076-E604-F42EC50E2B04}"/>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40411278-AEB6-B6E5-EC85-707B1BA357EF}"/>
              </a:ext>
            </a:extLst>
          </p:cNvPr>
          <p:cNvSpPr>
            <a:spLocks noGrp="1" noChangeArrowheads="1"/>
          </p:cNvSpPr>
          <p:nvPr>
            <p:ph type="ctrTitle"/>
          </p:nvPr>
        </p:nvSpPr>
        <p:spPr>
          <a:xfrm>
            <a:off x="0" y="1719072"/>
            <a:ext cx="12192000" cy="1146974"/>
          </a:xfrm>
        </p:spPr>
        <p:txBody>
          <a:bodyPr anchor="t"/>
          <a:lstStyle/>
          <a:p>
            <a:pPr>
              <a:defRPr/>
            </a:pPr>
            <a:r>
              <a:rPr lang="it-IT" altLang="it-IT" sz="3100" kern="0" dirty="0">
                <a:solidFill>
                  <a:srgbClr val="118C77"/>
                </a:solidFill>
                <a:latin typeface="Tahoma"/>
              </a:rPr>
              <a:t>Deroga alla durata</a:t>
            </a:r>
            <a:endParaRPr lang="it-IT" altLang="it-IT" sz="3139" dirty="0"/>
          </a:p>
        </p:txBody>
      </p:sp>
      <p:sp>
        <p:nvSpPr>
          <p:cNvPr id="14" name="Rectangle 3">
            <a:extLst>
              <a:ext uri="{FF2B5EF4-FFF2-40B4-BE49-F238E27FC236}">
                <a16:creationId xmlns:a16="http://schemas.microsoft.com/office/drawing/2014/main" id="{C3A05C00-1945-A721-33C9-7B1C84F706E0}"/>
              </a:ext>
            </a:extLst>
          </p:cNvPr>
          <p:cNvSpPr>
            <a:spLocks noGrp="1" noChangeArrowheads="1"/>
          </p:cNvSpPr>
          <p:nvPr>
            <p:ph type="subTitle" idx="1"/>
          </p:nvPr>
        </p:nvSpPr>
        <p:spPr>
          <a:xfrm>
            <a:off x="731821" y="2372016"/>
            <a:ext cx="10728357" cy="3851029"/>
          </a:xfrm>
        </p:spPr>
        <p:txBody>
          <a:bodyPr vert="horz" lIns="91440" tIns="45720" rIns="91440" bIns="45720" rtlCol="0" anchor="t">
            <a:noAutofit/>
          </a:bodyPr>
          <a:lstStyle/>
          <a:p>
            <a:pPr>
              <a:defRPr/>
            </a:pPr>
            <a:r>
              <a:rPr lang="it-IT" sz="1600" b="1" dirty="0"/>
              <a:t>CCNL Dirigenti Terziario</a:t>
            </a:r>
          </a:p>
          <a:p>
            <a:pPr algn="just">
              <a:defRPr/>
            </a:pPr>
            <a:r>
              <a:rPr lang="it-IT" sz="1600" i="1" dirty="0"/>
              <a:t>Articolo 39 Licenziamento</a:t>
            </a:r>
          </a:p>
          <a:p>
            <a:pPr algn="just">
              <a:defRPr/>
            </a:pPr>
            <a:r>
              <a:rPr lang="it-IT" sz="1600" b="1" dirty="0"/>
              <a:t>Deroga al limite </a:t>
            </a:r>
            <a:r>
              <a:rPr lang="it-IT" sz="1600" b="1"/>
              <a:t>massimo </a:t>
            </a:r>
            <a:endParaRPr lang="it-IT" sz="1600" i="1" dirty="0"/>
          </a:p>
          <a:p>
            <a:pPr algn="just">
              <a:defRPr/>
            </a:pPr>
            <a:r>
              <a:rPr lang="it-IT" sz="1600" dirty="0"/>
              <a:t>5. Salva l'ipotesi di licenziamento per giusta causa, in caso di recesso, comunicato a far data dall’1.9.2016, da parte del datore di lavoro dal contratto di lavoro a tempo indeterminato, superato il periodo di prova, è dovuto al dirigente un preavviso, in relazione all'anzianità di servizio globalmente prestato nell'azienda, in qualsiasi qualifica, pari a: </a:t>
            </a:r>
          </a:p>
          <a:p>
            <a:pPr algn="just">
              <a:defRPr/>
            </a:pPr>
            <a:r>
              <a:rPr lang="it-IT" sz="1600" dirty="0"/>
              <a:t>- 6 mesi: fino a quattro anni di anzianità;</a:t>
            </a:r>
          </a:p>
          <a:p>
            <a:pPr algn="just">
              <a:defRPr/>
            </a:pPr>
            <a:r>
              <a:rPr lang="it-IT" sz="1600" b="1" dirty="0"/>
              <a:t>- 8 mesi</a:t>
            </a:r>
            <a:r>
              <a:rPr lang="it-IT" sz="1600" dirty="0"/>
              <a:t>: da quattro fino a dieci anni di anzianità;</a:t>
            </a:r>
          </a:p>
          <a:p>
            <a:pPr algn="just">
              <a:defRPr/>
            </a:pPr>
            <a:r>
              <a:rPr lang="it-IT" sz="1600" b="1" dirty="0"/>
              <a:t>- 10 mesi</a:t>
            </a:r>
            <a:r>
              <a:rPr lang="it-IT" sz="1600" dirty="0"/>
              <a:t>: da dieci fino a quindici anni di anzianità;</a:t>
            </a:r>
          </a:p>
          <a:p>
            <a:pPr algn="just">
              <a:defRPr/>
            </a:pPr>
            <a:r>
              <a:rPr lang="it-IT" sz="1600" b="1" dirty="0"/>
              <a:t>- 12 mesi</a:t>
            </a:r>
            <a:r>
              <a:rPr lang="it-IT" sz="1600" dirty="0"/>
              <a:t>: oltre i quindici anni di anzianità.</a:t>
            </a:r>
          </a:p>
          <a:p>
            <a:pPr algn="just">
              <a:defRPr/>
            </a:pPr>
            <a:r>
              <a:rPr lang="it-IT" sz="1600" i="1" dirty="0"/>
              <a:t> </a:t>
            </a:r>
          </a:p>
        </p:txBody>
      </p:sp>
      <p:pic>
        <p:nvPicPr>
          <p:cNvPr id="26" name="Immagine 25" descr="Immagine che contiene testo&#10;&#10;Descrizione generata automaticamente">
            <a:extLst>
              <a:ext uri="{FF2B5EF4-FFF2-40B4-BE49-F238E27FC236}">
                <a16:creationId xmlns:a16="http://schemas.microsoft.com/office/drawing/2014/main" id="{2C2E3885-9D09-BDBA-A624-49F8681342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4807220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9207C-D950-1A0E-970B-A2331EC2B72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110B318-CC52-BCB5-73DB-F734D8D00AA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1DAC77E2-FAA6-A13A-8CDD-5020EBDDBAC9}"/>
              </a:ext>
            </a:extLst>
          </p:cNvPr>
          <p:cNvSpPr>
            <a:spLocks noGrp="1" noChangeArrowheads="1"/>
          </p:cNvSpPr>
          <p:nvPr>
            <p:ph type="ctrTitle"/>
          </p:nvPr>
        </p:nvSpPr>
        <p:spPr>
          <a:xfrm>
            <a:off x="0" y="1709929"/>
            <a:ext cx="12192000" cy="1156117"/>
          </a:xfrm>
        </p:spPr>
        <p:txBody>
          <a:bodyPr anchor="t"/>
          <a:lstStyle/>
          <a:p>
            <a:pPr>
              <a:defRPr/>
            </a:pPr>
            <a:r>
              <a:rPr lang="it-IT" altLang="it-IT" sz="3100" kern="0" dirty="0">
                <a:solidFill>
                  <a:srgbClr val="118C77"/>
                </a:solidFill>
                <a:latin typeface="Tahoma"/>
              </a:rPr>
              <a:t>Deroga alla durata</a:t>
            </a:r>
            <a:endParaRPr lang="it-IT" altLang="it-IT" sz="3139" dirty="0"/>
          </a:p>
        </p:txBody>
      </p:sp>
      <p:sp>
        <p:nvSpPr>
          <p:cNvPr id="14" name="Rectangle 3">
            <a:extLst>
              <a:ext uri="{FF2B5EF4-FFF2-40B4-BE49-F238E27FC236}">
                <a16:creationId xmlns:a16="http://schemas.microsoft.com/office/drawing/2014/main" id="{F9664926-904B-80B7-AE90-346CD9DAFF60}"/>
              </a:ext>
            </a:extLst>
          </p:cNvPr>
          <p:cNvSpPr>
            <a:spLocks noGrp="1" noChangeArrowheads="1"/>
          </p:cNvSpPr>
          <p:nvPr>
            <p:ph type="subTitle" idx="1"/>
          </p:nvPr>
        </p:nvSpPr>
        <p:spPr>
          <a:xfrm>
            <a:off x="731821" y="2516868"/>
            <a:ext cx="10728357" cy="3603272"/>
          </a:xfrm>
        </p:spPr>
        <p:txBody>
          <a:bodyPr vert="horz" lIns="91440" tIns="45720" rIns="91440" bIns="45720" rtlCol="0" anchor="t">
            <a:normAutofit fontScale="85000" lnSpcReduction="20000"/>
          </a:bodyPr>
          <a:lstStyle/>
          <a:p>
            <a:pPr>
              <a:defRPr/>
            </a:pPr>
            <a:r>
              <a:rPr lang="it-IT" sz="1800" b="1" dirty="0"/>
              <a:t>CCNL Dirigenti Industria</a:t>
            </a:r>
          </a:p>
          <a:p>
            <a:pPr algn="just">
              <a:defRPr/>
            </a:pPr>
            <a:endParaRPr lang="it-IT" sz="1800" i="1" dirty="0"/>
          </a:p>
          <a:p>
            <a:pPr algn="just">
              <a:defRPr/>
            </a:pPr>
            <a:r>
              <a:rPr lang="it-IT" sz="1800" i="1" dirty="0"/>
              <a:t>Articolo 23 Preavviso</a:t>
            </a:r>
          </a:p>
          <a:p>
            <a:pPr algn="just">
              <a:defRPr/>
            </a:pPr>
            <a:r>
              <a:rPr lang="it-IT" sz="1800" b="1" dirty="0"/>
              <a:t>Deroghe al limite di legge</a:t>
            </a:r>
            <a:endParaRPr lang="it-IT" sz="1800" i="1" dirty="0"/>
          </a:p>
          <a:p>
            <a:pPr algn="just">
              <a:defRPr/>
            </a:pPr>
            <a:r>
              <a:rPr lang="it-IT" sz="1800" dirty="0"/>
              <a:t>1. Salvo il disposto dell'art. 2119 del cod. civ., il contratto a tempo indeterminato non potrà essere risolto dal datore di lavoro senza preavviso i cui termini sono stabiliti come segue:</a:t>
            </a:r>
          </a:p>
          <a:p>
            <a:pPr algn="just">
              <a:defRPr/>
            </a:pPr>
            <a:r>
              <a:rPr lang="it-IT" sz="1800" dirty="0"/>
              <a:t>a) mesi 6 di preavviso per i dirigenti fino a sei anni di anzianità aziendale;</a:t>
            </a:r>
          </a:p>
          <a:p>
            <a:pPr algn="just">
              <a:defRPr/>
            </a:pPr>
            <a:r>
              <a:rPr lang="it-IT" sz="1800" dirty="0"/>
              <a:t>b) </a:t>
            </a:r>
            <a:r>
              <a:rPr lang="it-IT" sz="1800" b="1" dirty="0"/>
              <a:t>mesi 8</a:t>
            </a:r>
            <a:r>
              <a:rPr lang="it-IT" sz="1800" dirty="0"/>
              <a:t> di preavviso per i dirigenti fino a dieci anni di anzianità aziendale;</a:t>
            </a:r>
          </a:p>
          <a:p>
            <a:pPr algn="just">
              <a:defRPr/>
            </a:pPr>
            <a:r>
              <a:rPr lang="it-IT" sz="1800" dirty="0"/>
              <a:t>c) </a:t>
            </a:r>
            <a:r>
              <a:rPr lang="it-IT" sz="1800" b="1" dirty="0"/>
              <a:t>mesi 10 </a:t>
            </a:r>
            <a:r>
              <a:rPr lang="it-IT" sz="1800" dirty="0"/>
              <a:t>di preavviso per i dirigenti fino a quindici anni di anzianità aziendale;</a:t>
            </a:r>
          </a:p>
          <a:p>
            <a:pPr algn="just">
              <a:defRPr/>
            </a:pPr>
            <a:r>
              <a:rPr lang="it-IT" sz="1800" dirty="0"/>
              <a:t>d) </a:t>
            </a:r>
            <a:r>
              <a:rPr lang="it-IT" sz="1800" b="1" dirty="0"/>
              <a:t>mesi 12 </a:t>
            </a:r>
            <a:r>
              <a:rPr lang="it-IT" sz="1800" dirty="0"/>
              <a:t>di preavviso per i dirigenti oltre quindici anni di anzianità aziendale.</a:t>
            </a:r>
          </a:p>
          <a:p>
            <a:pPr algn="just">
              <a:defRPr/>
            </a:pPr>
            <a:r>
              <a:rPr lang="it-IT" sz="1800" dirty="0"/>
              <a:t>2. In conseguenza, </a:t>
            </a:r>
            <a:r>
              <a:rPr lang="it-IT" sz="1800" b="1" dirty="0"/>
              <a:t>il termine complessivo di preavviso, come dovuto ai sensi del comma 1, non dovrà, comunque, essere superiore a 12 mesi.</a:t>
            </a:r>
          </a:p>
          <a:p>
            <a:pPr algn="just">
              <a:defRPr/>
            </a:pPr>
            <a:r>
              <a:rPr lang="it-IT" sz="1800" dirty="0"/>
              <a:t>3. Il dirigente dimissionario deve dare al datore di lavoro un preavviso i cui termini saranno pari ad 1/3 di quelli sopra indicati.</a:t>
            </a:r>
          </a:p>
        </p:txBody>
      </p:sp>
      <p:pic>
        <p:nvPicPr>
          <p:cNvPr id="26" name="Immagine 25" descr="Immagine che contiene testo&#10;&#10;Descrizione generata automaticamente">
            <a:extLst>
              <a:ext uri="{FF2B5EF4-FFF2-40B4-BE49-F238E27FC236}">
                <a16:creationId xmlns:a16="http://schemas.microsoft.com/office/drawing/2014/main" id="{44D7A5F2-C78F-EAF3-55D6-41BC7CC77A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2621538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6E92E-6856-51C9-13E6-B4F57FC43BEB}"/>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7E481BF-3041-E899-7293-0CF8D5BF582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4877CC52-D84D-38C0-39AE-7AF891C99A81}"/>
              </a:ext>
            </a:extLst>
          </p:cNvPr>
          <p:cNvSpPr>
            <a:spLocks noGrp="1" noChangeArrowheads="1"/>
          </p:cNvSpPr>
          <p:nvPr>
            <p:ph type="ctrTitle"/>
          </p:nvPr>
        </p:nvSpPr>
        <p:spPr>
          <a:xfrm>
            <a:off x="0" y="1600200"/>
            <a:ext cx="12192000" cy="1265846"/>
          </a:xfrm>
        </p:spPr>
        <p:txBody>
          <a:bodyPr anchor="t"/>
          <a:lstStyle/>
          <a:p>
            <a:pPr>
              <a:defRPr/>
            </a:pPr>
            <a:r>
              <a:rPr lang="it-IT" altLang="it-IT" sz="3100" kern="0" dirty="0">
                <a:solidFill>
                  <a:srgbClr val="118C77"/>
                </a:solidFill>
                <a:latin typeface="Tahoma"/>
              </a:rPr>
              <a:t>Deroga alla durata</a:t>
            </a:r>
            <a:endParaRPr lang="it-IT" altLang="it-IT" sz="3139" dirty="0"/>
          </a:p>
        </p:txBody>
      </p:sp>
      <p:sp>
        <p:nvSpPr>
          <p:cNvPr id="14" name="Rectangle 3">
            <a:extLst>
              <a:ext uri="{FF2B5EF4-FFF2-40B4-BE49-F238E27FC236}">
                <a16:creationId xmlns:a16="http://schemas.microsoft.com/office/drawing/2014/main" id="{26DD95AA-7277-E505-9530-FDA99F835B83}"/>
              </a:ext>
            </a:extLst>
          </p:cNvPr>
          <p:cNvSpPr>
            <a:spLocks noGrp="1" noChangeArrowheads="1"/>
          </p:cNvSpPr>
          <p:nvPr>
            <p:ph type="subTitle" idx="1"/>
          </p:nvPr>
        </p:nvSpPr>
        <p:spPr>
          <a:xfrm>
            <a:off x="1312752" y="2516868"/>
            <a:ext cx="9850171" cy="3603272"/>
          </a:xfrm>
        </p:spPr>
        <p:txBody>
          <a:bodyPr vert="horz" lIns="91440" tIns="45720" rIns="91440" bIns="45720" rtlCol="0" anchor="t">
            <a:normAutofit/>
          </a:bodyPr>
          <a:lstStyle/>
          <a:p>
            <a:pPr>
              <a:defRPr/>
            </a:pPr>
            <a:r>
              <a:rPr lang="it-IT" sz="1800" b="1" dirty="0"/>
              <a:t>CCNL Dirigenti Credito</a:t>
            </a:r>
          </a:p>
          <a:p>
            <a:pPr algn="just">
              <a:defRPr/>
            </a:pPr>
            <a:endParaRPr lang="it-IT" sz="1800" i="1" dirty="0"/>
          </a:p>
          <a:p>
            <a:pPr algn="just">
              <a:defRPr/>
            </a:pPr>
            <a:r>
              <a:rPr lang="it-IT" sz="1800" i="1" dirty="0"/>
              <a:t>Articolo 26 Preavviso</a:t>
            </a:r>
          </a:p>
          <a:p>
            <a:pPr algn="just">
              <a:defRPr/>
            </a:pPr>
            <a:r>
              <a:rPr lang="it-IT" sz="1800" b="1" dirty="0"/>
              <a:t>Deroga alla durata per accordo tra le parti</a:t>
            </a:r>
            <a:endParaRPr lang="it-IT" sz="1800" i="1" dirty="0"/>
          </a:p>
          <a:p>
            <a:pPr algn="just">
              <a:defRPr/>
            </a:pPr>
            <a:r>
              <a:rPr lang="it-IT" sz="1800" dirty="0"/>
              <a:t>2. Laddove la risoluzione del rapporto avvenga </a:t>
            </a:r>
            <a:r>
              <a:rPr lang="it-IT" sz="1800" b="1" dirty="0"/>
              <a:t>per dimissioni </a:t>
            </a:r>
            <a:r>
              <a:rPr lang="it-IT" sz="1800" dirty="0"/>
              <a:t>del dirigente, questi è tenuto a dare all'impresa, sia nel caso della lett. a) che in quello della lett. b) del comma precedente, un preavviso nella misura fissa di mesi 3, </a:t>
            </a:r>
            <a:r>
              <a:rPr lang="it-IT" sz="1800" b="1" dirty="0"/>
              <a:t>salvo che intervenga tra il dirigente e l'impresa un accordo per abbreviare o prolungare il termine</a:t>
            </a:r>
            <a:r>
              <a:rPr lang="it-IT" sz="1800" dirty="0"/>
              <a:t>.</a:t>
            </a:r>
          </a:p>
        </p:txBody>
      </p:sp>
      <p:pic>
        <p:nvPicPr>
          <p:cNvPr id="26" name="Immagine 25" descr="Immagine che contiene testo&#10;&#10;Descrizione generata automaticamente">
            <a:extLst>
              <a:ext uri="{FF2B5EF4-FFF2-40B4-BE49-F238E27FC236}">
                <a16:creationId xmlns:a16="http://schemas.microsoft.com/office/drawing/2014/main" id="{228D3F7C-CDC0-351C-7641-13848C3D49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9026218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14493-9C56-A19E-30FC-3D3BEAD99DE3}"/>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A278985-59A9-7692-725D-F10C347D7EE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B680B2D-F568-D845-FE63-090D7C6C109D}"/>
              </a:ext>
            </a:extLst>
          </p:cNvPr>
          <p:cNvSpPr>
            <a:spLocks noGrp="1" noChangeArrowheads="1"/>
          </p:cNvSpPr>
          <p:nvPr>
            <p:ph type="ctrTitle"/>
          </p:nvPr>
        </p:nvSpPr>
        <p:spPr>
          <a:xfrm>
            <a:off x="0" y="1600200"/>
            <a:ext cx="12192000" cy="1265846"/>
          </a:xfrm>
        </p:spPr>
        <p:txBody>
          <a:bodyPr anchor="t"/>
          <a:lstStyle/>
          <a:p>
            <a:pPr>
              <a:defRPr/>
            </a:pPr>
            <a:r>
              <a:rPr lang="it-IT" altLang="it-IT" sz="3100" kern="0" dirty="0">
                <a:solidFill>
                  <a:srgbClr val="118C77"/>
                </a:solidFill>
                <a:latin typeface="Tahoma"/>
              </a:rPr>
              <a:t>Un esempio</a:t>
            </a:r>
            <a:endParaRPr lang="it-IT" altLang="it-IT" sz="3139" dirty="0"/>
          </a:p>
        </p:txBody>
      </p:sp>
      <p:sp>
        <p:nvSpPr>
          <p:cNvPr id="14" name="Rectangle 3">
            <a:extLst>
              <a:ext uri="{FF2B5EF4-FFF2-40B4-BE49-F238E27FC236}">
                <a16:creationId xmlns:a16="http://schemas.microsoft.com/office/drawing/2014/main" id="{95DF8F78-2560-E90B-A823-D198B2318C18}"/>
              </a:ext>
            </a:extLst>
          </p:cNvPr>
          <p:cNvSpPr>
            <a:spLocks noGrp="1" noChangeArrowheads="1"/>
          </p:cNvSpPr>
          <p:nvPr>
            <p:ph type="subTitle" idx="1"/>
          </p:nvPr>
        </p:nvSpPr>
        <p:spPr>
          <a:xfrm>
            <a:off x="1312752" y="2516868"/>
            <a:ext cx="9850171" cy="3603272"/>
          </a:xfrm>
        </p:spPr>
        <p:txBody>
          <a:bodyPr vert="horz" lIns="91440" tIns="45720" rIns="91440" bIns="45720" rtlCol="0" anchor="t">
            <a:normAutofit/>
          </a:bodyPr>
          <a:lstStyle/>
          <a:p>
            <a:pPr algn="just">
              <a:defRPr/>
            </a:pPr>
            <a:r>
              <a:rPr lang="it-IT" sz="1800" b="1" dirty="0"/>
              <a:t>Risoluzione del rapporto di lavoro e periodo di prova</a:t>
            </a:r>
          </a:p>
          <a:p>
            <a:pPr algn="just">
              <a:defRPr/>
            </a:pPr>
            <a:r>
              <a:rPr lang="it-IT" sz="1800" dirty="0"/>
              <a:t>Le Parti possono recedere dal presente contratto per i motivi previsti dalla legge e dal CCNL.</a:t>
            </a:r>
          </a:p>
          <a:p>
            <a:pPr algn="just">
              <a:defRPr/>
            </a:pPr>
            <a:r>
              <a:rPr lang="it-IT" sz="1800" dirty="0"/>
              <a:t>Durante il periodo di prova, la cui durata è fissata dal CCNL applicato, in sei mesi a decorrere dalla data di inizio del rapporto di lavoro, il presente contratto può essere liberamente risolto senza necessità di preavviso alcuno.</a:t>
            </a:r>
          </a:p>
          <a:p>
            <a:pPr algn="just">
              <a:defRPr/>
            </a:pPr>
            <a:r>
              <a:rPr lang="it-IT" sz="1800" dirty="0"/>
              <a:t>Scaduto il periodo di prova, in deroga alle previsioni di cui al CCNL Metalmeccanica Industria applicato, viene stabilito che il periodo di preavviso in caso di risoluzione del contratto da parte della Società (licenziamento) o ad iniziativa del Quadro (dimissioni) sarà di </a:t>
            </a:r>
            <a:r>
              <a:rPr lang="it-IT" sz="1800" b="1" dirty="0"/>
              <a:t>sei mesi </a:t>
            </a:r>
            <a:r>
              <a:rPr lang="it-IT" sz="1800" dirty="0"/>
              <a:t>a fronte del suo particolare ruolo all’interno dell’organigramma aziendale. Per questo e, in funzione dei risultati raggiunti, </a:t>
            </a:r>
            <a:r>
              <a:rPr lang="it-IT" sz="1800"/>
              <a:t>viene prevista la </a:t>
            </a:r>
            <a:r>
              <a:rPr lang="it-IT" sz="1800" dirty="0"/>
              <a:t>promozione a Dirigente entro 24 mesi. A fronte di tale clausola di allungamento del periodo di preavviso, inoltre, verrà erogata una specifica indennità annua pari a € 3.000,00 da considerarsi parte integrante della Sua retribuzione.</a:t>
            </a:r>
          </a:p>
        </p:txBody>
      </p:sp>
      <p:pic>
        <p:nvPicPr>
          <p:cNvPr id="26" name="Immagine 25" descr="Immagine che contiene testo&#10;&#10;Descrizione generata automaticamente">
            <a:extLst>
              <a:ext uri="{FF2B5EF4-FFF2-40B4-BE49-F238E27FC236}">
                <a16:creationId xmlns:a16="http://schemas.microsoft.com/office/drawing/2014/main" id="{9D8E274C-D39C-2982-EEB0-15E9862593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4270869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205E8-B853-606D-014F-2D8DF84A74C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249E243-76E9-2C9F-EC7D-495FDFE8CA2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7A4E5E0C-D3EF-DA18-EC29-35D3843A2EF2}"/>
              </a:ext>
            </a:extLst>
          </p:cNvPr>
          <p:cNvSpPr>
            <a:spLocks noGrp="1" noChangeArrowheads="1"/>
          </p:cNvSpPr>
          <p:nvPr>
            <p:ph type="ctrTitle"/>
          </p:nvPr>
        </p:nvSpPr>
        <p:spPr>
          <a:xfrm>
            <a:off x="0" y="2130426"/>
            <a:ext cx="12192000" cy="1470025"/>
          </a:xfrm>
        </p:spPr>
        <p:txBody>
          <a:bodyPr anchor="ctr"/>
          <a:lstStyle/>
          <a:p>
            <a:pPr>
              <a:defRPr/>
            </a:pPr>
            <a:r>
              <a:rPr lang="it-IT" sz="3100" kern="0" dirty="0">
                <a:solidFill>
                  <a:srgbClr val="118C77"/>
                </a:solidFill>
                <a:latin typeface="Tahoma"/>
              </a:rPr>
              <a:t>Il Trasfertista</a:t>
            </a:r>
            <a:endParaRPr lang="it-IT" altLang="it-IT" sz="3100" dirty="0">
              <a:ea typeface="Calibri Light"/>
              <a:cs typeface="Calibri Light"/>
            </a:endParaRPr>
          </a:p>
        </p:txBody>
      </p:sp>
      <p:sp>
        <p:nvSpPr>
          <p:cNvPr id="14" name="Rectangle 3">
            <a:extLst>
              <a:ext uri="{FF2B5EF4-FFF2-40B4-BE49-F238E27FC236}">
                <a16:creationId xmlns:a16="http://schemas.microsoft.com/office/drawing/2014/main" id="{0723DDAF-C72C-93EE-BFF4-E92507B9E683}"/>
              </a:ext>
            </a:extLst>
          </p:cNvPr>
          <p:cNvSpPr>
            <a:spLocks noGrp="1" noChangeArrowheads="1"/>
          </p:cNvSpPr>
          <p:nvPr>
            <p:ph type="subTitle" idx="1"/>
          </p:nvPr>
        </p:nvSpPr>
        <p:spPr>
          <a:xfrm>
            <a:off x="530245" y="3886200"/>
            <a:ext cx="11141198" cy="1752600"/>
          </a:xfrm>
        </p:spPr>
        <p:txBody>
          <a:bodyPr vert="horz" lIns="91440" tIns="45720" rIns="91440" bIns="45720" rtlCol="0" anchor="t">
            <a:normAutofit/>
          </a:bodyPr>
          <a:lstStyle/>
          <a:p>
            <a:pPr>
              <a:defRPr/>
            </a:pPr>
            <a:r>
              <a:rPr lang="it-IT" altLang="it-IT" dirty="0"/>
              <a:t>DEFINIZIONE, REGOLE RETRIBUTIVE, FISCALI E CONTRIBUTIVE</a:t>
            </a:r>
          </a:p>
        </p:txBody>
      </p:sp>
      <p:pic>
        <p:nvPicPr>
          <p:cNvPr id="22" name="Immagine 21" descr="Immagine che contiene testo&#10;&#10;Descrizione generata automaticamente">
            <a:extLst>
              <a:ext uri="{FF2B5EF4-FFF2-40B4-BE49-F238E27FC236}">
                <a16:creationId xmlns:a16="http://schemas.microsoft.com/office/drawing/2014/main" id="{906BF3F6-A71E-791A-1FED-01CF9AC4EB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3320" y="388439"/>
            <a:ext cx="3818854" cy="861381"/>
          </a:xfrm>
          <a:prstGeom prst="rect">
            <a:avLst/>
          </a:prstGeom>
        </p:spPr>
      </p:pic>
    </p:spTree>
    <p:extLst>
      <p:ext uri="{BB962C8B-B14F-4D97-AF65-F5344CB8AC3E}">
        <p14:creationId xmlns:p14="http://schemas.microsoft.com/office/powerpoint/2010/main" val="40371630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175EF-79BE-F95D-CF2D-9ED4F7DD7C3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622B2AF1-2A9D-EAC6-7B98-6925DA39F324}"/>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11AA03B-1F6A-AF17-F4DE-04196EBF06FA}"/>
              </a:ext>
            </a:extLst>
          </p:cNvPr>
          <p:cNvSpPr>
            <a:spLocks noGrp="1" noChangeArrowheads="1"/>
          </p:cNvSpPr>
          <p:nvPr>
            <p:ph type="title"/>
          </p:nvPr>
        </p:nvSpPr>
        <p:spPr>
          <a:xfrm>
            <a:off x="914400" y="1371637"/>
            <a:ext cx="10275683" cy="450363"/>
          </a:xfrm>
        </p:spPr>
        <p:txBody>
          <a:bodyPr anchor="t">
            <a:normAutofit fontScale="90000"/>
          </a:bodyPr>
          <a:lstStyle/>
          <a:p>
            <a:pPr algn="ctr">
              <a:defRPr/>
            </a:pPr>
            <a:r>
              <a:rPr lang="it-IT" altLang="it-IT" sz="3100" kern="0" dirty="0">
                <a:solidFill>
                  <a:srgbClr val="118C77"/>
                </a:solidFill>
                <a:latin typeface="Tahoma"/>
              </a:rPr>
              <a:t>Alle origini della norma</a:t>
            </a:r>
            <a:endParaRPr lang="it-IT" altLang="it-IT" sz="3139" dirty="0"/>
          </a:p>
        </p:txBody>
      </p:sp>
      <p:sp>
        <p:nvSpPr>
          <p:cNvPr id="14" name="Rectangle 3">
            <a:extLst>
              <a:ext uri="{FF2B5EF4-FFF2-40B4-BE49-F238E27FC236}">
                <a16:creationId xmlns:a16="http://schemas.microsoft.com/office/drawing/2014/main" id="{F6926110-0264-D016-EE57-2263BCBA85F5}"/>
              </a:ext>
            </a:extLst>
          </p:cNvPr>
          <p:cNvSpPr>
            <a:spLocks noGrp="1" noChangeArrowheads="1"/>
          </p:cNvSpPr>
          <p:nvPr>
            <p:ph type="body" idx="1"/>
          </p:nvPr>
        </p:nvSpPr>
        <p:spPr>
          <a:xfrm>
            <a:off x="839788" y="1898435"/>
            <a:ext cx="5157787" cy="823912"/>
          </a:xfrm>
        </p:spPr>
        <p:txBody>
          <a:bodyPr vert="horz" lIns="91440" tIns="45720" rIns="91440" bIns="45720" rtlCol="0" anchor="t">
            <a:normAutofit/>
          </a:bodyPr>
          <a:lstStyle/>
          <a:p>
            <a:pPr>
              <a:defRPr/>
            </a:pPr>
            <a:r>
              <a:rPr lang="it-IT" sz="2000" b="0" dirty="0">
                <a:latin typeface="Times New Roman" panose="02020603050405020304" pitchFamily="18" charset="0"/>
              </a:rPr>
              <a:t>Corte cost. 13-05-1993 (03-05-1993), n. 239 - Pres. Casavola - </a:t>
            </a:r>
            <a:r>
              <a:rPr lang="it-IT" sz="2000" b="0" dirty="0" err="1">
                <a:latin typeface="Times New Roman" panose="02020603050405020304" pitchFamily="18" charset="0"/>
              </a:rPr>
              <a:t>Rel</a:t>
            </a:r>
            <a:r>
              <a:rPr lang="it-IT" sz="2000" b="0" dirty="0">
                <a:latin typeface="Times New Roman" panose="02020603050405020304" pitchFamily="18" charset="0"/>
              </a:rPr>
              <a:t>. Santosuosso (massima 1)</a:t>
            </a:r>
          </a:p>
          <a:p>
            <a:pPr>
              <a:defRPr/>
            </a:pPr>
            <a:endParaRPr lang="it-IT" sz="2000" dirty="0"/>
          </a:p>
        </p:txBody>
      </p:sp>
      <p:sp>
        <p:nvSpPr>
          <p:cNvPr id="2" name="Segnaposto contenuto 1">
            <a:extLst>
              <a:ext uri="{FF2B5EF4-FFF2-40B4-BE49-F238E27FC236}">
                <a16:creationId xmlns:a16="http://schemas.microsoft.com/office/drawing/2014/main" id="{24DE3236-4A99-A5DC-778C-F966054E8EA3}"/>
              </a:ext>
            </a:extLst>
          </p:cNvPr>
          <p:cNvSpPr>
            <a:spLocks noGrp="1"/>
          </p:cNvSpPr>
          <p:nvPr>
            <p:ph sz="half" idx="2"/>
          </p:nvPr>
        </p:nvSpPr>
        <p:spPr>
          <a:xfrm>
            <a:off x="839788" y="2722347"/>
            <a:ext cx="5157787" cy="3684588"/>
          </a:xfrm>
        </p:spPr>
        <p:txBody>
          <a:bodyPr>
            <a:normAutofit fontScale="92500" lnSpcReduction="10000"/>
          </a:bodyPr>
          <a:lstStyle/>
          <a:p>
            <a:pPr marL="0" marR="0" indent="0" algn="just" rtl="0">
              <a:buNone/>
            </a:pPr>
            <a:r>
              <a:rPr lang="it-IT" sz="2000" b="0" i="0" u="none" strike="noStrike" baseline="0" dirty="0">
                <a:latin typeface="Times New Roman" panose="02020603050405020304" pitchFamily="18" charset="0"/>
              </a:rPr>
              <a:t>La trasferta in senso stretto - postulando la predeterminazione di un luogo fisso per la prestazione lavorativa ed un mutamento meramente provvisorio del luogo stesso (cosiddette missioni) - non è ravvisabile nel caso di effettivo "trasferimento" del dipendente in altra sede di lavoro o se - pur con fondamentale riferimento ad una sede aziendale fissa - </a:t>
            </a:r>
            <a:r>
              <a:rPr lang="it-IT" sz="2000" b="1" i="0" u="none" strike="noStrike" baseline="0" dirty="0">
                <a:latin typeface="Times New Roman" panose="02020603050405020304" pitchFamily="18" charset="0"/>
              </a:rPr>
              <a:t>la prestazione di lavoro, per sua natura, si svolga normalmente fuori dalla sede stessa</a:t>
            </a:r>
            <a:r>
              <a:rPr lang="it-IT" sz="2000" b="0" i="0" u="none" strike="noStrike" baseline="0" dirty="0">
                <a:latin typeface="Times New Roman" panose="02020603050405020304" pitchFamily="18" charset="0"/>
              </a:rPr>
              <a:t>. In tali ipotesi - conformemente all'orientamento della Corte di cassazione - </a:t>
            </a:r>
            <a:r>
              <a:rPr lang="it-IT" sz="2000" b="1" i="0" u="none" strike="noStrike" baseline="0" dirty="0">
                <a:solidFill>
                  <a:srgbClr val="0A8C74"/>
                </a:solidFill>
                <a:latin typeface="Times New Roman" panose="02020603050405020304" pitchFamily="18" charset="0"/>
              </a:rPr>
              <a:t>è da ritenersi che i relativi compensi, in quanto correlati alla causa tipica e normale del rapporto, </a:t>
            </a:r>
            <a:r>
              <a:rPr lang="it-IT" sz="2000" b="1" i="0" u="sng" strike="noStrike" baseline="0" dirty="0">
                <a:solidFill>
                  <a:srgbClr val="0A8C74"/>
                </a:solidFill>
                <a:latin typeface="Times New Roman" panose="02020603050405020304" pitchFamily="18" charset="0"/>
              </a:rPr>
              <a:t>costituiscano retribuzione e non indennità di trasferta</a:t>
            </a:r>
            <a:r>
              <a:rPr lang="it-IT" sz="2000" b="1" i="0" u="none" strike="noStrike" baseline="0" dirty="0">
                <a:solidFill>
                  <a:srgbClr val="0A8C74"/>
                </a:solidFill>
                <a:latin typeface="Times New Roman" panose="02020603050405020304" pitchFamily="18" charset="0"/>
              </a:rPr>
              <a:t>.</a:t>
            </a:r>
          </a:p>
          <a:p>
            <a:pPr marL="0" indent="0" algn="just">
              <a:buNone/>
            </a:pPr>
            <a:endParaRPr lang="it-IT" sz="2000" dirty="0"/>
          </a:p>
        </p:txBody>
      </p:sp>
      <p:sp>
        <p:nvSpPr>
          <p:cNvPr id="3" name="Segnaposto testo 2">
            <a:extLst>
              <a:ext uri="{FF2B5EF4-FFF2-40B4-BE49-F238E27FC236}">
                <a16:creationId xmlns:a16="http://schemas.microsoft.com/office/drawing/2014/main" id="{7CAB5EBE-80EC-2C2D-16C3-94528F6E8137}"/>
              </a:ext>
            </a:extLst>
          </p:cNvPr>
          <p:cNvSpPr>
            <a:spLocks noGrp="1"/>
          </p:cNvSpPr>
          <p:nvPr>
            <p:ph type="body" sz="quarter" idx="3"/>
          </p:nvPr>
        </p:nvSpPr>
        <p:spPr>
          <a:xfrm>
            <a:off x="6172200" y="1819735"/>
            <a:ext cx="5183188" cy="701956"/>
          </a:xfrm>
        </p:spPr>
        <p:txBody>
          <a:bodyPr>
            <a:normAutofit/>
          </a:bodyPr>
          <a:lstStyle/>
          <a:p>
            <a:r>
              <a:rPr lang="it-IT" sz="2000" b="0" dirty="0"/>
              <a:t>Corte cost. 13-05-1993 (03-05-1993), n. 239 - Pres. Casavola - </a:t>
            </a:r>
            <a:r>
              <a:rPr lang="it-IT" sz="2000" b="0" dirty="0" err="1"/>
              <a:t>Rel</a:t>
            </a:r>
            <a:r>
              <a:rPr lang="it-IT" sz="2000" b="0" dirty="0"/>
              <a:t>. Santosuosso (massima 2)</a:t>
            </a:r>
          </a:p>
        </p:txBody>
      </p:sp>
      <p:sp>
        <p:nvSpPr>
          <p:cNvPr id="4" name="Segnaposto contenuto 3">
            <a:extLst>
              <a:ext uri="{FF2B5EF4-FFF2-40B4-BE49-F238E27FC236}">
                <a16:creationId xmlns:a16="http://schemas.microsoft.com/office/drawing/2014/main" id="{3B09F128-43B4-FF6E-2489-86B697092F9F}"/>
              </a:ext>
            </a:extLst>
          </p:cNvPr>
          <p:cNvSpPr>
            <a:spLocks noGrp="1"/>
          </p:cNvSpPr>
          <p:nvPr>
            <p:ph sz="quarter" idx="4"/>
          </p:nvPr>
        </p:nvSpPr>
        <p:spPr>
          <a:xfrm>
            <a:off x="6172200" y="2722347"/>
            <a:ext cx="5183188" cy="3684588"/>
          </a:xfrm>
        </p:spPr>
        <p:txBody>
          <a:bodyPr>
            <a:noAutofit/>
          </a:bodyPr>
          <a:lstStyle/>
          <a:p>
            <a:pPr marL="0" indent="0" algn="just">
              <a:buNone/>
            </a:pPr>
            <a:r>
              <a:rPr lang="it-IT" sz="1800" dirty="0">
                <a:latin typeface="Times New Roman" panose="02020603050405020304" pitchFamily="18" charset="0"/>
                <a:cs typeface="Times New Roman" panose="02020603050405020304" pitchFamily="18" charset="0"/>
              </a:rPr>
              <a:t>Riguardo alle indennità corrisposte al lavoratore dipendente per trasferte occasionali, deve escludersi che, ove sia stabilito che dette indennità non entrano in tutto o in parte nel calcolo dei contributi previdenziali o nel calcolo della retribuzione a fini pensionistici, debba questa disciplina normativa o collettiva essere rispettata anche dal </a:t>
            </a:r>
            <a:r>
              <a:rPr lang="it-IT" sz="1800" b="1" dirty="0">
                <a:solidFill>
                  <a:srgbClr val="0A8C74"/>
                </a:solidFill>
                <a:latin typeface="Times New Roman" panose="02020603050405020304" pitchFamily="18" charset="0"/>
                <a:cs typeface="Times New Roman" panose="02020603050405020304" pitchFamily="18" charset="0"/>
              </a:rPr>
              <a:t>legislatore tributario, il quale </a:t>
            </a:r>
            <a:r>
              <a:rPr lang="it-IT" sz="1800" b="1" u="sng" dirty="0">
                <a:solidFill>
                  <a:srgbClr val="0A8C74"/>
                </a:solidFill>
                <a:latin typeface="Times New Roman" panose="02020603050405020304" pitchFamily="18" charset="0"/>
                <a:cs typeface="Times New Roman" panose="02020603050405020304" pitchFamily="18" charset="0"/>
              </a:rPr>
              <a:t>è invece tenuto a seguire propri criteri</a:t>
            </a:r>
            <a:r>
              <a:rPr lang="it-IT" sz="1800" b="1" dirty="0">
                <a:solidFill>
                  <a:srgbClr val="0A8C74"/>
                </a:solidFill>
                <a:latin typeface="Times New Roman" panose="02020603050405020304" pitchFamily="18" charset="0"/>
                <a:cs typeface="Times New Roman" panose="02020603050405020304" pitchFamily="18" charset="0"/>
              </a:rPr>
              <a:t>, fondati essenzialmente sul principio della capacità contributiva</a:t>
            </a:r>
            <a:r>
              <a:rPr lang="it-IT" sz="1800" dirty="0">
                <a:latin typeface="Times New Roman" panose="02020603050405020304" pitchFamily="18" charset="0"/>
                <a:cs typeface="Times New Roman" panose="02020603050405020304" pitchFamily="18" charset="0"/>
              </a:rPr>
              <a:t>, e - con riferimento al reddito di lavoro dipendente - sul principio generale della onnicomprensività di "tutti i compensi, comunque denominati" (art. 48, primo comma, testo unico n. 917 del 1986).</a:t>
            </a:r>
          </a:p>
          <a:p>
            <a:pPr algn="just"/>
            <a:endParaRPr lang="it-IT" sz="1800" dirty="0">
              <a:latin typeface="Times New Roman" panose="02020603050405020304" pitchFamily="18"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3F6B93CE-64D2-46DC-7C17-6FF4057674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79975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FCFAD-CA8B-81DE-7D72-2885D8772AD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8DD8289-9655-9555-84BF-9C619B34A78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A13D10D-C534-6A08-88A9-BFF1A89EEA38}"/>
              </a:ext>
            </a:extLst>
          </p:cNvPr>
          <p:cNvSpPr>
            <a:spLocks noGrp="1" noChangeArrowheads="1"/>
          </p:cNvSpPr>
          <p:nvPr>
            <p:ph type="ctrTitle"/>
          </p:nvPr>
        </p:nvSpPr>
        <p:spPr>
          <a:xfrm>
            <a:off x="0" y="1692999"/>
            <a:ext cx="12192000" cy="1173047"/>
          </a:xfrm>
        </p:spPr>
        <p:txBody>
          <a:bodyPr anchor="t"/>
          <a:lstStyle/>
          <a:p>
            <a:pPr>
              <a:defRPr/>
            </a:pPr>
            <a:r>
              <a:rPr lang="it-IT" altLang="it-IT" sz="3100" kern="0" dirty="0">
                <a:solidFill>
                  <a:srgbClr val="118C77"/>
                </a:solidFill>
                <a:latin typeface="Tahoma"/>
              </a:rPr>
              <a:t>Definizione di «trasfertista»</a:t>
            </a:r>
            <a:endParaRPr lang="it-IT" altLang="it-IT" sz="3139" dirty="0"/>
          </a:p>
        </p:txBody>
      </p:sp>
      <p:sp>
        <p:nvSpPr>
          <p:cNvPr id="14" name="Rectangle 3">
            <a:extLst>
              <a:ext uri="{FF2B5EF4-FFF2-40B4-BE49-F238E27FC236}">
                <a16:creationId xmlns:a16="http://schemas.microsoft.com/office/drawing/2014/main" id="{8F82EC4A-7DDE-BD0E-6B64-44F01DB413F0}"/>
              </a:ext>
            </a:extLst>
          </p:cNvPr>
          <p:cNvSpPr>
            <a:spLocks noGrp="1" noChangeArrowheads="1"/>
          </p:cNvSpPr>
          <p:nvPr>
            <p:ph type="subTitle" idx="1"/>
          </p:nvPr>
        </p:nvSpPr>
        <p:spPr>
          <a:xfrm>
            <a:off x="1312752" y="2516868"/>
            <a:ext cx="9850171" cy="3603272"/>
          </a:xfrm>
        </p:spPr>
        <p:txBody>
          <a:bodyPr vert="horz" lIns="91440" tIns="45720" rIns="91440" bIns="45720" rtlCol="0" anchor="t">
            <a:normAutofit lnSpcReduction="10000"/>
          </a:bodyPr>
          <a:lstStyle/>
          <a:p>
            <a:pPr>
              <a:defRPr/>
            </a:pPr>
            <a:r>
              <a:rPr lang="it-IT" sz="2000" i="1" dirty="0"/>
              <a:t>Come illustrato dal Ministero delle Finanze con la circolare n. 326/E/III-5-2643, del 23 dicembre 1997 , paragrafo 2.4.2, </a:t>
            </a:r>
            <a:r>
              <a:rPr lang="it-IT" sz="2000" b="1" i="1" dirty="0">
                <a:solidFill>
                  <a:srgbClr val="0A8C74"/>
                </a:solidFill>
              </a:rPr>
              <a:t>come trasfertisti devono essere identificati quei lavoratori "tenuti per contratto all'espletamento dell'attività lavorativa in luoghi sempre variabili e diversi, </a:t>
            </a:r>
            <a:r>
              <a:rPr lang="it-IT" sz="2000" i="1" dirty="0"/>
              <a:t>ai quali, in funzione delle modalità di svolgimento dell'attività vengono attribuite delle somme non in relazione a una specifica trasferta (quest'ultimo istituto presuppone che il lavoratore, più o meno occasionalmente, venga destinato a svolgere un'attività fuori dalla propria sede di lavoro)". Inoltre, la stessa circolare precisa che si devono comprendere nell'ambito di applicazione della disposizione di cui al comma 6 dell'articolo 48, "</a:t>
            </a:r>
            <a:r>
              <a:rPr lang="it-IT" sz="2000" b="1" i="1" dirty="0">
                <a:solidFill>
                  <a:srgbClr val="0A8C74"/>
                </a:solidFill>
              </a:rPr>
              <a:t>tutti quei soggetti ai quali viene attribuita una indennità, chiamata o meno di trasferta, ovvero una maggiorazione di retribuzione, che in realtà non è precisamente legata alla trasferta poiché è attribuita, per contratto, per tutti i giorni retribuiti, senza distinguere se il dipendente si è effettivamente recato in trasferta e dove si è svolta la trasferta</a:t>
            </a:r>
            <a:r>
              <a:rPr lang="it-IT" sz="2000" dirty="0"/>
              <a:t>"</a:t>
            </a:r>
            <a:r>
              <a:rPr lang="it-IT" sz="2000" b="1" dirty="0"/>
              <a:t>. </a:t>
            </a:r>
            <a:r>
              <a:rPr lang="it-IT" sz="2000" dirty="0"/>
              <a:t>Nota Min. Fin. Dip. </a:t>
            </a:r>
            <a:r>
              <a:rPr lang="it-IT" sz="2000" dirty="0" err="1"/>
              <a:t>Ent</a:t>
            </a:r>
            <a:r>
              <a:rPr lang="it-IT" sz="2000" dirty="0"/>
              <a:t>. Dir. Reg. Entrate Lombardia, n. 13222/1998 </a:t>
            </a:r>
          </a:p>
        </p:txBody>
      </p:sp>
      <p:pic>
        <p:nvPicPr>
          <p:cNvPr id="26" name="Immagine 25" descr="Immagine che contiene testo&#10;&#10;Descrizione generata automaticamente">
            <a:extLst>
              <a:ext uri="{FF2B5EF4-FFF2-40B4-BE49-F238E27FC236}">
                <a16:creationId xmlns:a16="http://schemas.microsoft.com/office/drawing/2014/main" id="{A2E9E1BC-C6CB-F9A8-05D0-862AA3C38D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849809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8CDDF-A53C-FF12-7B8F-15EF7371D1F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58B7FA2E-9987-B4CB-5385-5FD9965060E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CD8AAC6-FE0F-CCCC-C831-A7F4374AB319}"/>
              </a:ext>
            </a:extLst>
          </p:cNvPr>
          <p:cNvSpPr>
            <a:spLocks noGrp="1" noChangeArrowheads="1"/>
          </p:cNvSpPr>
          <p:nvPr>
            <p:ph type="ctrTitle"/>
          </p:nvPr>
        </p:nvSpPr>
        <p:spPr>
          <a:xfrm>
            <a:off x="0" y="1692999"/>
            <a:ext cx="12192000" cy="1173047"/>
          </a:xfrm>
        </p:spPr>
        <p:txBody>
          <a:bodyPr anchor="t"/>
          <a:lstStyle/>
          <a:p>
            <a:pPr>
              <a:defRPr/>
            </a:pPr>
            <a:r>
              <a:rPr lang="it-IT" altLang="it-IT" sz="3100" kern="0" dirty="0">
                <a:solidFill>
                  <a:srgbClr val="118C77"/>
                </a:solidFill>
                <a:latin typeface="Tahoma"/>
              </a:rPr>
              <a:t>LA DIVERSA UTILITA’ DELL’INDENNITA’ PER IL TRASFERTISTA</a:t>
            </a:r>
            <a:endParaRPr lang="it-IT" altLang="it-IT" sz="3139" dirty="0"/>
          </a:p>
        </p:txBody>
      </p:sp>
      <p:sp>
        <p:nvSpPr>
          <p:cNvPr id="14" name="Rectangle 3">
            <a:extLst>
              <a:ext uri="{FF2B5EF4-FFF2-40B4-BE49-F238E27FC236}">
                <a16:creationId xmlns:a16="http://schemas.microsoft.com/office/drawing/2014/main" id="{BC9EF220-3E31-5B70-E441-0EC51DB69598}"/>
              </a:ext>
            </a:extLst>
          </p:cNvPr>
          <p:cNvSpPr>
            <a:spLocks noGrp="1" noChangeArrowheads="1"/>
          </p:cNvSpPr>
          <p:nvPr>
            <p:ph type="subTitle" idx="1"/>
          </p:nvPr>
        </p:nvSpPr>
        <p:spPr>
          <a:xfrm>
            <a:off x="1312752" y="2516868"/>
            <a:ext cx="9850171" cy="3603272"/>
          </a:xfrm>
        </p:spPr>
        <p:txBody>
          <a:bodyPr vert="horz" lIns="91440" tIns="45720" rIns="91440" bIns="45720" rtlCol="0" anchor="t">
            <a:normAutofit/>
          </a:bodyPr>
          <a:lstStyle/>
          <a:p>
            <a:pPr>
              <a:defRPr/>
            </a:pPr>
            <a:r>
              <a:rPr lang="it-IT" sz="2800" i="1" dirty="0"/>
              <a:t>L’indennità di trasferta provvede a reintegrare il lavoratore del disagio causato dalla diversa collocazione geografica della prestazione lavorativa, rispetto alla sua abituale residenza di lavoro; </a:t>
            </a:r>
          </a:p>
          <a:p>
            <a:pPr>
              <a:defRPr/>
            </a:pPr>
            <a:r>
              <a:rPr lang="it-IT" sz="2800" i="1" dirty="0"/>
              <a:t>diversamente l'indennità erogata ai trasfertisti tende a ripagare per una prestazione che è ontologicamente senza «fissa dimora» e quindi strettamente connaturata al contratto individuale di lavoro.</a:t>
            </a:r>
            <a:endParaRPr lang="it-IT" sz="2800" dirty="0"/>
          </a:p>
        </p:txBody>
      </p:sp>
      <p:pic>
        <p:nvPicPr>
          <p:cNvPr id="26" name="Immagine 25" descr="Immagine che contiene testo&#10;&#10;Descrizione generata automaticamente">
            <a:extLst>
              <a:ext uri="{FF2B5EF4-FFF2-40B4-BE49-F238E27FC236}">
                <a16:creationId xmlns:a16="http://schemas.microsoft.com/office/drawing/2014/main" id="{EF729CB4-3357-99B7-689D-94F7263B8A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7625775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5ED2D-8969-3352-2B5E-1B1C9815FBBB}"/>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C7E9065-5043-41CC-E1CF-129D6E0DD36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C2DDB35F-BBCC-913D-95E5-7C70A9EBF0A5}"/>
              </a:ext>
            </a:extLst>
          </p:cNvPr>
          <p:cNvSpPr>
            <a:spLocks noGrp="1" noChangeArrowheads="1"/>
          </p:cNvSpPr>
          <p:nvPr>
            <p:ph type="ctrTitle"/>
          </p:nvPr>
        </p:nvSpPr>
        <p:spPr>
          <a:xfrm>
            <a:off x="0" y="1692999"/>
            <a:ext cx="12192000" cy="1173047"/>
          </a:xfrm>
        </p:spPr>
        <p:txBody>
          <a:bodyPr anchor="t"/>
          <a:lstStyle/>
          <a:p>
            <a:pPr>
              <a:defRPr/>
            </a:pPr>
            <a:r>
              <a:rPr lang="it-IT" altLang="it-IT" sz="3100" kern="0" dirty="0">
                <a:solidFill>
                  <a:srgbClr val="118C77"/>
                </a:solidFill>
                <a:latin typeface="Tahoma"/>
              </a:rPr>
              <a:t>Il trattamento fiscale</a:t>
            </a:r>
            <a:endParaRPr lang="it-IT" altLang="it-IT" sz="3139" dirty="0"/>
          </a:p>
        </p:txBody>
      </p:sp>
      <p:sp>
        <p:nvSpPr>
          <p:cNvPr id="14" name="Rectangle 3">
            <a:extLst>
              <a:ext uri="{FF2B5EF4-FFF2-40B4-BE49-F238E27FC236}">
                <a16:creationId xmlns:a16="http://schemas.microsoft.com/office/drawing/2014/main" id="{43CAB35F-B6DC-EFB7-60F7-2302CCC6A889}"/>
              </a:ext>
            </a:extLst>
          </p:cNvPr>
          <p:cNvSpPr>
            <a:spLocks noGrp="1" noChangeArrowheads="1"/>
          </p:cNvSpPr>
          <p:nvPr>
            <p:ph type="subTitle" idx="1"/>
          </p:nvPr>
        </p:nvSpPr>
        <p:spPr>
          <a:xfrm>
            <a:off x="1312752" y="2516868"/>
            <a:ext cx="9850171" cy="3603272"/>
          </a:xfrm>
        </p:spPr>
        <p:txBody>
          <a:bodyPr vert="horz" lIns="91440" tIns="45720" rIns="91440" bIns="45720" rtlCol="0" anchor="t">
            <a:normAutofit fontScale="92500" lnSpcReduction="10000"/>
          </a:bodyPr>
          <a:lstStyle/>
          <a:p>
            <a:pPr algn="just">
              <a:defRPr/>
            </a:pPr>
            <a:r>
              <a:rPr lang="it-IT" sz="2000" dirty="0"/>
              <a:t>Decreto del Presidente della Repubblica|22 dicembre 1986| n. 917</a:t>
            </a:r>
          </a:p>
          <a:p>
            <a:pPr algn="just">
              <a:defRPr/>
            </a:pPr>
            <a:r>
              <a:rPr lang="it-IT" sz="2000" b="1" dirty="0"/>
              <a:t>Articolo 51 comma 4, n.6)</a:t>
            </a:r>
          </a:p>
          <a:p>
            <a:pPr algn="just">
              <a:defRPr/>
            </a:pPr>
            <a:r>
              <a:rPr lang="it-IT" sz="2000" dirty="0"/>
              <a:t>6. </a:t>
            </a:r>
            <a:r>
              <a:rPr lang="it-IT" sz="2000" b="1" dirty="0">
                <a:solidFill>
                  <a:srgbClr val="0A8C74"/>
                </a:solidFill>
              </a:rPr>
              <a:t>Le indennità e le maggiorazioni di retribuzione spettanti ai lavoratori tenuti per contratto all'espletamento delle attività lavorative in luoghi sempre variabili e diversi, anche se corrisposte con carattere di continuità</a:t>
            </a:r>
            <a:r>
              <a:rPr lang="it-IT" sz="2000" dirty="0"/>
              <a:t>, le indennità di navigazione e di volo previste dalla legge o dal contratto collettivo, i premi agli ufficiali piloti dell'Esercito italiano, della Marina militare e dell'Aeronautica militare di cui all'articolo 1803 del codice dell'ordinamento militare, i premi agli ufficiali piloti del Corpo della Guardia di finanza di cui all'articolo 2161 del citato codice, nonché le indennità di cui all'articolo 133 del decreto del Presidente della Repubblica 15 dicembre 1959, n. 1229 </a:t>
            </a:r>
            <a:r>
              <a:rPr lang="it-IT" sz="2000" b="1" dirty="0">
                <a:solidFill>
                  <a:srgbClr val="0A8C74"/>
                </a:solidFill>
              </a:rPr>
              <a:t>concorrono a formare il reddito nella misura del 50 per cento del loro ammontare</a:t>
            </a:r>
            <a:r>
              <a:rPr lang="it-IT" sz="2000" dirty="0"/>
              <a:t>. Con decreto del Ministro delle finanze, di concerto con il Ministro del lavoro e della previdenza sociale, possono essere individuate categorie di lavoratori e condizioni di applicabilità della presente disposizione.</a:t>
            </a:r>
          </a:p>
        </p:txBody>
      </p:sp>
      <p:pic>
        <p:nvPicPr>
          <p:cNvPr id="26" name="Immagine 25" descr="Immagine che contiene testo&#10;&#10;Descrizione generata automaticamente">
            <a:extLst>
              <a:ext uri="{FF2B5EF4-FFF2-40B4-BE49-F238E27FC236}">
                <a16:creationId xmlns:a16="http://schemas.microsoft.com/office/drawing/2014/main" id="{8F0F3909-0510-D839-7EAC-C464799BA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276925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16BF5-9A1D-03BD-3B4A-454E38A1015F}"/>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3741C65-F342-0B6D-99E9-D4F171D4728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6C024D9-D62D-D76C-5DB3-235AA5454E67}"/>
              </a:ext>
            </a:extLst>
          </p:cNvPr>
          <p:cNvSpPr>
            <a:spLocks noGrp="1" noChangeArrowheads="1"/>
          </p:cNvSpPr>
          <p:nvPr>
            <p:ph type="ctrTitle"/>
          </p:nvPr>
        </p:nvSpPr>
        <p:spPr>
          <a:xfrm>
            <a:off x="0" y="1598070"/>
            <a:ext cx="12192000" cy="697587"/>
          </a:xfrm>
        </p:spPr>
        <p:txBody>
          <a:bodyPr anchor="t"/>
          <a:lstStyle/>
          <a:p>
            <a:pPr>
              <a:defRPr/>
            </a:pPr>
            <a:r>
              <a:rPr lang="it-IT" altLang="it-IT" sz="3100" kern="0" dirty="0">
                <a:solidFill>
                  <a:srgbClr val="118C77"/>
                </a:solidFill>
                <a:latin typeface="Tahoma"/>
              </a:rPr>
              <a:t>Il </a:t>
            </a:r>
            <a:r>
              <a:rPr lang="it-IT" altLang="it-IT" sz="3100" kern="0">
                <a:solidFill>
                  <a:srgbClr val="118C77"/>
                </a:solidFill>
                <a:latin typeface="Tahoma"/>
              </a:rPr>
              <a:t>Regio Decreto n</a:t>
            </a:r>
            <a:r>
              <a:rPr lang="it-IT" altLang="it-IT" sz="3100" kern="0" dirty="0">
                <a:solidFill>
                  <a:srgbClr val="118C77"/>
                </a:solidFill>
                <a:latin typeface="Tahoma"/>
              </a:rPr>
              <a:t>.1825/1924</a:t>
            </a:r>
            <a:endParaRPr lang="it-IT" altLang="it-IT" sz="3139" dirty="0"/>
          </a:p>
        </p:txBody>
      </p:sp>
      <p:sp>
        <p:nvSpPr>
          <p:cNvPr id="14" name="Rectangle 3">
            <a:extLst>
              <a:ext uri="{FF2B5EF4-FFF2-40B4-BE49-F238E27FC236}">
                <a16:creationId xmlns:a16="http://schemas.microsoft.com/office/drawing/2014/main" id="{548C594D-B8A0-B424-0655-70AAC2C69C0F}"/>
              </a:ext>
            </a:extLst>
          </p:cNvPr>
          <p:cNvSpPr>
            <a:spLocks noGrp="1" noChangeArrowheads="1"/>
          </p:cNvSpPr>
          <p:nvPr>
            <p:ph type="subTitle" idx="1"/>
          </p:nvPr>
        </p:nvSpPr>
        <p:spPr>
          <a:xfrm>
            <a:off x="504901" y="2355743"/>
            <a:ext cx="11161746" cy="3932909"/>
          </a:xfrm>
        </p:spPr>
        <p:txBody>
          <a:bodyPr vert="horz" lIns="91440" tIns="45720" rIns="91440" bIns="45720" rtlCol="0" anchor="t">
            <a:normAutofit fontScale="70000" lnSpcReduction="20000"/>
          </a:bodyPr>
          <a:lstStyle/>
          <a:p>
            <a:pPr algn="just">
              <a:defRPr/>
            </a:pPr>
            <a:r>
              <a:rPr lang="it-IT" b="1" dirty="0"/>
              <a:t>Regio decreto legge|13 novembre 1924| n</a:t>
            </a:r>
            <a:r>
              <a:rPr lang="it-IT" b="1"/>
              <a:t>. 1825 </a:t>
            </a:r>
            <a:r>
              <a:rPr lang="it-IT"/>
              <a:t>Convertito dalla L. 18.03.1926, n. 562 (G.U. 03.05.1926, n. 102)</a:t>
            </a:r>
            <a:r>
              <a:rPr lang="it-IT" sz="2400" kern="1200">
                <a:solidFill>
                  <a:srgbClr val="000000"/>
                </a:solidFill>
                <a:effectLst/>
                <a:latin typeface="Calibri" panose="020F0502020204030204" pitchFamily="34" charset="0"/>
                <a:ea typeface="+mn-ea"/>
                <a:cs typeface="+mn-cs"/>
              </a:rPr>
              <a:t> </a:t>
            </a:r>
          </a:p>
          <a:p>
            <a:pPr algn="just">
              <a:defRPr/>
            </a:pPr>
            <a:r>
              <a:rPr lang="it-IT" sz="2400" kern="1200">
                <a:solidFill>
                  <a:srgbClr val="000000"/>
                </a:solidFill>
                <a:effectLst/>
                <a:latin typeface="Calibri" panose="020F0502020204030204" pitchFamily="34" charset="0"/>
                <a:ea typeface="+mn-ea"/>
                <a:cs typeface="+mn-cs"/>
              </a:rPr>
              <a:t>Testo in vigore dal 6 dicembre 1924:</a:t>
            </a:r>
            <a:r>
              <a:rPr lang="it-IT" altLang="it-IT" sz="4000" kern="0">
                <a:solidFill>
                  <a:srgbClr val="118C77"/>
                </a:solidFill>
                <a:latin typeface="Tahoma"/>
              </a:rPr>
              <a:t> </a:t>
            </a:r>
            <a:r>
              <a:rPr lang="it-IT"/>
              <a:t>Disposizioni </a:t>
            </a:r>
            <a:r>
              <a:rPr lang="it-IT" dirty="0"/>
              <a:t>relative al contratto di impiego </a:t>
            </a:r>
            <a:r>
              <a:rPr lang="it-IT"/>
              <a:t>privato.</a:t>
            </a:r>
            <a:endParaRPr lang="it-IT" altLang="it-IT" sz="4000" kern="0">
              <a:solidFill>
                <a:srgbClr val="118C77"/>
              </a:solidFill>
              <a:latin typeface="Tahoma"/>
            </a:endParaRPr>
          </a:p>
          <a:p>
            <a:pPr algn="just">
              <a:defRPr/>
            </a:pPr>
            <a:r>
              <a:rPr lang="it-IT" b="1"/>
              <a:t>Articolo 4 - Termini </a:t>
            </a:r>
            <a:r>
              <a:rPr lang="it-IT" b="1" dirty="0"/>
              <a:t>massimi del periodo </a:t>
            </a:r>
            <a:r>
              <a:rPr lang="it-IT" b="1"/>
              <a:t>di prova</a:t>
            </a:r>
            <a:endParaRPr lang="it-IT"/>
          </a:p>
          <a:p>
            <a:pPr algn="just">
              <a:defRPr/>
            </a:pPr>
            <a:r>
              <a:rPr lang="it-IT"/>
              <a:t>Ove </a:t>
            </a:r>
            <a:r>
              <a:rPr lang="it-IT" dirty="0"/>
              <a:t>sia stato stipulato all'atto dell'assunzione dell'impiegato un periodo di prova, questo dovrà risultare da atto scritto.</a:t>
            </a:r>
          </a:p>
          <a:p>
            <a:pPr algn="just">
              <a:defRPr/>
            </a:pPr>
            <a:r>
              <a:rPr lang="it-IT" dirty="0"/>
              <a:t>Parimenti dovrà risultare da atto scritto l'assunzione che venga fatta con </a:t>
            </a:r>
            <a:r>
              <a:rPr lang="it-IT" dirty="0" err="1"/>
              <a:t>prefissione</a:t>
            </a:r>
            <a:r>
              <a:rPr lang="it-IT" dirty="0"/>
              <a:t> di termine.</a:t>
            </a:r>
          </a:p>
          <a:p>
            <a:pPr algn="just">
              <a:defRPr/>
            </a:pPr>
            <a:r>
              <a:rPr lang="it-IT" dirty="0"/>
              <a:t>In mancanza di atto scritto l'assunzione si presume fatta a tempo indeterminato.</a:t>
            </a:r>
          </a:p>
          <a:p>
            <a:pPr algn="just">
              <a:defRPr/>
            </a:pPr>
            <a:r>
              <a:rPr lang="it-IT" dirty="0"/>
              <a:t>Il periodo di prova non può in nessun caso superare:</a:t>
            </a:r>
          </a:p>
          <a:p>
            <a:pPr algn="just">
              <a:defRPr/>
            </a:pPr>
            <a:r>
              <a:rPr lang="it-IT" b="1" dirty="0"/>
              <a:t>mesi 6</a:t>
            </a:r>
            <a:r>
              <a:rPr lang="it-IT" dirty="0"/>
              <a:t> per gli institori, procuratori, rappresentanti a stipendio fisso, direttori tecnici o amministrativi ed impiegati di grado e funzioni equivalenti;</a:t>
            </a:r>
          </a:p>
          <a:p>
            <a:pPr algn="just">
              <a:defRPr/>
            </a:pPr>
            <a:r>
              <a:rPr lang="it-IT" b="1" dirty="0"/>
              <a:t>mesi 3</a:t>
            </a:r>
            <a:r>
              <a:rPr lang="it-IT" dirty="0"/>
              <a:t>, per tutte le altre categorie di impiegati.</a:t>
            </a:r>
          </a:p>
          <a:p>
            <a:pPr algn="just">
              <a:defRPr/>
            </a:pPr>
            <a:r>
              <a:rPr lang="it-IT" dirty="0"/>
              <a:t>Durante il periodo di prova la risoluzione del contratto d'impiego ha luogo in qualunque tempo senza preavviso o indennità.</a:t>
            </a:r>
          </a:p>
          <a:p>
            <a:pPr algn="just">
              <a:defRPr/>
            </a:pPr>
            <a:r>
              <a:rPr lang="it-IT" dirty="0"/>
              <a:t>Il servizio prestato durante il periodo di prova seguito da conferma va computato a tutti gli effetti nella determinazione dell'anzianità di servizio. </a:t>
            </a:r>
          </a:p>
        </p:txBody>
      </p:sp>
      <p:pic>
        <p:nvPicPr>
          <p:cNvPr id="22" name="Immagine 21" descr="Immagine che contiene testo&#10;&#10;Descrizione generata automaticamente">
            <a:extLst>
              <a:ext uri="{FF2B5EF4-FFF2-40B4-BE49-F238E27FC236}">
                <a16:creationId xmlns:a16="http://schemas.microsoft.com/office/drawing/2014/main" id="{0124D2C9-2A9F-FF00-1679-BCE3558213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5930" y="388439"/>
            <a:ext cx="3818854" cy="861381"/>
          </a:xfrm>
          <a:prstGeom prst="rect">
            <a:avLst/>
          </a:prstGeom>
        </p:spPr>
      </p:pic>
    </p:spTree>
    <p:extLst>
      <p:ext uri="{BB962C8B-B14F-4D97-AF65-F5344CB8AC3E}">
        <p14:creationId xmlns:p14="http://schemas.microsoft.com/office/powerpoint/2010/main" val="2457815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C48E8-0207-9E12-40F3-94AEB1E72BD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9E35702-D98B-C12F-AC76-65CF5674A61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2B9F4035-EA3F-81D5-16B6-38C72D4D1EB7}"/>
              </a:ext>
            </a:extLst>
          </p:cNvPr>
          <p:cNvSpPr>
            <a:spLocks noGrp="1" noChangeArrowheads="1"/>
          </p:cNvSpPr>
          <p:nvPr>
            <p:ph type="ctrTitle"/>
          </p:nvPr>
        </p:nvSpPr>
        <p:spPr>
          <a:xfrm>
            <a:off x="0" y="1692999"/>
            <a:ext cx="12192000" cy="1173047"/>
          </a:xfrm>
        </p:spPr>
        <p:txBody>
          <a:bodyPr anchor="t"/>
          <a:lstStyle/>
          <a:p>
            <a:pPr>
              <a:defRPr/>
            </a:pPr>
            <a:r>
              <a:rPr lang="it-IT" altLang="it-IT" sz="3100" kern="0" dirty="0">
                <a:solidFill>
                  <a:srgbClr val="118C77"/>
                </a:solidFill>
                <a:latin typeface="Tahoma"/>
              </a:rPr>
              <a:t>Il trattamento contributivo</a:t>
            </a:r>
            <a:endParaRPr lang="it-IT" altLang="it-IT" sz="3139" dirty="0"/>
          </a:p>
        </p:txBody>
      </p:sp>
      <p:sp>
        <p:nvSpPr>
          <p:cNvPr id="14" name="Rectangle 3">
            <a:extLst>
              <a:ext uri="{FF2B5EF4-FFF2-40B4-BE49-F238E27FC236}">
                <a16:creationId xmlns:a16="http://schemas.microsoft.com/office/drawing/2014/main" id="{32D89BAB-D444-9913-E67D-4EA47112792D}"/>
              </a:ext>
            </a:extLst>
          </p:cNvPr>
          <p:cNvSpPr>
            <a:spLocks noGrp="1" noChangeArrowheads="1"/>
          </p:cNvSpPr>
          <p:nvPr>
            <p:ph type="subTitle" idx="1"/>
          </p:nvPr>
        </p:nvSpPr>
        <p:spPr>
          <a:xfrm>
            <a:off x="1312752" y="2516868"/>
            <a:ext cx="9850171" cy="3603272"/>
          </a:xfrm>
        </p:spPr>
        <p:txBody>
          <a:bodyPr vert="horz" lIns="91440" tIns="45720" rIns="91440" bIns="45720" rtlCol="0" anchor="t">
            <a:normAutofit/>
          </a:bodyPr>
          <a:lstStyle/>
          <a:p>
            <a:pPr algn="just">
              <a:defRPr/>
            </a:pPr>
            <a:r>
              <a:rPr lang="it-IT" dirty="0"/>
              <a:t>In merito all’indennità dei trasfertisti il </a:t>
            </a:r>
            <a:r>
              <a:rPr lang="it-IT" b="1" dirty="0"/>
              <a:t>Ministero del Lavoro con nota n. 8287/2008) e l’Inps con Messaggio n.27271/2008</a:t>
            </a:r>
            <a:r>
              <a:rPr lang="it-IT" dirty="0"/>
              <a:t>, hanno confermato la necessità tassativa della presenza delle  tre condizioni necessarie per il trasfertismo finalizzato all’applicazione agevolativa in termini di imponibile di cui all’art. 51 c. 4, n. 6): </a:t>
            </a:r>
          </a:p>
          <a:p>
            <a:pPr marL="457200" indent="-457200" algn="just">
              <a:buFont typeface="+mj-lt"/>
              <a:buAutoNum type="arabicPeriod"/>
              <a:defRPr/>
            </a:pPr>
            <a:r>
              <a:rPr lang="it-IT" b="1" dirty="0">
                <a:solidFill>
                  <a:srgbClr val="0A8C74"/>
                </a:solidFill>
              </a:rPr>
              <a:t>assenza di indicazione nella lettera di assunzione della sede di lavoro; </a:t>
            </a:r>
          </a:p>
          <a:p>
            <a:pPr marL="457200" indent="-457200" algn="just">
              <a:buFont typeface="+mj-lt"/>
              <a:buAutoNum type="arabicPeriod"/>
              <a:defRPr/>
            </a:pPr>
            <a:r>
              <a:rPr lang="it-IT" b="1" dirty="0">
                <a:solidFill>
                  <a:srgbClr val="0A8C74"/>
                </a:solidFill>
              </a:rPr>
              <a:t>attività lavorativa con mobilità continua dell’addetto; </a:t>
            </a:r>
          </a:p>
          <a:p>
            <a:pPr marL="457200" indent="-457200" algn="just">
              <a:buFont typeface="+mj-lt"/>
              <a:buAutoNum type="arabicPeriod"/>
              <a:defRPr/>
            </a:pPr>
            <a:r>
              <a:rPr lang="it-IT" b="1" dirty="0">
                <a:solidFill>
                  <a:srgbClr val="0A8C74"/>
                </a:solidFill>
              </a:rPr>
              <a:t>indennità in misura fissa attribuita senza distinguere se il dipendente si è effettivamente recato in trasferta e dove la stessa si è svolta.</a:t>
            </a:r>
          </a:p>
        </p:txBody>
      </p:sp>
      <p:pic>
        <p:nvPicPr>
          <p:cNvPr id="26" name="Immagine 25" descr="Immagine che contiene testo&#10;&#10;Descrizione generata automaticamente">
            <a:extLst>
              <a:ext uri="{FF2B5EF4-FFF2-40B4-BE49-F238E27FC236}">
                <a16:creationId xmlns:a16="http://schemas.microsoft.com/office/drawing/2014/main" id="{2DEFD1D2-8C22-220D-712A-CF7D294164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8622347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C8238-50DF-625A-035E-F20290C0822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3D28289-8593-115E-03B5-79886BF7F7D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3A55D212-737A-6B28-1DF0-234FBEBE3671}"/>
              </a:ext>
            </a:extLst>
          </p:cNvPr>
          <p:cNvSpPr>
            <a:spLocks noGrp="1" noChangeArrowheads="1"/>
          </p:cNvSpPr>
          <p:nvPr>
            <p:ph type="ctrTitle"/>
          </p:nvPr>
        </p:nvSpPr>
        <p:spPr>
          <a:xfrm>
            <a:off x="0" y="1456439"/>
            <a:ext cx="12192000" cy="1173047"/>
          </a:xfrm>
        </p:spPr>
        <p:txBody>
          <a:bodyPr anchor="t"/>
          <a:lstStyle/>
          <a:p>
            <a:pPr>
              <a:defRPr/>
            </a:pPr>
            <a:r>
              <a:rPr lang="it-IT" altLang="it-IT" sz="3100" kern="0" dirty="0">
                <a:solidFill>
                  <a:srgbClr val="118C77"/>
                </a:solidFill>
                <a:latin typeface="Tahoma"/>
              </a:rPr>
              <a:t>Le condizioni </a:t>
            </a:r>
            <a:r>
              <a:rPr lang="it-IT" altLang="it-IT" sz="3100" i="1" kern="0" dirty="0">
                <a:solidFill>
                  <a:srgbClr val="118C77"/>
                </a:solidFill>
                <a:latin typeface="Tahoma"/>
              </a:rPr>
              <a:t>sine qua non</a:t>
            </a:r>
            <a:endParaRPr lang="it-IT" altLang="it-IT" sz="3139" i="1" dirty="0"/>
          </a:p>
        </p:txBody>
      </p:sp>
      <p:sp>
        <p:nvSpPr>
          <p:cNvPr id="14" name="Rectangle 3">
            <a:extLst>
              <a:ext uri="{FF2B5EF4-FFF2-40B4-BE49-F238E27FC236}">
                <a16:creationId xmlns:a16="http://schemas.microsoft.com/office/drawing/2014/main" id="{44BB493C-9B1E-C4D5-30FD-4CC0F77F9B1F}"/>
              </a:ext>
            </a:extLst>
          </p:cNvPr>
          <p:cNvSpPr>
            <a:spLocks noGrp="1" noChangeArrowheads="1"/>
          </p:cNvSpPr>
          <p:nvPr>
            <p:ph type="subTitle" idx="1"/>
          </p:nvPr>
        </p:nvSpPr>
        <p:spPr>
          <a:xfrm>
            <a:off x="1312752" y="2145675"/>
            <a:ext cx="9850171" cy="3974466"/>
          </a:xfrm>
        </p:spPr>
        <p:txBody>
          <a:bodyPr vert="horz" lIns="91440" tIns="45720" rIns="91440" bIns="45720" rtlCol="0" anchor="t">
            <a:normAutofit fontScale="85000" lnSpcReduction="20000"/>
          </a:bodyPr>
          <a:lstStyle/>
          <a:p>
            <a:pPr algn="just">
              <a:defRPr/>
            </a:pPr>
            <a:r>
              <a:rPr lang="it-IT" sz="2000" dirty="0"/>
              <a:t>Decreto legge|22 ottobre 2016| n. 193, Convertito in legge, con modifiche, dalla L. 01.12.2016, n. 225 con decorrenza dal 03.12.2016.</a:t>
            </a:r>
          </a:p>
          <a:p>
            <a:pPr>
              <a:defRPr/>
            </a:pPr>
            <a:r>
              <a:rPr lang="it-IT" sz="2000" b="1" dirty="0"/>
              <a:t>Articolo 7 quinquies</a:t>
            </a:r>
          </a:p>
          <a:p>
            <a:pPr>
              <a:defRPr/>
            </a:pPr>
            <a:r>
              <a:rPr lang="it-IT" sz="2000" dirty="0"/>
              <a:t>Interpretazione autentica in materia di determinazione del reddito di lavoratori in trasferta e trasfertisti</a:t>
            </a:r>
          </a:p>
          <a:p>
            <a:pPr algn="just">
              <a:defRPr/>
            </a:pPr>
            <a:r>
              <a:rPr lang="it-IT" sz="2000" dirty="0"/>
              <a:t>1. Il comma 6 dell’articolo 51 del testo unico delle imposte sui redditi, di cui al decreto del Presidente della Repubblica 22 dicembre 1986, n. 917, si interpreta nel senso che i lavoratori rientranti nella disciplina ivi stabilita sono quelli per i quali sussistono contestualmente le seguenti condizioni:</a:t>
            </a:r>
          </a:p>
          <a:p>
            <a:pPr algn="just">
              <a:defRPr/>
            </a:pPr>
            <a:r>
              <a:rPr lang="it-IT" sz="2000" b="1" dirty="0">
                <a:solidFill>
                  <a:srgbClr val="0A8C74"/>
                </a:solidFill>
              </a:rPr>
              <a:t>a) la mancata indicazione, nel contratto o nella lettera di assunzione, della sede di lavoro;</a:t>
            </a:r>
          </a:p>
          <a:p>
            <a:pPr algn="just">
              <a:defRPr/>
            </a:pPr>
            <a:r>
              <a:rPr lang="it-IT" sz="2000" b="1" dirty="0">
                <a:solidFill>
                  <a:srgbClr val="0A8C74"/>
                </a:solidFill>
              </a:rPr>
              <a:t>b) lo svolgimento di un’attività lavorativa che richiede la continua mobilità del dipendente;</a:t>
            </a:r>
          </a:p>
          <a:p>
            <a:pPr algn="just">
              <a:defRPr/>
            </a:pPr>
            <a:r>
              <a:rPr lang="it-IT" sz="2000" b="1" dirty="0">
                <a:solidFill>
                  <a:srgbClr val="0A8C74"/>
                </a:solidFill>
              </a:rPr>
              <a:t>c) la corresponsione al dipendente, in relazione allo svolgimento dell’attività lavorativa in luoghi sempre variabili e diversi, di un’indennità o maggiorazione di retribuzione in misura fissa, attribuite senza distinguere se il dipendente si è effettivamente recato in trasferta e dove la stessa si è svolta.</a:t>
            </a:r>
          </a:p>
          <a:p>
            <a:pPr algn="just">
              <a:defRPr/>
            </a:pPr>
            <a:r>
              <a:rPr lang="it-IT" sz="2000" dirty="0"/>
              <a:t>2. Ai lavoratori ai quali, </a:t>
            </a:r>
            <a:r>
              <a:rPr lang="it-IT" sz="2000" b="1" dirty="0">
                <a:solidFill>
                  <a:srgbClr val="0A8C74"/>
                </a:solidFill>
              </a:rPr>
              <a:t>a seguito della mancata contestuale esistenza delle condizioni di cui al comma 1, non è applicabile </a:t>
            </a:r>
            <a:r>
              <a:rPr lang="it-IT" sz="2000" dirty="0"/>
              <a:t>la disposizione di cui al comma 6 dell’articolo 51 del testo unico di cui al citato decreto del Presidente della Repubblica n. 917 del 1986 è riconosciuto il trattamento previsto per le indennità di trasferta di cui al comma 5 del medesimo articolo 51.</a:t>
            </a:r>
          </a:p>
        </p:txBody>
      </p:sp>
      <p:pic>
        <p:nvPicPr>
          <p:cNvPr id="26" name="Immagine 25" descr="Immagine che contiene testo&#10;&#10;Descrizione generata automaticamente">
            <a:extLst>
              <a:ext uri="{FF2B5EF4-FFF2-40B4-BE49-F238E27FC236}">
                <a16:creationId xmlns:a16="http://schemas.microsoft.com/office/drawing/2014/main" id="{34659198-F645-43F4-EE67-D89065113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5034597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13E55-1898-4A82-BE8E-ECC226382A9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D331A6E-824D-CEA7-1C98-F3C17E1D4E5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4C7CC8C-FB44-F547-B55B-5C91CFA30314}"/>
              </a:ext>
            </a:extLst>
          </p:cNvPr>
          <p:cNvSpPr>
            <a:spLocks noGrp="1" noChangeArrowheads="1"/>
          </p:cNvSpPr>
          <p:nvPr>
            <p:ph type="ctrTitle"/>
          </p:nvPr>
        </p:nvSpPr>
        <p:spPr>
          <a:xfrm>
            <a:off x="0" y="1456439"/>
            <a:ext cx="12192000" cy="1173047"/>
          </a:xfrm>
        </p:spPr>
        <p:txBody>
          <a:bodyPr anchor="t"/>
          <a:lstStyle/>
          <a:p>
            <a:pPr>
              <a:defRPr/>
            </a:pPr>
            <a:r>
              <a:rPr lang="it-IT" altLang="it-IT" sz="3100" kern="0" dirty="0">
                <a:solidFill>
                  <a:srgbClr val="118C77"/>
                </a:solidFill>
                <a:latin typeface="Tahoma"/>
              </a:rPr>
              <a:t>La giurisprudenza di merito</a:t>
            </a:r>
            <a:endParaRPr lang="it-IT" altLang="it-IT" sz="3139" i="1" dirty="0"/>
          </a:p>
        </p:txBody>
      </p:sp>
      <p:sp>
        <p:nvSpPr>
          <p:cNvPr id="14" name="Rectangle 3">
            <a:extLst>
              <a:ext uri="{FF2B5EF4-FFF2-40B4-BE49-F238E27FC236}">
                <a16:creationId xmlns:a16="http://schemas.microsoft.com/office/drawing/2014/main" id="{BFE0922E-5CE6-3B05-D1A5-1B97B27316C1}"/>
              </a:ext>
            </a:extLst>
          </p:cNvPr>
          <p:cNvSpPr>
            <a:spLocks noGrp="1" noChangeArrowheads="1"/>
          </p:cNvSpPr>
          <p:nvPr>
            <p:ph type="subTitle" idx="1"/>
          </p:nvPr>
        </p:nvSpPr>
        <p:spPr>
          <a:xfrm>
            <a:off x="1312752" y="2145675"/>
            <a:ext cx="9850171" cy="3974466"/>
          </a:xfrm>
        </p:spPr>
        <p:txBody>
          <a:bodyPr vert="horz" lIns="91440" tIns="45720" rIns="91440" bIns="45720" rtlCol="0" anchor="t">
            <a:normAutofit fontScale="92500" lnSpcReduction="10000"/>
          </a:bodyPr>
          <a:lstStyle/>
          <a:p>
            <a:pPr>
              <a:defRPr/>
            </a:pPr>
            <a:r>
              <a:rPr lang="it-IT" sz="2000" b="1" dirty="0"/>
              <a:t>Corte di </a:t>
            </a:r>
            <a:r>
              <a:rPr lang="it-IT" sz="2000" b="1" dirty="0" err="1"/>
              <a:t>Cassazione|Sezioni</a:t>
            </a:r>
            <a:r>
              <a:rPr lang="it-IT" sz="2000" b="1" dirty="0"/>
              <a:t> Unite|Sentenza|15 novembre 2017|n.27093</a:t>
            </a:r>
          </a:p>
          <a:p>
            <a:pPr algn="just">
              <a:defRPr/>
            </a:pPr>
            <a:r>
              <a:rPr lang="it-IT" sz="2000" dirty="0"/>
              <a:t>«</a:t>
            </a:r>
            <a:r>
              <a:rPr lang="it-IT" sz="2000" i="1" dirty="0"/>
              <a:t>È conforme ai principi costituzionali di ragionevolezza e di tutela del legittimo affidamento nella certezza delle situazioni giuridiche, oltre che all’art. 117, comma 1, Cost., sotto il profilo del principio di preminenza del diritto e di quello del processo equo di cui all’art. 6 della CEDU, l’art.7 quinquies del </a:t>
            </a:r>
            <a:r>
              <a:rPr lang="it-IT" sz="2000" i="1" dirty="0" err="1"/>
              <a:t>d.l.</a:t>
            </a:r>
            <a:r>
              <a:rPr lang="it-IT" sz="2000" i="1" dirty="0"/>
              <a:t> n. 193 del 2016 (</a:t>
            </a:r>
            <a:r>
              <a:rPr lang="it-IT" sz="2000" i="1" dirty="0" err="1"/>
              <a:t>conv</a:t>
            </a:r>
            <a:r>
              <a:rPr lang="it-IT" sz="2000" i="1" dirty="0"/>
              <a:t>. con </a:t>
            </a:r>
            <a:r>
              <a:rPr lang="it-IT" sz="2000" i="1" dirty="0" err="1"/>
              <a:t>modif</a:t>
            </a:r>
            <a:r>
              <a:rPr lang="it-IT" sz="2000" i="1" dirty="0"/>
              <a:t>. in l. n. 225 del 2016) – che ha introdotto una norma retroattiva autoqualificata di “interpretazione autentica” del comma 6 dell’art. 51 del D.P.R. n. 917 del 1986, con la quale si è stabilito, al comma 1, che i lavoratori rientranti nella disciplina prevista dal comma 6 sono quelli per i quali </a:t>
            </a:r>
            <a:r>
              <a:rPr lang="it-IT" sz="2000" b="1" i="1" dirty="0">
                <a:solidFill>
                  <a:srgbClr val="0A8C74"/>
                </a:solidFill>
              </a:rPr>
              <a:t>sussistono contestualmente le seguenti condizioni: a) la mancata indicazione, nel contratto o nella lettera di assunzione, della sede di lavoro; b) lo svolgimento di un’attività lavorativa che richiede la continua mobilità; c) la corresponsione al dipendente, in relazione allo svolgimento dell’attività lavorativa in luoghi sempre variabili e diversi, di un’indennità o maggiorazione di retribuzione “in misura fissa", attribuite senza distinguere se il dipendente si sia effettivamente recato in trasferta e dove la stessa si è svolta</a:t>
            </a:r>
            <a:r>
              <a:rPr lang="it-IT" sz="2000" i="1" dirty="0"/>
              <a:t>, e che, in caso di mancata contestuale esistenza delle suindicate condizioni, è riconosciuto il trattamento previsto per le indennità di trasferta di cui al comma 5 del medesimo art. 51</a:t>
            </a:r>
            <a:r>
              <a:rPr lang="it-IT" sz="2000" dirty="0"/>
              <a:t>.»</a:t>
            </a:r>
          </a:p>
        </p:txBody>
      </p:sp>
      <p:pic>
        <p:nvPicPr>
          <p:cNvPr id="26" name="Immagine 25" descr="Immagine che contiene testo&#10;&#10;Descrizione generata automaticamente">
            <a:extLst>
              <a:ext uri="{FF2B5EF4-FFF2-40B4-BE49-F238E27FC236}">
                <a16:creationId xmlns:a16="http://schemas.microsoft.com/office/drawing/2014/main" id="{23B46C60-0A92-42B5-E4CE-97ADCCBF1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7039241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0CD81-0886-9674-C546-032D1489BDD7}"/>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AD562BF-26B6-ADDA-306A-ED9A032CA0E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F9D7113-6B5A-638F-E106-F7446EC74353}"/>
              </a:ext>
            </a:extLst>
          </p:cNvPr>
          <p:cNvSpPr>
            <a:spLocks noGrp="1" noChangeArrowheads="1"/>
          </p:cNvSpPr>
          <p:nvPr>
            <p:ph type="ctrTitle"/>
          </p:nvPr>
        </p:nvSpPr>
        <p:spPr>
          <a:xfrm>
            <a:off x="0" y="1456439"/>
            <a:ext cx="12192000" cy="1173047"/>
          </a:xfrm>
        </p:spPr>
        <p:txBody>
          <a:bodyPr anchor="t"/>
          <a:lstStyle/>
          <a:p>
            <a:pPr>
              <a:defRPr/>
            </a:pPr>
            <a:r>
              <a:rPr lang="it-IT" altLang="it-IT" sz="3100" kern="0" dirty="0">
                <a:solidFill>
                  <a:srgbClr val="118C77"/>
                </a:solidFill>
                <a:latin typeface="Tahoma"/>
              </a:rPr>
              <a:t>La giurisprudenza di merito</a:t>
            </a:r>
            <a:endParaRPr lang="it-IT" altLang="it-IT" sz="3139" i="1" dirty="0"/>
          </a:p>
        </p:txBody>
      </p:sp>
      <p:sp>
        <p:nvSpPr>
          <p:cNvPr id="14" name="Rectangle 3">
            <a:extLst>
              <a:ext uri="{FF2B5EF4-FFF2-40B4-BE49-F238E27FC236}">
                <a16:creationId xmlns:a16="http://schemas.microsoft.com/office/drawing/2014/main" id="{48D5EA27-2F25-4A2C-AA1F-0A5791DEA511}"/>
              </a:ext>
            </a:extLst>
          </p:cNvPr>
          <p:cNvSpPr>
            <a:spLocks noGrp="1" noChangeArrowheads="1"/>
          </p:cNvSpPr>
          <p:nvPr>
            <p:ph type="subTitle" idx="1"/>
          </p:nvPr>
        </p:nvSpPr>
        <p:spPr>
          <a:xfrm>
            <a:off x="1312752" y="2145675"/>
            <a:ext cx="9850171" cy="3974466"/>
          </a:xfrm>
        </p:spPr>
        <p:txBody>
          <a:bodyPr vert="horz" lIns="91440" tIns="45720" rIns="91440" bIns="45720" rtlCol="0" anchor="t">
            <a:normAutofit/>
          </a:bodyPr>
          <a:lstStyle/>
          <a:p>
            <a:pPr algn="just">
              <a:defRPr/>
            </a:pPr>
            <a:r>
              <a:rPr lang="it-IT" sz="2000" b="1" dirty="0"/>
              <a:t>Corte di </a:t>
            </a:r>
            <a:r>
              <a:rPr lang="it-IT" sz="2000" b="1" dirty="0" err="1"/>
              <a:t>Cassazione|Sezione</a:t>
            </a:r>
            <a:r>
              <a:rPr lang="it-IT" sz="2000" b="1" dirty="0"/>
              <a:t> TRI|Civile|Ordinanza|6 dicembre 2024| n. 31305</a:t>
            </a:r>
          </a:p>
          <a:p>
            <a:pPr algn="just">
              <a:defRPr/>
            </a:pPr>
            <a:r>
              <a:rPr lang="it-IT" sz="2000" dirty="0"/>
              <a:t>«…</a:t>
            </a:r>
            <a:r>
              <a:rPr lang="it-IT" sz="2000" i="1" dirty="0"/>
              <a:t>"in materia di trattamento contributivo dell'indennità di trasferta, alla stregua dei criteri di interpretazione letterale, storica, logico-sistematica e teleologica, l'espressione "anche se corrisposta con carattere di continuità" - presente sia nell'art. 11 della legge 4 agosto 1984, n. 467 sia nel vigente art. 51, comma 6, del TUIR (così come nel comma 6 dell'art. 48 del TUIR, nel testo risultante dalle modifiche introdotte dal D.Lgs. 2 settembre 1997, n. 314) - deve essere intesa, nel senso che l'eventuale continuatività della corresponsione del compenso per la trasferta non ne modifica l'assoggettabilità al regime contributivo (e fiscale) meno gravoso (di quello stabilito in via generale per la retribuzione imponibile), rispettivamente previsto dalle citate disposizioni". Da tali principi discende che nel caso di specie, </a:t>
            </a:r>
            <a:r>
              <a:rPr lang="it-IT" sz="2000" b="1" i="1" dirty="0">
                <a:solidFill>
                  <a:srgbClr val="0A8C74"/>
                </a:solidFill>
              </a:rPr>
              <a:t>indimostrata la ricorrenza delle tre condizioni di applicazione del disposto di cui al comma 6 dell'art. 51 TUIR, al contribuente, che comunque ha dimostrato l'effettuazione di trasferte lavorative, spetta la detassazione prevista dal comma 5 della medesima disposizione</a:t>
            </a:r>
            <a:r>
              <a:rPr lang="it-IT" sz="2000" i="1" dirty="0"/>
              <a:t>".</a:t>
            </a:r>
            <a:r>
              <a:rPr lang="it-IT" sz="2000" dirty="0"/>
              <a:t>»</a:t>
            </a:r>
          </a:p>
        </p:txBody>
      </p:sp>
      <p:pic>
        <p:nvPicPr>
          <p:cNvPr id="26" name="Immagine 25" descr="Immagine che contiene testo&#10;&#10;Descrizione generata automaticamente">
            <a:extLst>
              <a:ext uri="{FF2B5EF4-FFF2-40B4-BE49-F238E27FC236}">
                <a16:creationId xmlns:a16="http://schemas.microsoft.com/office/drawing/2014/main" id="{F926999B-DFED-7907-5666-DE97369B6E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9935301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15AF8-73D1-2F03-60D0-FB239617FBD5}"/>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569110EA-C689-AB12-AD01-4B597EF6D87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F85C991-3539-AE80-664B-504AE029373F}"/>
              </a:ext>
            </a:extLst>
          </p:cNvPr>
          <p:cNvSpPr>
            <a:spLocks noGrp="1" noChangeArrowheads="1"/>
          </p:cNvSpPr>
          <p:nvPr>
            <p:ph type="ctrTitle"/>
          </p:nvPr>
        </p:nvSpPr>
        <p:spPr>
          <a:xfrm>
            <a:off x="0" y="1458567"/>
            <a:ext cx="12192000" cy="1173047"/>
          </a:xfrm>
        </p:spPr>
        <p:txBody>
          <a:bodyPr anchor="t"/>
          <a:lstStyle/>
          <a:p>
            <a:pPr>
              <a:defRPr/>
            </a:pPr>
            <a:r>
              <a:rPr lang="it-IT" altLang="it-IT" sz="3100" kern="0" dirty="0">
                <a:solidFill>
                  <a:srgbClr val="118C77"/>
                </a:solidFill>
                <a:latin typeface="Tahoma"/>
              </a:rPr>
              <a:t>Un esempio di definizione della mancanza di una sede fissa</a:t>
            </a:r>
            <a:br>
              <a:rPr lang="it-IT" altLang="it-IT" sz="3100" kern="0" dirty="0">
                <a:solidFill>
                  <a:srgbClr val="118C77"/>
                </a:solidFill>
                <a:latin typeface="Tahoma"/>
              </a:rPr>
            </a:br>
            <a:r>
              <a:rPr lang="it-IT" altLang="it-IT" sz="3100" kern="0" dirty="0">
                <a:solidFill>
                  <a:srgbClr val="118C77"/>
                </a:solidFill>
                <a:latin typeface="Tahoma"/>
              </a:rPr>
              <a:t> nel contratto di lavoro</a:t>
            </a:r>
            <a:endParaRPr lang="it-IT" altLang="it-IT" sz="3139" i="1" dirty="0"/>
          </a:p>
        </p:txBody>
      </p:sp>
      <p:sp>
        <p:nvSpPr>
          <p:cNvPr id="14" name="Rectangle 3">
            <a:extLst>
              <a:ext uri="{FF2B5EF4-FFF2-40B4-BE49-F238E27FC236}">
                <a16:creationId xmlns:a16="http://schemas.microsoft.com/office/drawing/2014/main" id="{C95F6ED5-8528-0B5C-299E-BA1F71CD74D4}"/>
              </a:ext>
            </a:extLst>
          </p:cNvPr>
          <p:cNvSpPr>
            <a:spLocks noGrp="1" noChangeArrowheads="1"/>
          </p:cNvSpPr>
          <p:nvPr>
            <p:ph type="subTitle" idx="1"/>
          </p:nvPr>
        </p:nvSpPr>
        <p:spPr>
          <a:xfrm>
            <a:off x="1303698" y="2487167"/>
            <a:ext cx="9850171" cy="3735877"/>
          </a:xfrm>
        </p:spPr>
        <p:txBody>
          <a:bodyPr vert="horz" lIns="91440" tIns="45720" rIns="91440" bIns="45720" rtlCol="0" anchor="t">
            <a:normAutofit lnSpcReduction="10000"/>
          </a:bodyPr>
          <a:lstStyle/>
          <a:p>
            <a:pPr algn="just">
              <a:lnSpc>
                <a:spcPct val="100000"/>
              </a:lnSpc>
              <a:defRPr/>
            </a:pPr>
            <a:r>
              <a:rPr lang="it-IT" b="1" dirty="0"/>
              <a:t>SEDE DI LAVORO</a:t>
            </a:r>
            <a:r>
              <a:rPr lang="it-IT" dirty="0"/>
              <a:t>: Viene convenuto ed accettato che la prestazione di lavoro sia eseguita in luoghi sempre diversi; pertanto, la continua mobilità costituisce contenuto ordinario della prestazione attualmente richiesta. In relazione alla conseguente mancata assegnazione di una sede fissa di lavoro e della particolare modalità di esecuzione della prestazione come qui descritta, viene riconosciuta una “indennità di trasfertista” pari ad € …,00 lorde mensili che verrà erogata per n. 12 mensilità annuali. Tale indennità è intimamente correlata alla particolare modalità operativa assegnata per cui il continuo spostamento è condizione necessaria ed accettata. Qualora questa condizione venisse meno, per qualunque motivo, cesserà automaticamente l’erogazione di detta indennità.</a:t>
            </a:r>
          </a:p>
        </p:txBody>
      </p:sp>
      <p:pic>
        <p:nvPicPr>
          <p:cNvPr id="26" name="Immagine 25" descr="Immagine che contiene testo&#10;&#10;Descrizione generata automaticamente">
            <a:extLst>
              <a:ext uri="{FF2B5EF4-FFF2-40B4-BE49-F238E27FC236}">
                <a16:creationId xmlns:a16="http://schemas.microsoft.com/office/drawing/2014/main" id="{530EBF9A-8677-1D31-7CFA-85F6BB84B9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2143521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43B6E-1235-211D-B023-F731CDDF6806}"/>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C8D4671-EF4B-9728-2714-B1537CC56D6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9C5B9D7-2C0D-A1EF-55CD-4294E6CC1106}"/>
              </a:ext>
            </a:extLst>
          </p:cNvPr>
          <p:cNvSpPr>
            <a:spLocks noGrp="1" noChangeArrowheads="1"/>
          </p:cNvSpPr>
          <p:nvPr>
            <p:ph type="ctrTitle"/>
          </p:nvPr>
        </p:nvSpPr>
        <p:spPr>
          <a:xfrm>
            <a:off x="0" y="1559151"/>
            <a:ext cx="12192000" cy="1173047"/>
          </a:xfrm>
        </p:spPr>
        <p:txBody>
          <a:bodyPr anchor="t">
            <a:normAutofit/>
          </a:bodyPr>
          <a:lstStyle/>
          <a:p>
            <a:pPr>
              <a:defRPr/>
            </a:pPr>
            <a:r>
              <a:rPr lang="it-IT" altLang="it-IT" sz="3100" kern="0" dirty="0">
                <a:solidFill>
                  <a:srgbClr val="118C77"/>
                </a:solidFill>
                <a:latin typeface="Tahoma"/>
              </a:rPr>
              <a:t>L’autista non è un trasfertista</a:t>
            </a:r>
            <a:br>
              <a:rPr lang="it-IT" altLang="it-IT" sz="3100" kern="0" dirty="0">
                <a:solidFill>
                  <a:srgbClr val="118C77"/>
                </a:solidFill>
                <a:latin typeface="Tahoma"/>
              </a:rPr>
            </a:br>
            <a:endParaRPr lang="it-IT" altLang="it-IT" sz="3139" i="1" dirty="0"/>
          </a:p>
        </p:txBody>
      </p:sp>
      <p:sp>
        <p:nvSpPr>
          <p:cNvPr id="14" name="Rectangle 3">
            <a:extLst>
              <a:ext uri="{FF2B5EF4-FFF2-40B4-BE49-F238E27FC236}">
                <a16:creationId xmlns:a16="http://schemas.microsoft.com/office/drawing/2014/main" id="{DA4336F7-9B2E-1F3E-7177-929812BC1224}"/>
              </a:ext>
            </a:extLst>
          </p:cNvPr>
          <p:cNvSpPr>
            <a:spLocks noGrp="1" noChangeArrowheads="1"/>
          </p:cNvSpPr>
          <p:nvPr>
            <p:ph type="subTitle" idx="1"/>
          </p:nvPr>
        </p:nvSpPr>
        <p:spPr>
          <a:xfrm>
            <a:off x="1303698" y="2248579"/>
            <a:ext cx="9850171" cy="3974466"/>
          </a:xfrm>
        </p:spPr>
        <p:txBody>
          <a:bodyPr vert="horz" lIns="91440" tIns="45720" rIns="91440" bIns="45720" rtlCol="0" anchor="t">
            <a:normAutofit fontScale="77500" lnSpcReduction="20000"/>
          </a:bodyPr>
          <a:lstStyle/>
          <a:p>
            <a:pPr>
              <a:lnSpc>
                <a:spcPct val="100000"/>
              </a:lnSpc>
              <a:defRPr/>
            </a:pPr>
            <a:r>
              <a:rPr lang="it-IT" b="1" dirty="0"/>
              <a:t>Corte di </a:t>
            </a:r>
            <a:r>
              <a:rPr lang="it-IT" b="1" dirty="0" err="1"/>
              <a:t>Cassazione|Sezioni</a:t>
            </a:r>
            <a:r>
              <a:rPr lang="it-IT" b="1" dirty="0"/>
              <a:t> Unite|Sentenza|15 novembre 2017|n.27093</a:t>
            </a:r>
          </a:p>
          <a:p>
            <a:pPr algn="just">
              <a:lnSpc>
                <a:spcPct val="100000"/>
              </a:lnSpc>
              <a:defRPr/>
            </a:pPr>
            <a:r>
              <a:rPr lang="it-IT" dirty="0"/>
              <a:t>«</a:t>
            </a:r>
            <a:r>
              <a:rPr lang="it-IT" i="1" dirty="0"/>
              <a:t>Si definisce tale quel soggetto che contrattualmente è “costretto” a prestare la propria attività lavorativa in </a:t>
            </a:r>
            <a:r>
              <a:rPr lang="it-IT" b="1" i="1" dirty="0">
                <a:solidFill>
                  <a:srgbClr val="0A8C74"/>
                </a:solidFill>
              </a:rPr>
              <a:t>sedi di lavoro sempre diverse</a:t>
            </a:r>
            <a:r>
              <a:rPr lang="it-IT" i="1" dirty="0"/>
              <a:t>. Per tali lavoratori le indennità e le maggiorazioni di retribuzione spettanti concorrono a formare il reddito nella misura del 50% del loro ammontare. Questo ai sensi dell’articolo 51, comma 6, del DPR n. 917/86.</a:t>
            </a:r>
          </a:p>
          <a:p>
            <a:pPr algn="just">
              <a:lnSpc>
                <a:spcPct val="100000"/>
              </a:lnSpc>
              <a:defRPr/>
            </a:pPr>
            <a:r>
              <a:rPr lang="it-IT" i="1" dirty="0"/>
              <a:t>Nel settore dell’autotrasporto, però, non si applica la citata disciplina prevista dell’art. 51, comma 6, del testo unico di cui al D.P.R. n. 917 del 1986, che stabilisce il trattamento fiscale dei c.d. trasfertisti. Dei tre requisiti previsti, infatti, </a:t>
            </a:r>
            <a:r>
              <a:rPr lang="it-IT" b="1" i="1" dirty="0">
                <a:solidFill>
                  <a:srgbClr val="0A8C74"/>
                </a:solidFill>
              </a:rPr>
              <a:t>non ricorre il terzo dei requisiti previsti dalla Legge 225/2016.</a:t>
            </a:r>
          </a:p>
          <a:p>
            <a:pPr algn="just">
              <a:lnSpc>
                <a:spcPct val="100000"/>
              </a:lnSpc>
              <a:defRPr/>
            </a:pPr>
            <a:r>
              <a:rPr lang="it-IT" i="1" dirty="0"/>
              <a:t>Infatti il lavoratore otterrà la corresponsione di una indennità variabile, distinta in base al numero di ore passate in trasferta che comunque risulta collegata in modo assoluto alla concreta ed effettiva effettuazione della trasferta</a:t>
            </a:r>
            <a:r>
              <a:rPr lang="it-IT" dirty="0"/>
              <a:t>.»</a:t>
            </a:r>
          </a:p>
          <a:p>
            <a:pPr algn="just">
              <a:lnSpc>
                <a:spcPct val="100000"/>
              </a:lnSpc>
              <a:defRPr/>
            </a:pPr>
            <a:r>
              <a:rPr lang="it-IT" dirty="0"/>
              <a:t>Ne consegue, che, in questo caso, la trasferta verrà pagata solo per i giorni (o le ore) di effettiva assenza del lavoratore dal luogo di lavoro abituale.</a:t>
            </a:r>
          </a:p>
        </p:txBody>
      </p:sp>
      <p:pic>
        <p:nvPicPr>
          <p:cNvPr id="26" name="Immagine 25" descr="Immagine che contiene testo&#10;&#10;Descrizione generata automaticamente">
            <a:extLst>
              <a:ext uri="{FF2B5EF4-FFF2-40B4-BE49-F238E27FC236}">
                <a16:creationId xmlns:a16="http://schemas.microsoft.com/office/drawing/2014/main" id="{5DDDBCCF-C598-C2AA-F862-E7314C6F7D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
        <p:nvSpPr>
          <p:cNvPr id="9" name="CasellaDiTesto 8">
            <a:extLst>
              <a:ext uri="{FF2B5EF4-FFF2-40B4-BE49-F238E27FC236}">
                <a16:creationId xmlns:a16="http://schemas.microsoft.com/office/drawing/2014/main" id="{8AB85339-4352-B440-8A97-C366C94FE0CE}"/>
              </a:ext>
            </a:extLst>
          </p:cNvPr>
          <p:cNvSpPr txBox="1"/>
          <p:nvPr/>
        </p:nvSpPr>
        <p:spPr>
          <a:xfrm>
            <a:off x="3051802" y="3160700"/>
            <a:ext cx="6103602" cy="369332"/>
          </a:xfrm>
          <a:prstGeom prst="rect">
            <a:avLst/>
          </a:prstGeom>
          <a:noFill/>
        </p:spPr>
        <p:txBody>
          <a:bodyPr wrap="square">
            <a:spAutoFit/>
          </a:bodyPr>
          <a:lstStyle/>
          <a:p>
            <a:pPr marL="0" indent="0" algn="just" rtl="0" eaLnBrk="1" latinLnBrk="0" hangingPunct="1">
              <a:spcBef>
                <a:spcPts val="1000"/>
              </a:spcBef>
              <a:spcAft>
                <a:spcPts val="0"/>
              </a:spcAft>
            </a:pPr>
            <a:endParaRPr lang="it-IT">
              <a:effectLst/>
            </a:endParaRPr>
          </a:p>
        </p:txBody>
      </p:sp>
    </p:spTree>
    <p:extLst>
      <p:ext uri="{BB962C8B-B14F-4D97-AF65-F5344CB8AC3E}">
        <p14:creationId xmlns:p14="http://schemas.microsoft.com/office/powerpoint/2010/main" val="16579276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0081F-1E1E-3CAD-1644-1DD710607D1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63206E7-0C78-65FB-6DA0-E5F03CE1C2A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F4209A0-0D62-EF56-0C2C-E84E1C05E99C}"/>
              </a:ext>
            </a:extLst>
          </p:cNvPr>
          <p:cNvSpPr>
            <a:spLocks noGrp="1" noChangeArrowheads="1"/>
          </p:cNvSpPr>
          <p:nvPr>
            <p:ph type="ctrTitle"/>
          </p:nvPr>
        </p:nvSpPr>
        <p:spPr>
          <a:xfrm>
            <a:off x="0" y="1559151"/>
            <a:ext cx="12192000" cy="1173047"/>
          </a:xfrm>
        </p:spPr>
        <p:txBody>
          <a:bodyPr anchor="t">
            <a:normAutofit/>
          </a:bodyPr>
          <a:lstStyle/>
          <a:p>
            <a:pPr>
              <a:defRPr/>
            </a:pPr>
            <a:r>
              <a:rPr lang="it-IT" altLang="it-IT" sz="3100" kern="0" dirty="0">
                <a:solidFill>
                  <a:srgbClr val="118C77"/>
                </a:solidFill>
                <a:latin typeface="Tahoma"/>
              </a:rPr>
              <a:t>Gli addetti a cantieri sempre diversi sono trasfertisti …</a:t>
            </a:r>
            <a:br>
              <a:rPr lang="it-IT" altLang="it-IT" sz="3100" kern="0" dirty="0">
                <a:solidFill>
                  <a:srgbClr val="118C77"/>
                </a:solidFill>
                <a:latin typeface="Tahoma"/>
              </a:rPr>
            </a:br>
            <a:endParaRPr lang="it-IT" altLang="it-IT" sz="3139" i="1" dirty="0"/>
          </a:p>
        </p:txBody>
      </p:sp>
      <p:sp>
        <p:nvSpPr>
          <p:cNvPr id="14" name="Rectangle 3">
            <a:extLst>
              <a:ext uri="{FF2B5EF4-FFF2-40B4-BE49-F238E27FC236}">
                <a16:creationId xmlns:a16="http://schemas.microsoft.com/office/drawing/2014/main" id="{B64F0332-EE50-31CF-42B1-784AD6AF5F24}"/>
              </a:ext>
            </a:extLst>
          </p:cNvPr>
          <p:cNvSpPr>
            <a:spLocks noGrp="1" noChangeArrowheads="1"/>
          </p:cNvSpPr>
          <p:nvPr>
            <p:ph type="subTitle" idx="1"/>
          </p:nvPr>
        </p:nvSpPr>
        <p:spPr>
          <a:xfrm>
            <a:off x="1303698" y="2248579"/>
            <a:ext cx="9850171" cy="3974466"/>
          </a:xfrm>
        </p:spPr>
        <p:txBody>
          <a:bodyPr vert="horz" lIns="91440" tIns="45720" rIns="91440" bIns="45720" rtlCol="0" anchor="t">
            <a:normAutofit fontScale="85000" lnSpcReduction="20000"/>
          </a:bodyPr>
          <a:lstStyle/>
          <a:p>
            <a:pPr>
              <a:lnSpc>
                <a:spcPct val="100000"/>
              </a:lnSpc>
              <a:defRPr/>
            </a:pPr>
            <a:r>
              <a:rPr lang="it-IT" b="1" dirty="0"/>
              <a:t>Corte di </a:t>
            </a:r>
            <a:r>
              <a:rPr lang="it-IT" b="1" dirty="0" err="1"/>
              <a:t>Cassazione|Sezione</a:t>
            </a:r>
            <a:r>
              <a:rPr lang="it-IT" b="1" dirty="0"/>
              <a:t> L|Civile|Sentenza|16 maggio 1995| n. 5355</a:t>
            </a:r>
          </a:p>
          <a:p>
            <a:pPr algn="just">
              <a:lnSpc>
                <a:spcPct val="100000"/>
              </a:lnSpc>
              <a:defRPr/>
            </a:pPr>
            <a:r>
              <a:rPr lang="it-IT" dirty="0"/>
              <a:t>«</a:t>
            </a:r>
            <a:r>
              <a:rPr lang="it-IT" i="1" dirty="0"/>
              <a:t>Del resto, già questa Corte (Cfr. la citata decisione 2.6.1988 n. 3749 e la più remota: Cass. 2.6.1977 n. 2248 nella specifica materia) ha enunciato il principio secondo cui </a:t>
            </a:r>
            <a:r>
              <a:rPr lang="it-IT" b="1" i="1" dirty="0">
                <a:solidFill>
                  <a:srgbClr val="0A8C74"/>
                </a:solidFill>
              </a:rPr>
              <a:t>non si configura l'ipotesi della "trasferta" quando la prestazione lavorativa fuori sede sia normalmente espletata in modo itinerante e quindi costituisca l'elemento abituale precipuo e caratterizzante del rapporto di lavoro </a:t>
            </a:r>
            <a:r>
              <a:rPr lang="it-IT" i="1" dirty="0"/>
              <a:t>(nel caso di specie-costituito dall'Enel con il personale c.d. cantieristico v. Cass. 3749/1988; o allorquando (come nel caso specifico del rapporto costituito dall'impresa edile con il proprio personale dipendente v. Cass. 2268/1977) i lavoratori vengono di volta in volta trasferiti, in modo tendenzialmente stabile e duraturo, da un cantiere all'altro, per la esecuzione di lavori diversi, anche se lontani dalla sede normale della azienda.</a:t>
            </a:r>
          </a:p>
          <a:p>
            <a:pPr algn="just">
              <a:lnSpc>
                <a:spcPct val="100000"/>
              </a:lnSpc>
              <a:defRPr/>
            </a:pPr>
            <a:r>
              <a:rPr lang="it-IT" i="1" dirty="0"/>
              <a:t>Infatti, il diritto alla indennità di trasferta trova presupposto e giustificazione (solo ed esclusivamente) in "temporanei" allontanamenti dal normale posto di lavoro, e nella maggiore onerosità delle relative prestazioni.</a:t>
            </a:r>
            <a:r>
              <a:rPr lang="it-IT" dirty="0"/>
              <a:t>.»</a:t>
            </a:r>
          </a:p>
        </p:txBody>
      </p:sp>
      <p:pic>
        <p:nvPicPr>
          <p:cNvPr id="26" name="Immagine 25" descr="Immagine che contiene testo&#10;&#10;Descrizione generata automaticamente">
            <a:extLst>
              <a:ext uri="{FF2B5EF4-FFF2-40B4-BE49-F238E27FC236}">
                <a16:creationId xmlns:a16="http://schemas.microsoft.com/office/drawing/2014/main" id="{9DC25D45-A47E-C880-1ABA-5E2D0F15C3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5153389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4F5F0-7AB1-6ABB-897B-E97906E699B3}"/>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142CEC-5F89-B6CB-B093-C4917AD37EE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F0D1811-5EBB-AB17-D67C-0D846BCC6920}"/>
              </a:ext>
            </a:extLst>
          </p:cNvPr>
          <p:cNvSpPr>
            <a:spLocks noGrp="1" noChangeArrowheads="1"/>
          </p:cNvSpPr>
          <p:nvPr>
            <p:ph type="ctrTitle"/>
          </p:nvPr>
        </p:nvSpPr>
        <p:spPr>
          <a:xfrm>
            <a:off x="0" y="1476855"/>
            <a:ext cx="12192000" cy="1173047"/>
          </a:xfrm>
        </p:spPr>
        <p:txBody>
          <a:bodyPr anchor="t">
            <a:normAutofit/>
          </a:bodyPr>
          <a:lstStyle/>
          <a:p>
            <a:pPr>
              <a:defRPr/>
            </a:pPr>
            <a:r>
              <a:rPr lang="it-IT" altLang="it-IT" sz="3100" kern="0" dirty="0">
                <a:solidFill>
                  <a:srgbClr val="118C77"/>
                </a:solidFill>
                <a:latin typeface="Tahoma"/>
              </a:rPr>
              <a:t>… ma non sempre</a:t>
            </a:r>
            <a:br>
              <a:rPr lang="it-IT" altLang="it-IT" sz="3100" kern="0" dirty="0">
                <a:solidFill>
                  <a:srgbClr val="118C77"/>
                </a:solidFill>
                <a:latin typeface="Tahoma"/>
              </a:rPr>
            </a:br>
            <a:endParaRPr lang="it-IT" altLang="it-IT" sz="3139" i="1" dirty="0"/>
          </a:p>
        </p:txBody>
      </p:sp>
      <p:sp>
        <p:nvSpPr>
          <p:cNvPr id="14" name="Rectangle 3">
            <a:extLst>
              <a:ext uri="{FF2B5EF4-FFF2-40B4-BE49-F238E27FC236}">
                <a16:creationId xmlns:a16="http://schemas.microsoft.com/office/drawing/2014/main" id="{DB4AF1BA-780C-77F5-8FD8-DDBDA618FD85}"/>
              </a:ext>
            </a:extLst>
          </p:cNvPr>
          <p:cNvSpPr>
            <a:spLocks noGrp="1" noChangeArrowheads="1"/>
          </p:cNvSpPr>
          <p:nvPr>
            <p:ph type="subTitle" idx="1"/>
          </p:nvPr>
        </p:nvSpPr>
        <p:spPr>
          <a:xfrm>
            <a:off x="1303698" y="2103121"/>
            <a:ext cx="9850171" cy="4119924"/>
          </a:xfrm>
        </p:spPr>
        <p:txBody>
          <a:bodyPr vert="horz" lIns="91440" tIns="45720" rIns="91440" bIns="45720" rtlCol="0" anchor="t">
            <a:normAutofit fontScale="77500" lnSpcReduction="20000"/>
          </a:bodyPr>
          <a:lstStyle/>
          <a:p>
            <a:pPr>
              <a:lnSpc>
                <a:spcPct val="100000"/>
              </a:lnSpc>
              <a:defRPr/>
            </a:pPr>
            <a:r>
              <a:rPr lang="it-IT" b="1" dirty="0"/>
              <a:t>Corte di </a:t>
            </a:r>
            <a:r>
              <a:rPr lang="it-IT" b="1" dirty="0" err="1"/>
              <a:t>Cassazione|Sezione</a:t>
            </a:r>
            <a:r>
              <a:rPr lang="it-IT" b="1" dirty="0"/>
              <a:t> L|Civile|Sentenza|7 gennaio 2003| n. 23</a:t>
            </a:r>
          </a:p>
          <a:p>
            <a:pPr algn="just">
              <a:lnSpc>
                <a:spcPct val="100000"/>
              </a:lnSpc>
              <a:defRPr/>
            </a:pPr>
            <a:r>
              <a:rPr lang="it-IT" dirty="0"/>
              <a:t>«</a:t>
            </a:r>
            <a:r>
              <a:rPr lang="it-IT" i="1" dirty="0"/>
              <a:t>Date le circostanze di fatto accertate dal Tribunale, e non contestate, di organizzazione imprenditoriale prevedente cantieri molto estesi, comprensivi di località distanti varie decine di km, delle due l'una: o i lavoratori tenuti a spostarsi a rilevanti distanze nell'ambito di un cantiere a dimensione regionale o provinciale (</a:t>
            </a:r>
            <a:r>
              <a:rPr lang="it-IT" b="1" i="1" dirty="0">
                <a:solidFill>
                  <a:srgbClr val="0A8C74"/>
                </a:solidFill>
              </a:rPr>
              <a:t>si pensi alle differenze organizzative e dimensionali tra un cantiere per la costruzione di un palazzo condominiale e quello per la costruzione di un tronco autostradale o ferroviario</a:t>
            </a:r>
            <a:r>
              <a:rPr lang="it-IT" i="1" dirty="0"/>
              <a:t>) sono ritenuti trasfertisti, ed allora ricadono nella previsione dell'art. 9 </a:t>
            </a:r>
            <a:r>
              <a:rPr lang="it-IT" i="1" dirty="0" err="1"/>
              <a:t>d.l.</a:t>
            </a:r>
            <a:r>
              <a:rPr lang="it-IT" i="1" dirty="0"/>
              <a:t> 29.3.1991, n. 103 convertito in legge 1.6.1991, n. 166, </a:t>
            </a:r>
            <a:r>
              <a:rPr lang="it-IT" b="1" i="1" dirty="0"/>
              <a:t>oppure</a:t>
            </a:r>
            <a:r>
              <a:rPr lang="it-IT" i="1" dirty="0"/>
              <a:t> si considera luogo della prestazione la sede principale del cantiere, e gli spostamenti nelle zone periferiche del medesimo cantiere quali trasferte. </a:t>
            </a:r>
          </a:p>
          <a:p>
            <a:pPr algn="just">
              <a:lnSpc>
                <a:spcPct val="100000"/>
              </a:lnSpc>
              <a:defRPr/>
            </a:pPr>
            <a:r>
              <a:rPr lang="it-IT" i="1" dirty="0"/>
              <a:t>Il Tribunale, </a:t>
            </a:r>
            <a:r>
              <a:rPr lang="it-IT" b="1" i="1" dirty="0">
                <a:solidFill>
                  <a:srgbClr val="0A8C74"/>
                </a:solidFill>
              </a:rPr>
              <a:t>con accertamento di fatto sulla organizzazione imprenditoriale del cantiere e sugli spostamenti al suo interno </a:t>
            </a:r>
            <a:r>
              <a:rPr lang="it-IT" i="1" dirty="0"/>
              <a:t>in sé non censurato, ha valutato che si è realizzata la seconda ipotesi, quella di vera e propria trasferta; contro tale decisione la censura dell'Istituto ricorrente si risolve in una critica nominalistica sul termine cantiere, e non tiene conto delle circostanze di fatto della concreta fattispecie accertate dal Tribunale, corrispondenti alle esigenze cui l'indennità di trasferta intende sopperire.»</a:t>
            </a:r>
            <a:endParaRPr lang="it-IT" dirty="0"/>
          </a:p>
        </p:txBody>
      </p:sp>
      <p:pic>
        <p:nvPicPr>
          <p:cNvPr id="26" name="Immagine 25" descr="Immagine che contiene testo&#10;&#10;Descrizione generata automaticamente">
            <a:extLst>
              <a:ext uri="{FF2B5EF4-FFF2-40B4-BE49-F238E27FC236}">
                <a16:creationId xmlns:a16="http://schemas.microsoft.com/office/drawing/2014/main" id="{895D54A6-A8E5-0992-9D09-C98BD1D33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0172983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BE357-A90D-2EAE-B5B8-F1761B67049B}"/>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6D34BCF-D53F-2249-BBA7-D0113C6F500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70B1270-020A-E713-B64F-C6C913365600}"/>
              </a:ext>
            </a:extLst>
          </p:cNvPr>
          <p:cNvSpPr>
            <a:spLocks noGrp="1" noChangeArrowheads="1"/>
          </p:cNvSpPr>
          <p:nvPr>
            <p:ph type="ctrTitle"/>
          </p:nvPr>
        </p:nvSpPr>
        <p:spPr>
          <a:xfrm>
            <a:off x="0" y="1476855"/>
            <a:ext cx="12192000" cy="1173047"/>
          </a:xfrm>
        </p:spPr>
        <p:txBody>
          <a:bodyPr anchor="t">
            <a:normAutofit/>
          </a:bodyPr>
          <a:lstStyle/>
          <a:p>
            <a:pPr>
              <a:defRPr/>
            </a:pPr>
            <a:r>
              <a:rPr lang="it-IT" altLang="it-IT" sz="3100" kern="0" dirty="0">
                <a:solidFill>
                  <a:srgbClr val="118C77"/>
                </a:solidFill>
                <a:latin typeface="Tahoma"/>
              </a:rPr>
              <a:t>IL CCNL METALMECCANICI PMI CONFAPI</a:t>
            </a:r>
            <a:br>
              <a:rPr lang="it-IT" altLang="it-IT" sz="3100" kern="0" dirty="0">
                <a:solidFill>
                  <a:srgbClr val="118C77"/>
                </a:solidFill>
                <a:latin typeface="Tahoma"/>
              </a:rPr>
            </a:br>
            <a:endParaRPr lang="it-IT" altLang="it-IT" sz="3139" i="1" dirty="0"/>
          </a:p>
        </p:txBody>
      </p:sp>
      <p:sp>
        <p:nvSpPr>
          <p:cNvPr id="14" name="Rectangle 3">
            <a:extLst>
              <a:ext uri="{FF2B5EF4-FFF2-40B4-BE49-F238E27FC236}">
                <a16:creationId xmlns:a16="http://schemas.microsoft.com/office/drawing/2014/main" id="{193BA9F5-E771-738A-8829-BFB5FB3B33D2}"/>
              </a:ext>
            </a:extLst>
          </p:cNvPr>
          <p:cNvSpPr>
            <a:spLocks noGrp="1" noChangeArrowheads="1"/>
          </p:cNvSpPr>
          <p:nvPr>
            <p:ph type="subTitle" idx="1"/>
          </p:nvPr>
        </p:nvSpPr>
        <p:spPr>
          <a:xfrm>
            <a:off x="1303698" y="2103121"/>
            <a:ext cx="9850171" cy="4119924"/>
          </a:xfrm>
        </p:spPr>
        <p:txBody>
          <a:bodyPr vert="horz" lIns="91440" tIns="45720" rIns="91440" bIns="45720" rtlCol="0" anchor="t">
            <a:normAutofit/>
          </a:bodyPr>
          <a:lstStyle/>
          <a:p>
            <a:pPr>
              <a:lnSpc>
                <a:spcPct val="100000"/>
              </a:lnSpc>
              <a:defRPr/>
            </a:pPr>
            <a:r>
              <a:rPr lang="it-IT" b="1" dirty="0"/>
              <a:t>Articolo 7</a:t>
            </a:r>
          </a:p>
          <a:p>
            <a:pPr algn="just">
              <a:lnSpc>
                <a:spcPct val="100000"/>
              </a:lnSpc>
              <a:defRPr/>
            </a:pPr>
            <a:r>
              <a:rPr lang="it-IT" dirty="0"/>
              <a:t>I) Ai lavoratori comandati a prestare la propria opera fuori dalla sede, dallo stabilimento, dal laboratorio o cantiere per il quale sono stati assunti o nel quale fossero stati effettivamente trasferiti, compete un'indennità di trasferta che per sua natura ha lo scopo di risarcire forfettariamente le spese dagli stessi sostenute nell'interesse del datore di lavoro relative al pernottamento e ai pasti. </a:t>
            </a:r>
            <a:r>
              <a:rPr lang="it-IT" i="1" dirty="0"/>
              <a:t>Per tale motivo detta indennità non ha natura retributiva anche se corrisposta con continuità ai lavoratori che prestano attività lavorativa in luoghi variabili o diversi da quello della sede aziendale e/o di assunzione</a:t>
            </a:r>
            <a:r>
              <a:rPr lang="it-IT" dirty="0"/>
              <a:t>. [Clausola che potrebbe trarre in inganno in termini di imponibilità]</a:t>
            </a:r>
          </a:p>
        </p:txBody>
      </p:sp>
      <p:pic>
        <p:nvPicPr>
          <p:cNvPr id="26" name="Immagine 25" descr="Immagine che contiene testo&#10;&#10;Descrizione generata automaticamente">
            <a:extLst>
              <a:ext uri="{FF2B5EF4-FFF2-40B4-BE49-F238E27FC236}">
                <a16:creationId xmlns:a16="http://schemas.microsoft.com/office/drawing/2014/main" id="{09599404-C1DA-C285-ECA7-8870ADF9DC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997957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7F213-301C-46D0-E51C-658E6DAA0B9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9FD4C0F-F3AF-007B-B130-5B1752823FE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CB0E284C-BF20-A061-1E9C-A1C9407561E7}"/>
              </a:ext>
            </a:extLst>
          </p:cNvPr>
          <p:cNvSpPr>
            <a:spLocks noGrp="1" noChangeArrowheads="1"/>
          </p:cNvSpPr>
          <p:nvPr>
            <p:ph type="title"/>
          </p:nvPr>
        </p:nvSpPr>
        <p:spPr>
          <a:xfrm>
            <a:off x="838200" y="1408177"/>
            <a:ext cx="10515600" cy="1243758"/>
          </a:xfrm>
        </p:spPr>
        <p:txBody>
          <a:bodyPr anchor="t">
            <a:normAutofit fontScale="90000"/>
          </a:bodyPr>
          <a:lstStyle/>
          <a:p>
            <a:pPr algn="ctr">
              <a:defRPr/>
            </a:pPr>
            <a:r>
              <a:rPr lang="it-IT" altLang="it-IT" sz="3100" kern="0" dirty="0">
                <a:solidFill>
                  <a:srgbClr val="118C77"/>
                </a:solidFill>
                <a:latin typeface="Tahoma"/>
              </a:rPr>
              <a:t>I TRASFERTISTI NEL CCNL METALMECCANICI PMI CONFAPI</a:t>
            </a:r>
            <a:br>
              <a:rPr lang="it-IT" altLang="it-IT" sz="3100" kern="0" dirty="0">
                <a:solidFill>
                  <a:srgbClr val="118C77"/>
                </a:solidFill>
                <a:latin typeface="Tahoma"/>
              </a:rPr>
            </a:br>
            <a:endParaRPr lang="it-IT" altLang="it-IT" sz="3139" i="1" dirty="0"/>
          </a:p>
        </p:txBody>
      </p:sp>
      <p:sp>
        <p:nvSpPr>
          <p:cNvPr id="14" name="Rectangle 3">
            <a:extLst>
              <a:ext uri="{FF2B5EF4-FFF2-40B4-BE49-F238E27FC236}">
                <a16:creationId xmlns:a16="http://schemas.microsoft.com/office/drawing/2014/main" id="{4C9352B5-2C38-2DE4-EE6E-FEB67034E0AA}"/>
              </a:ext>
            </a:extLst>
          </p:cNvPr>
          <p:cNvSpPr>
            <a:spLocks noGrp="1" noChangeArrowheads="1"/>
          </p:cNvSpPr>
          <p:nvPr>
            <p:ph sz="half" idx="1"/>
          </p:nvPr>
        </p:nvSpPr>
        <p:spPr>
          <a:xfrm>
            <a:off x="838200" y="2017649"/>
            <a:ext cx="5181600" cy="4351338"/>
          </a:xfrm>
        </p:spPr>
        <p:txBody>
          <a:bodyPr vert="horz" lIns="91440" tIns="45720" rIns="91440" bIns="45720" rtlCol="0" anchor="t">
            <a:normAutofit fontScale="55000" lnSpcReduction="20000"/>
          </a:bodyPr>
          <a:lstStyle/>
          <a:p>
            <a:pPr marL="0" indent="0">
              <a:lnSpc>
                <a:spcPct val="100000"/>
              </a:lnSpc>
              <a:buNone/>
              <a:defRPr/>
            </a:pPr>
            <a:r>
              <a:rPr lang="it-IT" b="1" dirty="0"/>
              <a:t>Articolo 7 - Trasferte</a:t>
            </a:r>
          </a:p>
          <a:p>
            <a:pPr marL="0" indent="0" algn="just">
              <a:lnSpc>
                <a:spcPct val="100000"/>
              </a:lnSpc>
              <a:buNone/>
              <a:defRPr/>
            </a:pPr>
            <a:r>
              <a:rPr lang="it-IT" dirty="0"/>
              <a:t>XI) </a:t>
            </a:r>
            <a:r>
              <a:rPr lang="it-IT" b="1" dirty="0"/>
              <a:t>La disciplina del presente articolo non si applica nei confronti dei lavoratori</a:t>
            </a:r>
            <a:r>
              <a:rPr lang="it-IT" dirty="0"/>
              <a:t>:</a:t>
            </a:r>
          </a:p>
          <a:p>
            <a:pPr marL="0" indent="0" algn="just">
              <a:lnSpc>
                <a:spcPct val="100000"/>
              </a:lnSpc>
              <a:buNone/>
              <a:defRPr/>
            </a:pPr>
            <a:r>
              <a:rPr lang="it-IT" b="1" dirty="0"/>
              <a:t>a) </a:t>
            </a:r>
            <a:r>
              <a:rPr lang="it-IT" b="1" dirty="0">
                <a:solidFill>
                  <a:srgbClr val="0A8C74"/>
                </a:solidFill>
              </a:rPr>
              <a:t>che vengano esplicitamente ed esclusivamente assunti per prestare la loro opera nell'effettuazione di un determinato lotto dei seguenti lavori, che per la loro esecuzione richiedono il successivo e continuo spostamento del lavoratore</a:t>
            </a:r>
            <a:r>
              <a:rPr lang="it-IT" dirty="0"/>
              <a:t>: palificazione o stesura dei fili o cavi per linee elettriche, telefoniche, telegrafiche, teleferiche, ferroviarie e simili.</a:t>
            </a:r>
          </a:p>
          <a:p>
            <a:pPr marL="0" indent="0" algn="just">
              <a:lnSpc>
                <a:spcPct val="100000"/>
              </a:lnSpc>
              <a:buNone/>
              <a:defRPr/>
            </a:pPr>
            <a:r>
              <a:rPr lang="it-IT" dirty="0"/>
              <a:t>Per questi lavoratori, peraltro, i minimi di paga base contrattuale, al netto dell'ex indennità di contingenza, saranno maggiorati del 30 per cento.</a:t>
            </a:r>
          </a:p>
          <a:p>
            <a:pPr marL="0" indent="0" algn="just">
              <a:lnSpc>
                <a:spcPct val="100000"/>
              </a:lnSpc>
              <a:buNone/>
              <a:defRPr/>
            </a:pPr>
            <a:r>
              <a:rPr lang="it-IT" dirty="0"/>
              <a:t>Inoltre nei confronti di tali lavoratori valgono le seguenti disposizioni: in caso di infortunio o malattia sarà loro corrisposto il 30 per cento del minimo di paga base contrattuale, al netto dell'ex indennità di contingenza, con i limiti di tempo e con le modalità previste, per il rimborso spese dei lavoratori in trasferta, al punto V); nei casi e nei modi previsti al sopra citato punto sarà, inoltre, corrisposto il rimborso delle spese di trasporto per il rientro in sede.</a:t>
            </a:r>
          </a:p>
        </p:txBody>
      </p:sp>
      <p:sp>
        <p:nvSpPr>
          <p:cNvPr id="2" name="Segnaposto contenuto 1">
            <a:extLst>
              <a:ext uri="{FF2B5EF4-FFF2-40B4-BE49-F238E27FC236}">
                <a16:creationId xmlns:a16="http://schemas.microsoft.com/office/drawing/2014/main" id="{1619BB9A-D3C1-A7E5-4803-0341B7D07956}"/>
              </a:ext>
            </a:extLst>
          </p:cNvPr>
          <p:cNvSpPr>
            <a:spLocks noGrp="1"/>
          </p:cNvSpPr>
          <p:nvPr>
            <p:ph sz="half" idx="2"/>
          </p:nvPr>
        </p:nvSpPr>
        <p:spPr>
          <a:xfrm>
            <a:off x="6172200" y="2276855"/>
            <a:ext cx="5181600" cy="4018979"/>
          </a:xfrm>
        </p:spPr>
        <p:txBody>
          <a:bodyPr vert="horz" lIns="91440" tIns="45720" rIns="91440" bIns="45720" rtlCol="0" anchor="t">
            <a:noAutofit/>
          </a:bodyPr>
          <a:lstStyle/>
          <a:p>
            <a:pPr marL="0" indent="0" algn="just">
              <a:lnSpc>
                <a:spcPct val="100000"/>
              </a:lnSpc>
              <a:buNone/>
              <a:defRPr/>
            </a:pPr>
            <a:r>
              <a:rPr lang="it-IT" sz="1500" dirty="0"/>
              <a:t>b) </a:t>
            </a:r>
            <a:r>
              <a:rPr lang="it-IT" sz="1500" b="1" dirty="0">
                <a:solidFill>
                  <a:srgbClr val="0A8C74"/>
                </a:solidFill>
              </a:rPr>
              <a:t>che per l'attività esplicata devono normalmente spostarsi da località a località nell'ambito dello stesso centro urbano per la installazione e manutenzione di impianti</a:t>
            </a:r>
            <a:r>
              <a:rPr lang="it-IT" sz="1500" dirty="0"/>
              <a:t>: di riscaldamento, di condizionamento, idraulici, sanitari, igienici, elettrodomestici, telefonici, di illuminazione, elettrici, di trasmissione dati, di misurazione, segnalazione e controllo ascensori e montacarichi, serramenti, manutenzione radio.</a:t>
            </a:r>
          </a:p>
          <a:p>
            <a:pPr marL="0" indent="0" algn="just">
              <a:lnSpc>
                <a:spcPct val="100000"/>
              </a:lnSpc>
              <a:buNone/>
              <a:defRPr/>
            </a:pPr>
            <a:r>
              <a:rPr lang="it-IT" sz="1500" dirty="0"/>
              <a:t>Ai lavoratori di cui al sopra citato punto b), qualora ricorrano le condizioni previste dalla lettera a) del punto II), verrà corrisposta la quota per il pasto meridiano dell'indennità di trasferta di cui al presente articolo a meno che non possano usufruire della mensa aziendale oppure di normali servizi sostitutivi (quali buoni pasto, convenzioni con ristoranti) messi a disposizione dall'azienda.</a:t>
            </a:r>
          </a:p>
        </p:txBody>
      </p:sp>
      <p:pic>
        <p:nvPicPr>
          <p:cNvPr id="26" name="Immagine 25" descr="Immagine che contiene testo&#10;&#10;Descrizione generata automaticamente">
            <a:extLst>
              <a:ext uri="{FF2B5EF4-FFF2-40B4-BE49-F238E27FC236}">
                <a16:creationId xmlns:a16="http://schemas.microsoft.com/office/drawing/2014/main" id="{B80DDEF2-BBD2-08D2-3140-0CD17BF154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020154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59D4A-0E8B-7A3E-9321-DAAC1C251DB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5632E57-8D6A-DF0E-F0C3-7A5128AA1CA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470092B-C94F-9EEB-4AFC-6AD89431362A}"/>
              </a:ext>
            </a:extLst>
          </p:cNvPr>
          <p:cNvSpPr>
            <a:spLocks noGrp="1" noChangeArrowheads="1"/>
          </p:cNvSpPr>
          <p:nvPr>
            <p:ph type="title"/>
          </p:nvPr>
        </p:nvSpPr>
        <p:spPr>
          <a:xfrm>
            <a:off x="839788" y="1554575"/>
            <a:ext cx="10515600" cy="542687"/>
          </a:xfrm>
        </p:spPr>
        <p:txBody>
          <a:bodyPr anchor="t"/>
          <a:lstStyle/>
          <a:p>
            <a:pPr algn="ctr">
              <a:defRPr/>
            </a:pPr>
            <a:r>
              <a:rPr lang="it-IT" sz="3100" kern="0" dirty="0">
                <a:solidFill>
                  <a:srgbClr val="118C77"/>
                </a:solidFill>
                <a:latin typeface="Tahoma"/>
              </a:rPr>
              <a:t>Le riforme del 2022 e del 2024</a:t>
            </a:r>
            <a:endParaRPr lang="it-IT" sz="3100" kern="0" dirty="0">
              <a:solidFill>
                <a:srgbClr val="000000"/>
              </a:solidFill>
              <a:latin typeface="Tahoma"/>
            </a:endParaRPr>
          </a:p>
          <a:p>
            <a:pPr algn="ctr">
              <a:defRPr/>
            </a:pPr>
            <a:endParaRPr lang="it-IT" altLang="it-IT" sz="3100" kern="0" dirty="0">
              <a:solidFill>
                <a:srgbClr val="118C77"/>
              </a:solidFill>
              <a:latin typeface="Tahoma"/>
              <a:ea typeface="Tahoma"/>
              <a:cs typeface="Tahoma"/>
            </a:endParaRPr>
          </a:p>
        </p:txBody>
      </p:sp>
      <p:sp>
        <p:nvSpPr>
          <p:cNvPr id="2" name="Segnaposto contenuto 1">
            <a:extLst>
              <a:ext uri="{FF2B5EF4-FFF2-40B4-BE49-F238E27FC236}">
                <a16:creationId xmlns:a16="http://schemas.microsoft.com/office/drawing/2014/main" id="{F1371DBA-65EB-7C81-4217-E771D13ECF1F}"/>
              </a:ext>
            </a:extLst>
          </p:cNvPr>
          <p:cNvSpPr>
            <a:spLocks noGrp="1"/>
          </p:cNvSpPr>
          <p:nvPr>
            <p:ph sz="half" idx="2"/>
          </p:nvPr>
        </p:nvSpPr>
        <p:spPr>
          <a:xfrm>
            <a:off x="363538" y="2325465"/>
            <a:ext cx="11549062" cy="3897580"/>
          </a:xfrm>
        </p:spPr>
        <p:txBody>
          <a:bodyPr vert="horz" lIns="91440" tIns="45720" rIns="91440" bIns="45720" rtlCol="0" anchor="t">
            <a:noAutofit/>
          </a:bodyPr>
          <a:lstStyle/>
          <a:p>
            <a:pPr marL="0" indent="0">
              <a:buNone/>
            </a:pPr>
            <a:r>
              <a:rPr lang="it-IT" sz="1400" b="1" dirty="0">
                <a:ea typeface="Calibri"/>
                <a:cs typeface="Calibri"/>
              </a:rPr>
              <a:t>Decreto legislativo 27 giugno 2022 n. 104 </a:t>
            </a:r>
            <a:r>
              <a:rPr lang="it-IT" sz="1400" dirty="0">
                <a:ea typeface="Calibri"/>
                <a:cs typeface="Calibri"/>
              </a:rPr>
              <a:t>- Attuazione della direttiva (UE) 2019/1152 del Parlamento europeo e del Consiglio del 20 giugno 2019, relativa a condizioni di lavoro trasparenti e prevedibili nell'Unione europea.</a:t>
            </a:r>
          </a:p>
          <a:p>
            <a:pPr marL="0" indent="0">
              <a:buNone/>
            </a:pPr>
            <a:r>
              <a:rPr lang="it-IT" sz="1400" dirty="0">
                <a:ea typeface="Calibri"/>
                <a:cs typeface="Calibri"/>
              </a:rPr>
              <a:t>Capo III Prescrizioni minime relative alle condizioni di lavoro</a:t>
            </a:r>
          </a:p>
          <a:p>
            <a:pPr marL="0" indent="0">
              <a:buNone/>
            </a:pPr>
            <a:r>
              <a:rPr lang="it-IT" sz="1400" b="1" dirty="0">
                <a:ea typeface="Calibri"/>
                <a:cs typeface="Calibri"/>
              </a:rPr>
              <a:t>Articolo 7</a:t>
            </a:r>
            <a:r>
              <a:rPr lang="it-IT" sz="1400" dirty="0">
                <a:ea typeface="Calibri"/>
                <a:cs typeface="Calibri"/>
              </a:rPr>
              <a:t> [</a:t>
            </a:r>
            <a:r>
              <a:rPr lang="it-IT" sz="1400" i="1" dirty="0">
                <a:solidFill>
                  <a:srgbClr val="0A8C74"/>
                </a:solidFill>
                <a:ea typeface="Calibri"/>
                <a:cs typeface="Calibri"/>
              </a:rPr>
              <a:t>modificato dall'art. 13, comma 1, L. 13.12.2024, n. 203 con decorrenza dal 12.01.2025</a:t>
            </a:r>
            <a:r>
              <a:rPr lang="it-IT" sz="1400" dirty="0">
                <a:ea typeface="Calibri"/>
                <a:cs typeface="Calibri"/>
              </a:rPr>
              <a:t>]</a:t>
            </a:r>
          </a:p>
          <a:p>
            <a:pPr marL="0" indent="0">
              <a:buNone/>
            </a:pPr>
            <a:r>
              <a:rPr lang="it-IT" sz="1400" b="1" dirty="0">
                <a:ea typeface="Calibri"/>
                <a:cs typeface="Calibri"/>
              </a:rPr>
              <a:t>Durata massima del periodo di prova</a:t>
            </a:r>
          </a:p>
          <a:p>
            <a:pPr>
              <a:buNone/>
            </a:pPr>
            <a:r>
              <a:rPr lang="it-IT" sz="1400" dirty="0">
                <a:ea typeface="Calibri"/>
                <a:cs typeface="Calibri"/>
              </a:rPr>
              <a:t>1. Nei casi in cui è previsto il periodo di prova, questo non può essere superiore a sei mesi, </a:t>
            </a:r>
            <a:r>
              <a:rPr lang="it-IT" sz="1400" b="1" dirty="0">
                <a:ea typeface="Calibri"/>
                <a:cs typeface="Calibri"/>
              </a:rPr>
              <a:t>salva la durata inferiore prevista dalle disposizioni dei contratti collettivi.</a:t>
            </a:r>
          </a:p>
          <a:p>
            <a:pPr>
              <a:buNone/>
            </a:pPr>
            <a:r>
              <a:rPr lang="it-IT" sz="1400" dirty="0">
                <a:ea typeface="Calibri"/>
                <a:cs typeface="Calibri"/>
              </a:rPr>
              <a:t>2. Nel rapporto di lavoro a </a:t>
            </a:r>
            <a:r>
              <a:rPr lang="it-IT" sz="1400" b="1" dirty="0">
                <a:ea typeface="Calibri"/>
                <a:cs typeface="Calibri"/>
              </a:rPr>
              <a:t>tempo determinato</a:t>
            </a:r>
            <a:r>
              <a:rPr lang="it-IT" sz="1400" dirty="0">
                <a:ea typeface="Calibri"/>
                <a:cs typeface="Calibri"/>
              </a:rPr>
              <a:t>, il periodo di prova è stabilito in misura proporzionale alla durata del contratto e alle mansioni da svolgere in relazione alla natura dell'impiego.</a:t>
            </a:r>
            <a:r>
              <a:rPr lang="it-IT" sz="1400" b="1" i="1" dirty="0">
                <a:solidFill>
                  <a:srgbClr val="0A8C74"/>
                </a:solidFill>
                <a:ea typeface="Calibri"/>
                <a:cs typeface="Calibri"/>
              </a:rPr>
              <a:t> Fatte salve le disposizioni più favorevoli della contrattazione collettiva, la durata del periodo di prova è stabilita in un giorno di effettiva prestazione per ogni quindici giorni di calendario a partire dalla data di inizio del rapporto di lavoro. In ogni caso la durata del periodo di prova non può essere inferiore a due giorni né superiore a quindici giorni, per i rapporti di lavoro aventi durata non superiore a sei mesi, e a trenta giorni, per quelli aventi durata superiore a sei mesi e inferiore a dodici mesi</a:t>
            </a:r>
            <a:r>
              <a:rPr lang="it-IT" sz="1400" i="1" dirty="0">
                <a:ea typeface="Calibri"/>
                <a:cs typeface="Calibri"/>
              </a:rPr>
              <a:t>.</a:t>
            </a:r>
            <a:r>
              <a:rPr lang="it-IT" sz="1400" dirty="0">
                <a:ea typeface="Calibri"/>
                <a:cs typeface="Calibri"/>
              </a:rPr>
              <a:t> In caso di rinnovo di un contratto di lavoro per lo svolgimento delle stesse mansioni, il rapporto di lavoro non può essere soggetto ad un nuovo periodo di prova. </a:t>
            </a:r>
          </a:p>
          <a:p>
            <a:pPr>
              <a:buNone/>
            </a:pPr>
            <a:r>
              <a:rPr lang="it-IT" sz="1400" dirty="0">
                <a:ea typeface="Calibri"/>
                <a:cs typeface="Calibri"/>
              </a:rPr>
              <a:t>3. In caso di sopravvenienza di eventi, quali malattia, infortunio, congedo di maternità o paternità obbligatori, il periodo di prova è prolungato in misura corrispondente alla durata dell'assenza.</a:t>
            </a:r>
          </a:p>
          <a:p>
            <a:pPr marL="0" indent="0">
              <a:buNone/>
            </a:pPr>
            <a:endParaRPr lang="it-IT" sz="1400" dirty="0">
              <a:ea typeface="Calibri"/>
              <a:cs typeface="Calibri"/>
            </a:endParaRPr>
          </a:p>
          <a:p>
            <a:pPr marL="0" indent="0">
              <a:buNone/>
            </a:pPr>
            <a:endParaRPr lang="it-IT" sz="1400" dirty="0">
              <a:ea typeface="Calibri"/>
              <a:cs typeface="Calibri"/>
            </a:endParaRPr>
          </a:p>
          <a:p>
            <a:pPr marL="0" indent="0">
              <a:buNone/>
            </a:pPr>
            <a:endParaRPr lang="it-IT" sz="1400"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C222E2EA-38BA-37B8-2EEA-19C421236A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3966835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FEA1BB-BEEF-C512-EBE8-8EB8BF5B8876}"/>
              </a:ext>
            </a:extLst>
          </p:cNvPr>
          <p:cNvSpPr>
            <a:spLocks noGrp="1"/>
          </p:cNvSpPr>
          <p:nvPr>
            <p:ph type="title"/>
          </p:nvPr>
        </p:nvSpPr>
        <p:spPr/>
        <p:txBody>
          <a:bodyPr/>
          <a:lstStyle/>
          <a:p>
            <a:r>
              <a:rPr lang="it-IT" dirty="0">
                <a:solidFill>
                  <a:srgbClr val="0A8C74"/>
                </a:solidFill>
              </a:rPr>
              <a:t>Grazie per l’attenzione</a:t>
            </a:r>
          </a:p>
        </p:txBody>
      </p:sp>
      <p:sp>
        <p:nvSpPr>
          <p:cNvPr id="3" name="Segnaposto testo 2">
            <a:extLst>
              <a:ext uri="{FF2B5EF4-FFF2-40B4-BE49-F238E27FC236}">
                <a16:creationId xmlns:a16="http://schemas.microsoft.com/office/drawing/2014/main" id="{95AA6333-5E57-A34D-8011-C5F1CC9DC397}"/>
              </a:ext>
            </a:extLst>
          </p:cNvPr>
          <p:cNvSpPr>
            <a:spLocks noGrp="1"/>
          </p:cNvSpPr>
          <p:nvPr>
            <p:ph type="body" idx="1"/>
          </p:nvPr>
        </p:nvSpPr>
        <p:spPr/>
        <p:txBody>
          <a:bodyPr/>
          <a:lstStyle/>
          <a:p>
            <a:r>
              <a:rPr lang="it-IT" dirty="0"/>
              <a:t>Loris Beretta – Commissione Lavoro ODCEC Milano -</a:t>
            </a:r>
          </a:p>
        </p:txBody>
      </p:sp>
      <p:sp>
        <p:nvSpPr>
          <p:cNvPr id="4" name="Segnaposto numero diapositiva 3">
            <a:extLst>
              <a:ext uri="{FF2B5EF4-FFF2-40B4-BE49-F238E27FC236}">
                <a16:creationId xmlns:a16="http://schemas.microsoft.com/office/drawing/2014/main" id="{9F277EF9-F931-C1CF-5626-1062C978299D}"/>
              </a:ext>
            </a:extLst>
          </p:cNvPr>
          <p:cNvSpPr>
            <a:spLocks noGrp="1"/>
          </p:cNvSpPr>
          <p:nvPr>
            <p:ph type="sldNum" sz="quarter" idx="12"/>
          </p:nvPr>
        </p:nvSpPr>
        <p:spPr/>
        <p:txBody>
          <a:bodyPr/>
          <a:lstStyle/>
          <a:p>
            <a:fld id="{0ACE2E1C-AE56-470C-8FFE-D0F4B65DC57B}" type="slidenum">
              <a:rPr lang="it-IT" smtClean="0"/>
              <a:t>60</a:t>
            </a:fld>
            <a:endParaRPr lang="it-IT"/>
          </a:p>
        </p:txBody>
      </p:sp>
    </p:spTree>
    <p:extLst>
      <p:ext uri="{BB962C8B-B14F-4D97-AF65-F5344CB8AC3E}">
        <p14:creationId xmlns:p14="http://schemas.microsoft.com/office/powerpoint/2010/main" val="3021062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Finalità del patto di prova</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811050"/>
            <a:ext cx="11110375" cy="3307913"/>
          </a:xfrm>
        </p:spPr>
        <p:txBody>
          <a:bodyPr vert="horz" lIns="91440" tIns="45720" rIns="91440" bIns="45720" rtlCol="0" anchor="t">
            <a:normAutofit/>
          </a:bodyPr>
          <a:lstStyle/>
          <a:p>
            <a:pPr>
              <a:defRPr/>
            </a:pPr>
            <a:r>
              <a:rPr lang="it-IT" dirty="0"/>
              <a:t>Il patto di prova è finalizzato ad attuare un esperimento mediante il quale sia il datore di lavoro che il lavoratore possono verificare la reciproca convenienza del contratto, accertando il primo le capacità del lavoratore e quest'ultimo, a sua volta, valutando l'entità della prestazione richiestagli e le condizioni di svolgimento del rapporto.</a:t>
            </a:r>
          </a:p>
          <a:p>
            <a:pPr>
              <a:defRPr/>
            </a:pPr>
            <a:r>
              <a:rPr lang="it-IT" dirty="0"/>
              <a:t>Durante la prova, ciascuna parte può legittimamente recedere dal contratto senza alcun particolare onere. Si tratta di una eccezione alle norme che limitano il licenziamento.</a:t>
            </a:r>
            <a:endParaRPr lang="it-IT" dirty="0">
              <a:ea typeface="Calibri"/>
              <a:cs typeface="Calibri"/>
            </a:endParaRPr>
          </a:p>
          <a:p>
            <a:pPr>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856100E8-BA00-2448-AC82-FDA3BCB6EB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956225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48A4C-2322-3B6E-81FC-995CE6E8ECA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E2B7D09-B8C8-C6D6-F635-CA3EADA1D82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D43454C-B412-6A9B-42F6-32D43C170107}"/>
              </a:ext>
            </a:extLst>
          </p:cNvPr>
          <p:cNvSpPr>
            <a:spLocks noGrp="1" noChangeArrowheads="1"/>
          </p:cNvSpPr>
          <p:nvPr>
            <p:ph type="title"/>
          </p:nvPr>
        </p:nvSpPr>
        <p:spPr>
          <a:xfrm>
            <a:off x="839788" y="2126075"/>
            <a:ext cx="10515600" cy="542687"/>
          </a:xfrm>
        </p:spPr>
        <p:txBody>
          <a:bodyPr anchor="t"/>
          <a:lstStyle/>
          <a:p>
            <a:pPr algn="ctr">
              <a:defRPr/>
            </a:pPr>
            <a:r>
              <a:rPr lang="it-IT" altLang="it-IT" sz="3100" kern="0" dirty="0">
                <a:solidFill>
                  <a:srgbClr val="118C77"/>
                </a:solidFill>
                <a:latin typeface="Tahoma"/>
              </a:rPr>
              <a:t>Requisiti di validità del patto di prova: la forma</a:t>
            </a:r>
            <a:endParaRPr lang="it-IT" altLang="it-IT" sz="3139" dirty="0">
              <a:ea typeface="Calibri Light" panose="020F0302020204030204"/>
              <a:cs typeface="Calibri Light" panose="020F0302020204030204"/>
            </a:endParaRPr>
          </a:p>
        </p:txBody>
      </p:sp>
      <p:sp>
        <p:nvSpPr>
          <p:cNvPr id="2" name="Segnaposto contenuto 1">
            <a:extLst>
              <a:ext uri="{FF2B5EF4-FFF2-40B4-BE49-F238E27FC236}">
                <a16:creationId xmlns:a16="http://schemas.microsoft.com/office/drawing/2014/main" id="{083583B0-0359-2AC6-EBB5-2F5D162D3DE5}"/>
              </a:ext>
            </a:extLst>
          </p:cNvPr>
          <p:cNvSpPr>
            <a:spLocks noGrp="1"/>
          </p:cNvSpPr>
          <p:nvPr>
            <p:ph sz="half" idx="2"/>
          </p:nvPr>
        </p:nvSpPr>
        <p:spPr>
          <a:xfrm>
            <a:off x="881264" y="3046522"/>
            <a:ext cx="10044112" cy="2798763"/>
          </a:xfrm>
        </p:spPr>
        <p:txBody>
          <a:bodyPr vert="horz" lIns="91440" tIns="45720" rIns="91440" bIns="45720" rtlCol="0" anchor="t">
            <a:normAutofit/>
          </a:bodyPr>
          <a:lstStyle/>
          <a:p>
            <a:r>
              <a:rPr lang="it-IT" dirty="0">
                <a:ea typeface="Calibri"/>
                <a:cs typeface="Calibri"/>
              </a:rPr>
              <a:t>il patto di prova deve essere stipulato per iscritto "anteriormente, o al più contestualmente all'inizio del rapporto di lavoro".</a:t>
            </a:r>
          </a:p>
          <a:p>
            <a:r>
              <a:rPr lang="it-IT" dirty="0">
                <a:ea typeface="Calibri"/>
                <a:cs typeface="Calibri"/>
              </a:rPr>
              <a:t>il requisito di forma, previsto nell'interesse del lavoro, è </a:t>
            </a:r>
            <a:r>
              <a:rPr lang="it-IT">
                <a:ea typeface="Calibri"/>
                <a:cs typeface="Calibri"/>
              </a:rPr>
              <a:t>richiesto </a:t>
            </a:r>
            <a:r>
              <a:rPr lang="it-IT" i="1">
                <a:ea typeface="Calibri"/>
                <a:cs typeface="Calibri"/>
              </a:rPr>
              <a:t>ad</a:t>
            </a:r>
            <a:r>
              <a:rPr lang="it-IT">
                <a:ea typeface="Calibri"/>
                <a:cs typeface="Calibri"/>
              </a:rPr>
              <a:t> </a:t>
            </a:r>
            <a:r>
              <a:rPr lang="it-IT" i="1" dirty="0" err="1">
                <a:ea typeface="Calibri"/>
                <a:cs typeface="Calibri"/>
              </a:rPr>
              <a:t>substantiam</a:t>
            </a:r>
            <a:r>
              <a:rPr lang="it-IT" i="1" dirty="0">
                <a:ea typeface="Calibri"/>
                <a:cs typeface="Calibri"/>
              </a:rPr>
              <a:t> </a:t>
            </a:r>
            <a:r>
              <a:rPr lang="it-IT" dirty="0">
                <a:ea typeface="Calibri"/>
                <a:cs typeface="Calibri"/>
              </a:rPr>
              <a:t>ovvero per la validità del patto. </a:t>
            </a:r>
          </a:p>
        </p:txBody>
      </p:sp>
      <p:pic>
        <p:nvPicPr>
          <p:cNvPr id="26" name="Immagine 25" descr="Immagine che contiene testo&#10;&#10;Descrizione generata automaticamente">
            <a:extLst>
              <a:ext uri="{FF2B5EF4-FFF2-40B4-BE49-F238E27FC236}">
                <a16:creationId xmlns:a16="http://schemas.microsoft.com/office/drawing/2014/main" id="{F7EAAD18-CCED-3C22-9880-3EFC877831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346460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BBD8E-52DD-2686-D2C8-4AFE123647B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9F4B7106-E879-92A5-BA1F-E403ED84F9E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2D916269-770F-CBB1-F517-05FEC4CF7AB3}"/>
              </a:ext>
            </a:extLst>
          </p:cNvPr>
          <p:cNvSpPr>
            <a:spLocks noGrp="1" noChangeArrowheads="1"/>
          </p:cNvSpPr>
          <p:nvPr>
            <p:ph type="ctrTitle"/>
          </p:nvPr>
        </p:nvSpPr>
        <p:spPr>
          <a:xfrm>
            <a:off x="-10438" y="1712892"/>
            <a:ext cx="12192000" cy="1470025"/>
          </a:xfrm>
        </p:spPr>
        <p:txBody>
          <a:bodyPr anchor="t"/>
          <a:lstStyle/>
          <a:p>
            <a:pPr>
              <a:defRPr/>
            </a:pPr>
            <a:r>
              <a:rPr lang="it-IT" altLang="it-IT" sz="3100" kern="0" dirty="0">
                <a:solidFill>
                  <a:srgbClr val="118C77"/>
                </a:solidFill>
                <a:latin typeface="Tahoma"/>
              </a:rPr>
              <a:t>La prova secondo la giurisprudenza</a:t>
            </a:r>
            <a:endParaRPr lang="it-IT" altLang="it-IT" sz="3139" dirty="0"/>
          </a:p>
        </p:txBody>
      </p:sp>
      <p:sp>
        <p:nvSpPr>
          <p:cNvPr id="14" name="Rectangle 3">
            <a:extLst>
              <a:ext uri="{FF2B5EF4-FFF2-40B4-BE49-F238E27FC236}">
                <a16:creationId xmlns:a16="http://schemas.microsoft.com/office/drawing/2014/main" id="{F1893071-0584-2BD3-7678-BB7BC8D775D5}"/>
              </a:ext>
            </a:extLst>
          </p:cNvPr>
          <p:cNvSpPr>
            <a:spLocks noGrp="1" noChangeArrowheads="1"/>
          </p:cNvSpPr>
          <p:nvPr>
            <p:ph type="subTitle" idx="1"/>
          </p:nvPr>
        </p:nvSpPr>
        <p:spPr>
          <a:xfrm>
            <a:off x="530245" y="2449100"/>
            <a:ext cx="11110375" cy="3869888"/>
          </a:xfrm>
        </p:spPr>
        <p:txBody>
          <a:bodyPr vert="horz" lIns="91440" tIns="45720" rIns="91440" bIns="45720" rtlCol="0" anchor="t">
            <a:normAutofit fontScale="85000" lnSpcReduction="20000"/>
          </a:bodyPr>
          <a:lstStyle/>
          <a:p>
            <a:pPr algn="just">
              <a:defRPr/>
            </a:pPr>
            <a:r>
              <a:rPr lang="it-IT" b="1" dirty="0"/>
              <a:t>Cassazione civile, Sez. Lavoro del 14 gennaio 2022, n. 1099</a:t>
            </a:r>
            <a:endParaRPr lang="it-IT" b="1" dirty="0">
              <a:ea typeface="Calibri"/>
              <a:cs typeface="Calibri"/>
            </a:endParaRPr>
          </a:p>
          <a:p>
            <a:pPr algn="just">
              <a:defRPr/>
            </a:pPr>
            <a:r>
              <a:rPr lang="it-IT" dirty="0"/>
              <a:t>"</a:t>
            </a:r>
            <a:r>
              <a:rPr lang="it-IT" i="1" dirty="0"/>
              <a:t>La causa del patto di prova deve essere individuata nella </a:t>
            </a:r>
            <a:r>
              <a:rPr lang="it-IT" b="1" i="1" dirty="0"/>
              <a:t>tutela dell'interesse comune alle due parti </a:t>
            </a:r>
            <a:r>
              <a:rPr lang="it-IT" i="1" dirty="0"/>
              <a:t>del rapporto di lavoro, in quanto diretto ad attuare un esperimento mediante il quale sia il datore di lavoro che il lavoratore possono </a:t>
            </a:r>
            <a:r>
              <a:rPr lang="it-IT" b="1" i="1" dirty="0"/>
              <a:t>verificare la reciproca convenienza del contratto</a:t>
            </a:r>
            <a:r>
              <a:rPr lang="it-IT" i="1" dirty="0"/>
              <a:t>, accertando il primo le capacità del lavoratore e quest'ultimo, a sua volta, valutando l’entità della prestazione richiestagli e le condizioni di svolgimento del rapporto (Cass. 22/06/2012, n. 10440; Cass. 29/07/2005, n. 15960). Tale </a:t>
            </a:r>
            <a:r>
              <a:rPr lang="it-IT" b="1" i="1" dirty="0"/>
              <a:t>esigenza di specificità</a:t>
            </a:r>
            <a:r>
              <a:rPr lang="it-IT" i="1" dirty="0"/>
              <a:t>, che nell'ipotesi di lavoratore parzialmente invalido deve essere valutata con particolare rigore (Cass. 12/10/2021, 12/10/2021, n. 27795; Cass. 13/04/2017, n. 9597), è funzionale al corretto esperimento del periodo di prova ed </a:t>
            </a:r>
            <a:r>
              <a:rPr lang="it-IT" b="1" i="1" dirty="0"/>
              <a:t>alla valutazione del relativo esito che deve essere effettuata in relazione alla prestazione e mansioni di assegnazione quali individuate nel contratto individuale</a:t>
            </a:r>
            <a:r>
              <a:rPr lang="it-IT" i="1" dirty="0"/>
              <a:t>; la specificazione può avvenire secondo la consolidata giurisprudenza di questa Corte anche tramite il rinvio per </a:t>
            </a:r>
            <a:r>
              <a:rPr lang="it-IT" i="1" dirty="0" err="1"/>
              <a:t>relationem</a:t>
            </a:r>
            <a:r>
              <a:rPr lang="it-IT" i="1" dirty="0"/>
              <a:t> alle declaratorie del contratto collettivo con riferimento all'inquadramento del lavoratore, </a:t>
            </a:r>
            <a:r>
              <a:rPr lang="it-IT" b="1" i="1" dirty="0"/>
              <a:t>sempre che il richiamo sia sufficientemente specifico e riferibile alla nozione classificatoria più dettagliata, sicché, se la categoria di un determinato livello accorpi un pluralità di profili, è necessaria l'indicazione del singolo profilo, mentre risulterebbe generica quella della sola categoria </a:t>
            </a:r>
            <a:r>
              <a:rPr lang="it-IT" i="1" dirty="0"/>
              <a:t>(Cass. 9597/2017 cit.; Cass. 23/05/2014, n. 11582).</a:t>
            </a:r>
            <a:r>
              <a:rPr lang="it-IT" dirty="0"/>
              <a:t>"</a:t>
            </a:r>
            <a:endParaRPr lang="it-IT" dirty="0">
              <a:ea typeface="Calibri"/>
              <a:cs typeface="Calibri"/>
            </a:endParaRPr>
          </a:p>
          <a:p>
            <a:pPr algn="just">
              <a:defRPr/>
            </a:pPr>
            <a:endParaRPr lang="it-IT" dirty="0">
              <a:ea typeface="Calibri"/>
              <a:cs typeface="Calibri"/>
            </a:endParaRPr>
          </a:p>
          <a:p>
            <a:pPr algn="just">
              <a:defRPr/>
            </a:pPr>
            <a:endParaRPr lang="it-IT" dirty="0">
              <a:ea typeface="Calibri"/>
              <a:cs typeface="Calibri"/>
            </a:endParaRPr>
          </a:p>
          <a:p>
            <a:pPr algn="just">
              <a:defRPr/>
            </a:pPr>
            <a:endParaRPr lang="it-IT" altLang="it-IT" dirty="0">
              <a:ea typeface="Calibri"/>
              <a:cs typeface="Calibri"/>
            </a:endParaRPr>
          </a:p>
        </p:txBody>
      </p:sp>
      <p:pic>
        <p:nvPicPr>
          <p:cNvPr id="26" name="Immagine 25" descr="Immagine che contiene testo&#10;&#10;Descrizione generata automaticamente">
            <a:extLst>
              <a:ext uri="{FF2B5EF4-FFF2-40B4-BE49-F238E27FC236}">
                <a16:creationId xmlns:a16="http://schemas.microsoft.com/office/drawing/2014/main" id="{C263231E-BBF3-D4E5-9292-E2F2D089B6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52183457"/>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5B21AED-EB1E-41C0-AED6-3381271D9CB5}">
  <we:reference id="wa200005566" version="3.0.0.2" store="it-IT" storeType="OMEX"/>
  <we:alternateReferences>
    <we:reference id="wa200005566" version="3.0.0.2" store="wa200005566"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8" ma:contentTypeDescription="Creare un nuovo documento." ma:contentTypeScope="" ma:versionID="39b27e42f7fbcdf5e95667442a50e29b">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c616ff919274e47da8f7fbcc9948fa07"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TaxCatchAll" ma:index="23" nillable="true" ma:displayName="Taxonomy Catch All Column" ma:hidden="true" ma:list="{7eb3d2f5-dcc3-4eb9-a35c-859488b1aa66}" ma:internalName="TaxCatchAll" ma:showField="CatchAllData" ma:web="a31a84c1-c8ec-472e-a53f-9b5b1161586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ae290a2d-1163-4cb5-8ea2-3b7d1dec80f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e723c45-90f8-4a43-9f0b-1a5afe3d1975">
      <Terms xmlns="http://schemas.microsoft.com/office/infopath/2007/PartnerControls"/>
    </lcf76f155ced4ddcb4097134ff3c332f>
    <TaxCatchAll xmlns="a31a84c1-c8ec-472e-a53f-9b5b1161586e" xsi:nil="true"/>
  </documentManagement>
</p:properties>
</file>

<file path=customXml/itemProps1.xml><?xml version="1.0" encoding="utf-8"?>
<ds:datastoreItem xmlns:ds="http://schemas.openxmlformats.org/officeDocument/2006/customXml" ds:itemID="{2626796A-93EE-4F3B-A100-50DA1B710138}"/>
</file>

<file path=customXml/itemProps2.xml><?xml version="1.0" encoding="utf-8"?>
<ds:datastoreItem xmlns:ds="http://schemas.openxmlformats.org/officeDocument/2006/customXml" ds:itemID="{27AFF1A0-A4F9-4FEC-AD6F-A9F183A10D02}"/>
</file>

<file path=customXml/itemProps3.xml><?xml version="1.0" encoding="utf-8"?>
<ds:datastoreItem xmlns:ds="http://schemas.openxmlformats.org/officeDocument/2006/customXml" ds:itemID="{46549F62-0F7C-4D6A-8542-F6F84C21C5DC}"/>
</file>

<file path=docProps/app.xml><?xml version="1.0" encoding="utf-8"?>
<Properties xmlns="http://schemas.openxmlformats.org/officeDocument/2006/extended-properties" xmlns:vt="http://schemas.openxmlformats.org/officeDocument/2006/docPropsVTypes">
  <Template>Office Theme</Template>
  <TotalTime>1072</TotalTime>
  <Words>10775</Words>
  <Application>Microsoft Office PowerPoint</Application>
  <PresentationFormat>Widescreen</PresentationFormat>
  <Paragraphs>311</Paragraphs>
  <Slides>60</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60</vt:i4>
      </vt:variant>
    </vt:vector>
  </HeadingPairs>
  <TitlesOfParts>
    <vt:vector size="66" baseType="lpstr">
      <vt:lpstr>Arial</vt:lpstr>
      <vt:lpstr>Calibri</vt:lpstr>
      <vt:lpstr>Calibri Light</vt:lpstr>
      <vt:lpstr>Tahoma</vt:lpstr>
      <vt:lpstr>Times New Roman</vt:lpstr>
      <vt:lpstr>Tema di Office</vt:lpstr>
      <vt:lpstr>Presentazione standard di PowerPoint</vt:lpstr>
      <vt:lpstr>Patti accessori al rapporto di lavoro: la prova </vt:lpstr>
      <vt:lpstr>Il patto di prova nella  Direttiva UE 2019/1152 del 20 giugno 2019</vt:lpstr>
      <vt:lpstr>Il patto di prova nel codice civile italiano</vt:lpstr>
      <vt:lpstr>Il Regio Decreto n.1825/1924</vt:lpstr>
      <vt:lpstr>Le riforme del 2022 e del 2024 </vt:lpstr>
      <vt:lpstr>Finalità del patto di prova</vt:lpstr>
      <vt:lpstr>Requisiti di validità del patto di prova: la forma</vt:lpstr>
      <vt:lpstr>La prova secondo la giurisprudenza</vt:lpstr>
      <vt:lpstr>Il patto di prova: l'importanza del mansionario </vt:lpstr>
      <vt:lpstr>Il patto di prova: l'essenzialità dell'indicazione del risultato </vt:lpstr>
      <vt:lpstr>DURATA: IMMODIFICABILITA' IN PEJUS DELLE DISPOSIZIONI DELLA CONTRATTAZIONE COLLETTIVA NAZIONALE</vt:lpstr>
      <vt:lpstr>DEROGABILITA’ ALLA DURATA è utilizzabile l’art. 8 della legge n. 148/2011?</vt:lpstr>
      <vt:lpstr>Articolo 10 Norme sui licenziamenti individuali (L. 15 luglio 1966, n. 604)</vt:lpstr>
      <vt:lpstr>INDEROGABILITA’ DELLA DURATA MASSIMA – DEROGABILITA’ DELLA MINIMA</vt:lpstr>
      <vt:lpstr>UNA POSSIBILE ECCEZIONE ALLA DURATA</vt:lpstr>
      <vt:lpstr>Risoluzione del rapporto di lavoro durante la prova</vt:lpstr>
      <vt:lpstr>Legittimità del recesso durante la prova</vt:lpstr>
      <vt:lpstr>Impugnazione del recesso del datore di lavoro</vt:lpstr>
      <vt:lpstr>CASI PARTICOLARI</vt:lpstr>
      <vt:lpstr>Distinzione tra prova e preventiva esplorazione dell'ambiente di lavoro: il caso della segretaria</vt:lpstr>
      <vt:lpstr>Ripetibilità della prova</vt:lpstr>
      <vt:lpstr>Il Preavviso</vt:lpstr>
      <vt:lpstr>Il Preavviso nel codice civile</vt:lpstr>
      <vt:lpstr>A cosa serve il preavviso: il parere della giurisprudenza</vt:lpstr>
      <vt:lpstr>Il Preavviso: rinunziabilità</vt:lpstr>
      <vt:lpstr>Il Preavviso: efficacia reale o obbligatoria?</vt:lpstr>
      <vt:lpstr>Il Preavviso: efficacia reale o obbligatoria nella giurisprudenza di merito Cass. n. 6782/2024</vt:lpstr>
      <vt:lpstr>Efficacia reale: conseguenze</vt:lpstr>
      <vt:lpstr>Efficacia reale: quali conseguenze ad es. sulle ferie?</vt:lpstr>
      <vt:lpstr>Efficacia obbligatoria: conseguenze</vt:lpstr>
      <vt:lpstr>Natura obbligatoria: la rinuncia alla prestazione</vt:lpstr>
      <vt:lpstr>Natura obbligatoria: la rinuncia alla prestazione</vt:lpstr>
      <vt:lpstr>Natura obbligatoria o efficacia reale nella contrattazione collettiva</vt:lpstr>
      <vt:lpstr>Efficacia reale o natura obbligatoria:  l’influenza sui CCNL</vt:lpstr>
      <vt:lpstr>Efficacia reale o natura obbligatoria:  l’influenza sui CCNL</vt:lpstr>
      <vt:lpstr>Efficacia reale o natura obbligatoria:  l’influenza sui CCNL</vt:lpstr>
      <vt:lpstr>Preavviso: allungamento del termine</vt:lpstr>
      <vt:lpstr>Preavviso: allungamento del termine</vt:lpstr>
      <vt:lpstr>Preavviso: allungamento del termine</vt:lpstr>
      <vt:lpstr>Deroga alla durata</vt:lpstr>
      <vt:lpstr>Deroga alla durata</vt:lpstr>
      <vt:lpstr>Deroga alla durata</vt:lpstr>
      <vt:lpstr>Un esempio</vt:lpstr>
      <vt:lpstr>Il Trasfertista</vt:lpstr>
      <vt:lpstr>Alle origini della norma</vt:lpstr>
      <vt:lpstr>Definizione di «trasfertista»</vt:lpstr>
      <vt:lpstr>LA DIVERSA UTILITA’ DELL’INDENNITA’ PER IL TRASFERTISTA</vt:lpstr>
      <vt:lpstr>Il trattamento fiscale</vt:lpstr>
      <vt:lpstr>Il trattamento contributivo</vt:lpstr>
      <vt:lpstr>Le condizioni sine qua non</vt:lpstr>
      <vt:lpstr>La giurisprudenza di merito</vt:lpstr>
      <vt:lpstr>La giurisprudenza di merito</vt:lpstr>
      <vt:lpstr>Un esempio di definizione della mancanza di una sede fissa  nel contratto di lavoro</vt:lpstr>
      <vt:lpstr>L’autista non è un trasfertista </vt:lpstr>
      <vt:lpstr>Gli addetti a cantieri sempre diversi sono trasfertisti … </vt:lpstr>
      <vt:lpstr>… ma non sempre </vt:lpstr>
      <vt:lpstr>IL CCNL METALMECCANICI PMI CONFAPI </vt:lpstr>
      <vt:lpstr>I TRASFERTISTI NEL CCNL METALMECCANICI PMI CONFAPI </vt:lpstr>
      <vt:lpstr>Grazie per l’attenzione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Loris Beretta</cp:lastModifiedBy>
  <cp:revision>448</cp:revision>
  <dcterms:created xsi:type="dcterms:W3CDTF">2022-11-22T14:17:30Z</dcterms:created>
  <dcterms:modified xsi:type="dcterms:W3CDTF">2025-04-01T08:21:23Z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0x010100A363DE0D8911384CAC7830D6C656503D</vt:lpwstr>
  </property>
</Properties>
</file>