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3" r:id="rId4"/>
  </p:sldMasterIdLst>
  <p:notesMasterIdLst>
    <p:notesMasterId r:id="rId34"/>
  </p:notesMasterIdLst>
  <p:sldIdLst>
    <p:sldId id="28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2" r:id="rId19"/>
    <p:sldId id="271" r:id="rId20"/>
    <p:sldId id="273" r:id="rId21"/>
    <p:sldId id="274" r:id="rId22"/>
    <p:sldId id="275" r:id="rId23"/>
    <p:sldId id="276" r:id="rId24"/>
    <p:sldId id="279" r:id="rId25"/>
    <p:sldId id="280" r:id="rId26"/>
    <p:sldId id="281" r:id="rId27"/>
    <p:sldId id="282" r:id="rId28"/>
    <p:sldId id="283" r:id="rId29"/>
    <p:sldId id="284" r:id="rId30"/>
    <p:sldId id="285" r:id="rId31"/>
    <p:sldId id="277" r:id="rId32"/>
    <p:sldId id="278" r:id="rId33"/>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884"/>
    <p:restoredTop sz="94694"/>
  </p:normalViewPr>
  <p:slideViewPr>
    <p:cSldViewPr snapToGrid="0">
      <p:cViewPr varScale="1">
        <p:scale>
          <a:sx n="80" d="100"/>
          <a:sy n="80" d="100"/>
        </p:scale>
        <p:origin x="886" y="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anda Marinoni" userId="01fb2de7-3cc9-4b09-af44-ea2dbc79b0c1" providerId="ADAL" clId="{9ABB4C67-4C4A-4C66-8111-248910329719}"/>
    <pc:docChg chg="custSel modSld">
      <pc:chgData name="Amanda Marinoni" userId="01fb2de7-3cc9-4b09-af44-ea2dbc79b0c1" providerId="ADAL" clId="{9ABB4C67-4C4A-4C66-8111-248910329719}" dt="2025-04-01T10:58:56.231" v="27" actId="478"/>
      <pc:docMkLst>
        <pc:docMk/>
      </pc:docMkLst>
      <pc:sldChg chg="delSp mod">
        <pc:chgData name="Amanda Marinoni" userId="01fb2de7-3cc9-4b09-af44-ea2dbc79b0c1" providerId="ADAL" clId="{9ABB4C67-4C4A-4C66-8111-248910329719}" dt="2025-04-01T10:57:55.240" v="2" actId="478"/>
        <pc:sldMkLst>
          <pc:docMk/>
          <pc:sldMk cId="3244701334" sldId="257"/>
        </pc:sldMkLst>
        <pc:spChg chg="del">
          <ac:chgData name="Amanda Marinoni" userId="01fb2de7-3cc9-4b09-af44-ea2dbc79b0c1" providerId="ADAL" clId="{9ABB4C67-4C4A-4C66-8111-248910329719}" dt="2025-04-01T10:57:55.240" v="2" actId="478"/>
          <ac:spMkLst>
            <pc:docMk/>
            <pc:sldMk cId="3244701334" sldId="257"/>
            <ac:spMk id="2" creationId="{C340917F-2D15-3DE9-148F-CB17F1A189A6}"/>
          </ac:spMkLst>
        </pc:spChg>
      </pc:sldChg>
      <pc:sldChg chg="delSp mod">
        <pc:chgData name="Amanda Marinoni" userId="01fb2de7-3cc9-4b09-af44-ea2dbc79b0c1" providerId="ADAL" clId="{9ABB4C67-4C4A-4C66-8111-248910329719}" dt="2025-04-01T10:57:48.800" v="1" actId="478"/>
        <pc:sldMkLst>
          <pc:docMk/>
          <pc:sldMk cId="1327680195" sldId="258"/>
        </pc:sldMkLst>
        <pc:spChg chg="del">
          <ac:chgData name="Amanda Marinoni" userId="01fb2de7-3cc9-4b09-af44-ea2dbc79b0c1" providerId="ADAL" clId="{9ABB4C67-4C4A-4C66-8111-248910329719}" dt="2025-04-01T10:57:48.800" v="1" actId="478"/>
          <ac:spMkLst>
            <pc:docMk/>
            <pc:sldMk cId="1327680195" sldId="258"/>
            <ac:spMk id="2" creationId="{CEB7C076-A4F6-D25C-89C3-90F0E7EFE4D1}"/>
          </ac:spMkLst>
        </pc:spChg>
      </pc:sldChg>
      <pc:sldChg chg="delSp mod">
        <pc:chgData name="Amanda Marinoni" userId="01fb2de7-3cc9-4b09-af44-ea2dbc79b0c1" providerId="ADAL" clId="{9ABB4C67-4C4A-4C66-8111-248910329719}" dt="2025-04-01T10:58:02.512" v="3" actId="478"/>
        <pc:sldMkLst>
          <pc:docMk/>
          <pc:sldMk cId="3352214068" sldId="259"/>
        </pc:sldMkLst>
        <pc:spChg chg="del">
          <ac:chgData name="Amanda Marinoni" userId="01fb2de7-3cc9-4b09-af44-ea2dbc79b0c1" providerId="ADAL" clId="{9ABB4C67-4C4A-4C66-8111-248910329719}" dt="2025-04-01T10:58:02.512" v="3" actId="478"/>
          <ac:spMkLst>
            <pc:docMk/>
            <pc:sldMk cId="3352214068" sldId="259"/>
            <ac:spMk id="2" creationId="{04E94710-8442-6DA2-CDC3-6593D8BBE68E}"/>
          </ac:spMkLst>
        </pc:spChg>
      </pc:sldChg>
      <pc:sldChg chg="delSp mod">
        <pc:chgData name="Amanda Marinoni" userId="01fb2de7-3cc9-4b09-af44-ea2dbc79b0c1" providerId="ADAL" clId="{9ABB4C67-4C4A-4C66-8111-248910329719}" dt="2025-04-01T10:57:45.735" v="0" actId="478"/>
        <pc:sldMkLst>
          <pc:docMk/>
          <pc:sldMk cId="2616781877" sldId="260"/>
        </pc:sldMkLst>
        <pc:spChg chg="del">
          <ac:chgData name="Amanda Marinoni" userId="01fb2de7-3cc9-4b09-af44-ea2dbc79b0c1" providerId="ADAL" clId="{9ABB4C67-4C4A-4C66-8111-248910329719}" dt="2025-04-01T10:57:45.735" v="0" actId="478"/>
          <ac:spMkLst>
            <pc:docMk/>
            <pc:sldMk cId="2616781877" sldId="260"/>
            <ac:spMk id="2" creationId="{9816AF41-C327-543C-6088-F377F0F8F07C}"/>
          </ac:spMkLst>
        </pc:spChg>
      </pc:sldChg>
      <pc:sldChg chg="delSp mod">
        <pc:chgData name="Amanda Marinoni" userId="01fb2de7-3cc9-4b09-af44-ea2dbc79b0c1" providerId="ADAL" clId="{9ABB4C67-4C4A-4C66-8111-248910329719}" dt="2025-04-01T10:58:07.367" v="4" actId="478"/>
        <pc:sldMkLst>
          <pc:docMk/>
          <pc:sldMk cId="1280785221" sldId="261"/>
        </pc:sldMkLst>
        <pc:spChg chg="del">
          <ac:chgData name="Amanda Marinoni" userId="01fb2de7-3cc9-4b09-af44-ea2dbc79b0c1" providerId="ADAL" clId="{9ABB4C67-4C4A-4C66-8111-248910329719}" dt="2025-04-01T10:58:07.367" v="4" actId="478"/>
          <ac:spMkLst>
            <pc:docMk/>
            <pc:sldMk cId="1280785221" sldId="261"/>
            <ac:spMk id="2" creationId="{D5161699-3F56-7DA7-A523-E83348B33B4E}"/>
          </ac:spMkLst>
        </pc:spChg>
      </pc:sldChg>
      <pc:sldChg chg="delSp mod">
        <pc:chgData name="Amanda Marinoni" userId="01fb2de7-3cc9-4b09-af44-ea2dbc79b0c1" providerId="ADAL" clId="{9ABB4C67-4C4A-4C66-8111-248910329719}" dt="2025-04-01T10:58:09.408" v="5" actId="478"/>
        <pc:sldMkLst>
          <pc:docMk/>
          <pc:sldMk cId="3323539944" sldId="262"/>
        </pc:sldMkLst>
        <pc:spChg chg="del">
          <ac:chgData name="Amanda Marinoni" userId="01fb2de7-3cc9-4b09-af44-ea2dbc79b0c1" providerId="ADAL" clId="{9ABB4C67-4C4A-4C66-8111-248910329719}" dt="2025-04-01T10:58:09.408" v="5" actId="478"/>
          <ac:spMkLst>
            <pc:docMk/>
            <pc:sldMk cId="3323539944" sldId="262"/>
            <ac:spMk id="2" creationId="{B8043661-AE0A-A15B-4D37-67EDBB229A62}"/>
          </ac:spMkLst>
        </pc:spChg>
      </pc:sldChg>
      <pc:sldChg chg="delSp mod">
        <pc:chgData name="Amanda Marinoni" userId="01fb2de7-3cc9-4b09-af44-ea2dbc79b0c1" providerId="ADAL" clId="{9ABB4C67-4C4A-4C66-8111-248910329719}" dt="2025-04-01T10:58:11.024" v="6" actId="478"/>
        <pc:sldMkLst>
          <pc:docMk/>
          <pc:sldMk cId="1550998521" sldId="263"/>
        </pc:sldMkLst>
        <pc:spChg chg="del">
          <ac:chgData name="Amanda Marinoni" userId="01fb2de7-3cc9-4b09-af44-ea2dbc79b0c1" providerId="ADAL" clId="{9ABB4C67-4C4A-4C66-8111-248910329719}" dt="2025-04-01T10:58:11.024" v="6" actId="478"/>
          <ac:spMkLst>
            <pc:docMk/>
            <pc:sldMk cId="1550998521" sldId="263"/>
            <ac:spMk id="2" creationId="{BC6215A8-F408-F6B6-5E4D-35EB07F2F01D}"/>
          </ac:spMkLst>
        </pc:spChg>
      </pc:sldChg>
      <pc:sldChg chg="delSp mod">
        <pc:chgData name="Amanda Marinoni" userId="01fb2de7-3cc9-4b09-af44-ea2dbc79b0c1" providerId="ADAL" clId="{9ABB4C67-4C4A-4C66-8111-248910329719}" dt="2025-04-01T10:58:12.952" v="7" actId="478"/>
        <pc:sldMkLst>
          <pc:docMk/>
          <pc:sldMk cId="3707143357" sldId="264"/>
        </pc:sldMkLst>
        <pc:spChg chg="del">
          <ac:chgData name="Amanda Marinoni" userId="01fb2de7-3cc9-4b09-af44-ea2dbc79b0c1" providerId="ADAL" clId="{9ABB4C67-4C4A-4C66-8111-248910329719}" dt="2025-04-01T10:58:12.952" v="7" actId="478"/>
          <ac:spMkLst>
            <pc:docMk/>
            <pc:sldMk cId="3707143357" sldId="264"/>
            <ac:spMk id="2" creationId="{D3960B4D-8182-C18B-BF70-1481AAC0171C}"/>
          </ac:spMkLst>
        </pc:spChg>
      </pc:sldChg>
      <pc:sldChg chg="delSp mod">
        <pc:chgData name="Amanda Marinoni" userId="01fb2de7-3cc9-4b09-af44-ea2dbc79b0c1" providerId="ADAL" clId="{9ABB4C67-4C4A-4C66-8111-248910329719}" dt="2025-04-01T10:58:14.679" v="8" actId="478"/>
        <pc:sldMkLst>
          <pc:docMk/>
          <pc:sldMk cId="2233211283" sldId="265"/>
        </pc:sldMkLst>
        <pc:spChg chg="del">
          <ac:chgData name="Amanda Marinoni" userId="01fb2de7-3cc9-4b09-af44-ea2dbc79b0c1" providerId="ADAL" clId="{9ABB4C67-4C4A-4C66-8111-248910329719}" dt="2025-04-01T10:58:14.679" v="8" actId="478"/>
          <ac:spMkLst>
            <pc:docMk/>
            <pc:sldMk cId="2233211283" sldId="265"/>
            <ac:spMk id="2" creationId="{4F82B198-215B-435D-13F8-BC9BA4EC548E}"/>
          </ac:spMkLst>
        </pc:spChg>
      </pc:sldChg>
      <pc:sldChg chg="delSp mod">
        <pc:chgData name="Amanda Marinoni" userId="01fb2de7-3cc9-4b09-af44-ea2dbc79b0c1" providerId="ADAL" clId="{9ABB4C67-4C4A-4C66-8111-248910329719}" dt="2025-04-01T10:58:16.520" v="9" actId="478"/>
        <pc:sldMkLst>
          <pc:docMk/>
          <pc:sldMk cId="2897065133" sldId="266"/>
        </pc:sldMkLst>
        <pc:spChg chg="del">
          <ac:chgData name="Amanda Marinoni" userId="01fb2de7-3cc9-4b09-af44-ea2dbc79b0c1" providerId="ADAL" clId="{9ABB4C67-4C4A-4C66-8111-248910329719}" dt="2025-04-01T10:58:16.520" v="9" actId="478"/>
          <ac:spMkLst>
            <pc:docMk/>
            <pc:sldMk cId="2897065133" sldId="266"/>
            <ac:spMk id="2" creationId="{2FB7035F-2746-3783-4B7F-55FEE8C8A982}"/>
          </ac:spMkLst>
        </pc:spChg>
      </pc:sldChg>
      <pc:sldChg chg="delSp mod">
        <pc:chgData name="Amanda Marinoni" userId="01fb2de7-3cc9-4b09-af44-ea2dbc79b0c1" providerId="ADAL" clId="{9ABB4C67-4C4A-4C66-8111-248910329719}" dt="2025-04-01T10:58:18.031" v="10" actId="478"/>
        <pc:sldMkLst>
          <pc:docMk/>
          <pc:sldMk cId="4194416497" sldId="267"/>
        </pc:sldMkLst>
        <pc:spChg chg="del">
          <ac:chgData name="Amanda Marinoni" userId="01fb2de7-3cc9-4b09-af44-ea2dbc79b0c1" providerId="ADAL" clId="{9ABB4C67-4C4A-4C66-8111-248910329719}" dt="2025-04-01T10:58:18.031" v="10" actId="478"/>
          <ac:spMkLst>
            <pc:docMk/>
            <pc:sldMk cId="4194416497" sldId="267"/>
            <ac:spMk id="2" creationId="{3A08DEC3-F31E-0DCB-7FAC-3329CBE18D94}"/>
          </ac:spMkLst>
        </pc:spChg>
      </pc:sldChg>
      <pc:sldChg chg="delSp mod">
        <pc:chgData name="Amanda Marinoni" userId="01fb2de7-3cc9-4b09-af44-ea2dbc79b0c1" providerId="ADAL" clId="{9ABB4C67-4C4A-4C66-8111-248910329719}" dt="2025-04-01T10:58:19.672" v="11" actId="478"/>
        <pc:sldMkLst>
          <pc:docMk/>
          <pc:sldMk cId="2389925831" sldId="268"/>
        </pc:sldMkLst>
        <pc:spChg chg="del">
          <ac:chgData name="Amanda Marinoni" userId="01fb2de7-3cc9-4b09-af44-ea2dbc79b0c1" providerId="ADAL" clId="{9ABB4C67-4C4A-4C66-8111-248910329719}" dt="2025-04-01T10:58:19.672" v="11" actId="478"/>
          <ac:spMkLst>
            <pc:docMk/>
            <pc:sldMk cId="2389925831" sldId="268"/>
            <ac:spMk id="2" creationId="{99C742FC-9C33-C71A-1149-687DFADA60C7}"/>
          </ac:spMkLst>
        </pc:spChg>
      </pc:sldChg>
      <pc:sldChg chg="delSp mod">
        <pc:chgData name="Amanda Marinoni" userId="01fb2de7-3cc9-4b09-af44-ea2dbc79b0c1" providerId="ADAL" clId="{9ABB4C67-4C4A-4C66-8111-248910329719}" dt="2025-04-01T10:58:21.264" v="12" actId="478"/>
        <pc:sldMkLst>
          <pc:docMk/>
          <pc:sldMk cId="227840335" sldId="269"/>
        </pc:sldMkLst>
        <pc:spChg chg="del">
          <ac:chgData name="Amanda Marinoni" userId="01fb2de7-3cc9-4b09-af44-ea2dbc79b0c1" providerId="ADAL" clId="{9ABB4C67-4C4A-4C66-8111-248910329719}" dt="2025-04-01T10:58:21.264" v="12" actId="478"/>
          <ac:spMkLst>
            <pc:docMk/>
            <pc:sldMk cId="227840335" sldId="269"/>
            <ac:spMk id="2" creationId="{ECCBB548-5907-6FD5-680F-32129D520B45}"/>
          </ac:spMkLst>
        </pc:spChg>
      </pc:sldChg>
      <pc:sldChg chg="delSp mod">
        <pc:chgData name="Amanda Marinoni" userId="01fb2de7-3cc9-4b09-af44-ea2dbc79b0c1" providerId="ADAL" clId="{9ABB4C67-4C4A-4C66-8111-248910329719}" dt="2025-04-01T10:58:24.615" v="14" actId="478"/>
        <pc:sldMkLst>
          <pc:docMk/>
          <pc:sldMk cId="2374486350" sldId="271"/>
        </pc:sldMkLst>
        <pc:spChg chg="del">
          <ac:chgData name="Amanda Marinoni" userId="01fb2de7-3cc9-4b09-af44-ea2dbc79b0c1" providerId="ADAL" clId="{9ABB4C67-4C4A-4C66-8111-248910329719}" dt="2025-04-01T10:58:24.615" v="14" actId="478"/>
          <ac:spMkLst>
            <pc:docMk/>
            <pc:sldMk cId="2374486350" sldId="271"/>
            <ac:spMk id="2" creationId="{4251F80B-899C-9D19-C602-1DB35A22070D}"/>
          </ac:spMkLst>
        </pc:spChg>
      </pc:sldChg>
      <pc:sldChg chg="delSp mod">
        <pc:chgData name="Amanda Marinoni" userId="01fb2de7-3cc9-4b09-af44-ea2dbc79b0c1" providerId="ADAL" clId="{9ABB4C67-4C4A-4C66-8111-248910329719}" dt="2025-04-01T10:58:22.775" v="13" actId="478"/>
        <pc:sldMkLst>
          <pc:docMk/>
          <pc:sldMk cId="2307862936" sldId="272"/>
        </pc:sldMkLst>
        <pc:spChg chg="del">
          <ac:chgData name="Amanda Marinoni" userId="01fb2de7-3cc9-4b09-af44-ea2dbc79b0c1" providerId="ADAL" clId="{9ABB4C67-4C4A-4C66-8111-248910329719}" dt="2025-04-01T10:58:22.775" v="13" actId="478"/>
          <ac:spMkLst>
            <pc:docMk/>
            <pc:sldMk cId="2307862936" sldId="272"/>
            <ac:spMk id="2" creationId="{05820A57-3864-75A6-BD7A-C739777CF595}"/>
          </ac:spMkLst>
        </pc:spChg>
      </pc:sldChg>
      <pc:sldChg chg="delSp mod">
        <pc:chgData name="Amanda Marinoni" userId="01fb2de7-3cc9-4b09-af44-ea2dbc79b0c1" providerId="ADAL" clId="{9ABB4C67-4C4A-4C66-8111-248910329719}" dt="2025-04-01T10:58:26.159" v="15" actId="478"/>
        <pc:sldMkLst>
          <pc:docMk/>
          <pc:sldMk cId="1547355857" sldId="273"/>
        </pc:sldMkLst>
        <pc:spChg chg="del">
          <ac:chgData name="Amanda Marinoni" userId="01fb2de7-3cc9-4b09-af44-ea2dbc79b0c1" providerId="ADAL" clId="{9ABB4C67-4C4A-4C66-8111-248910329719}" dt="2025-04-01T10:58:26.159" v="15" actId="478"/>
          <ac:spMkLst>
            <pc:docMk/>
            <pc:sldMk cId="1547355857" sldId="273"/>
            <ac:spMk id="2" creationId="{A5166836-2585-9E44-D778-9CA4B6DF3007}"/>
          </ac:spMkLst>
        </pc:spChg>
      </pc:sldChg>
      <pc:sldChg chg="delSp mod">
        <pc:chgData name="Amanda Marinoni" userId="01fb2de7-3cc9-4b09-af44-ea2dbc79b0c1" providerId="ADAL" clId="{9ABB4C67-4C4A-4C66-8111-248910329719}" dt="2025-04-01T10:58:27.664" v="16" actId="478"/>
        <pc:sldMkLst>
          <pc:docMk/>
          <pc:sldMk cId="2537314586" sldId="274"/>
        </pc:sldMkLst>
        <pc:spChg chg="del">
          <ac:chgData name="Amanda Marinoni" userId="01fb2de7-3cc9-4b09-af44-ea2dbc79b0c1" providerId="ADAL" clId="{9ABB4C67-4C4A-4C66-8111-248910329719}" dt="2025-04-01T10:58:27.664" v="16" actId="478"/>
          <ac:spMkLst>
            <pc:docMk/>
            <pc:sldMk cId="2537314586" sldId="274"/>
            <ac:spMk id="2" creationId="{D489385E-54CE-C8DD-24DE-BF8F23F88EC2}"/>
          </ac:spMkLst>
        </pc:spChg>
      </pc:sldChg>
      <pc:sldChg chg="delSp mod">
        <pc:chgData name="Amanda Marinoni" userId="01fb2de7-3cc9-4b09-af44-ea2dbc79b0c1" providerId="ADAL" clId="{9ABB4C67-4C4A-4C66-8111-248910329719}" dt="2025-04-01T10:58:29.303" v="17" actId="478"/>
        <pc:sldMkLst>
          <pc:docMk/>
          <pc:sldMk cId="3997421643" sldId="275"/>
        </pc:sldMkLst>
        <pc:spChg chg="del">
          <ac:chgData name="Amanda Marinoni" userId="01fb2de7-3cc9-4b09-af44-ea2dbc79b0c1" providerId="ADAL" clId="{9ABB4C67-4C4A-4C66-8111-248910329719}" dt="2025-04-01T10:58:29.303" v="17" actId="478"/>
          <ac:spMkLst>
            <pc:docMk/>
            <pc:sldMk cId="3997421643" sldId="275"/>
            <ac:spMk id="2" creationId="{B4E6BA70-28A6-C4FD-ED02-D2D26DD1F92F}"/>
          </ac:spMkLst>
        </pc:spChg>
      </pc:sldChg>
      <pc:sldChg chg="delSp mod">
        <pc:chgData name="Amanda Marinoni" userId="01fb2de7-3cc9-4b09-af44-ea2dbc79b0c1" providerId="ADAL" clId="{9ABB4C67-4C4A-4C66-8111-248910329719}" dt="2025-04-01T10:58:30.960" v="18" actId="478"/>
        <pc:sldMkLst>
          <pc:docMk/>
          <pc:sldMk cId="1565970535" sldId="276"/>
        </pc:sldMkLst>
        <pc:spChg chg="del">
          <ac:chgData name="Amanda Marinoni" userId="01fb2de7-3cc9-4b09-af44-ea2dbc79b0c1" providerId="ADAL" clId="{9ABB4C67-4C4A-4C66-8111-248910329719}" dt="2025-04-01T10:58:30.960" v="18" actId="478"/>
          <ac:spMkLst>
            <pc:docMk/>
            <pc:sldMk cId="1565970535" sldId="276"/>
            <ac:spMk id="2" creationId="{245F2364-DCD2-340C-47C6-6453EC1D255F}"/>
          </ac:spMkLst>
        </pc:spChg>
      </pc:sldChg>
      <pc:sldChg chg="delSp mod">
        <pc:chgData name="Amanda Marinoni" userId="01fb2de7-3cc9-4b09-af44-ea2dbc79b0c1" providerId="ADAL" clId="{9ABB4C67-4C4A-4C66-8111-248910329719}" dt="2025-04-01T10:58:49.183" v="26" actId="478"/>
        <pc:sldMkLst>
          <pc:docMk/>
          <pc:sldMk cId="552243946" sldId="277"/>
        </pc:sldMkLst>
        <pc:spChg chg="del">
          <ac:chgData name="Amanda Marinoni" userId="01fb2de7-3cc9-4b09-af44-ea2dbc79b0c1" providerId="ADAL" clId="{9ABB4C67-4C4A-4C66-8111-248910329719}" dt="2025-04-01T10:58:49.183" v="26" actId="478"/>
          <ac:spMkLst>
            <pc:docMk/>
            <pc:sldMk cId="552243946" sldId="277"/>
            <ac:spMk id="2" creationId="{243EA02A-A945-5300-27A3-21BEBBFFE031}"/>
          </ac:spMkLst>
        </pc:spChg>
      </pc:sldChg>
      <pc:sldChg chg="delSp mod">
        <pc:chgData name="Amanda Marinoni" userId="01fb2de7-3cc9-4b09-af44-ea2dbc79b0c1" providerId="ADAL" clId="{9ABB4C67-4C4A-4C66-8111-248910329719}" dt="2025-04-01T10:58:56.231" v="27" actId="478"/>
        <pc:sldMkLst>
          <pc:docMk/>
          <pc:sldMk cId="1750655155" sldId="278"/>
        </pc:sldMkLst>
        <pc:spChg chg="del">
          <ac:chgData name="Amanda Marinoni" userId="01fb2de7-3cc9-4b09-af44-ea2dbc79b0c1" providerId="ADAL" clId="{9ABB4C67-4C4A-4C66-8111-248910329719}" dt="2025-04-01T10:58:56.231" v="27" actId="478"/>
          <ac:spMkLst>
            <pc:docMk/>
            <pc:sldMk cId="1750655155" sldId="278"/>
            <ac:spMk id="2" creationId="{CAD88502-19D9-C363-62D2-A9FB62F1D807}"/>
          </ac:spMkLst>
        </pc:spChg>
      </pc:sldChg>
      <pc:sldChg chg="delSp mod">
        <pc:chgData name="Amanda Marinoni" userId="01fb2de7-3cc9-4b09-af44-ea2dbc79b0c1" providerId="ADAL" clId="{9ABB4C67-4C4A-4C66-8111-248910329719}" dt="2025-04-01T10:58:32.559" v="19" actId="478"/>
        <pc:sldMkLst>
          <pc:docMk/>
          <pc:sldMk cId="4274132288" sldId="279"/>
        </pc:sldMkLst>
        <pc:spChg chg="del">
          <ac:chgData name="Amanda Marinoni" userId="01fb2de7-3cc9-4b09-af44-ea2dbc79b0c1" providerId="ADAL" clId="{9ABB4C67-4C4A-4C66-8111-248910329719}" dt="2025-04-01T10:58:32.559" v="19" actId="478"/>
          <ac:spMkLst>
            <pc:docMk/>
            <pc:sldMk cId="4274132288" sldId="279"/>
            <ac:spMk id="2" creationId="{3A07E9D3-A3B9-824B-8844-5898F1F01A72}"/>
          </ac:spMkLst>
        </pc:spChg>
      </pc:sldChg>
      <pc:sldChg chg="delSp mod">
        <pc:chgData name="Amanda Marinoni" userId="01fb2de7-3cc9-4b09-af44-ea2dbc79b0c1" providerId="ADAL" clId="{9ABB4C67-4C4A-4C66-8111-248910329719}" dt="2025-04-01T10:58:34.058" v="20" actId="478"/>
        <pc:sldMkLst>
          <pc:docMk/>
          <pc:sldMk cId="1863197466" sldId="280"/>
        </pc:sldMkLst>
        <pc:spChg chg="del">
          <ac:chgData name="Amanda Marinoni" userId="01fb2de7-3cc9-4b09-af44-ea2dbc79b0c1" providerId="ADAL" clId="{9ABB4C67-4C4A-4C66-8111-248910329719}" dt="2025-04-01T10:58:34.058" v="20" actId="478"/>
          <ac:spMkLst>
            <pc:docMk/>
            <pc:sldMk cId="1863197466" sldId="280"/>
            <ac:spMk id="2" creationId="{49A175AC-361B-976F-4BB7-6241EBA605C6}"/>
          </ac:spMkLst>
        </pc:spChg>
      </pc:sldChg>
      <pc:sldChg chg="delSp mod">
        <pc:chgData name="Amanda Marinoni" userId="01fb2de7-3cc9-4b09-af44-ea2dbc79b0c1" providerId="ADAL" clId="{9ABB4C67-4C4A-4C66-8111-248910329719}" dt="2025-04-01T10:58:35.457" v="21" actId="478"/>
        <pc:sldMkLst>
          <pc:docMk/>
          <pc:sldMk cId="913074422" sldId="281"/>
        </pc:sldMkLst>
        <pc:spChg chg="del">
          <ac:chgData name="Amanda Marinoni" userId="01fb2de7-3cc9-4b09-af44-ea2dbc79b0c1" providerId="ADAL" clId="{9ABB4C67-4C4A-4C66-8111-248910329719}" dt="2025-04-01T10:58:35.457" v="21" actId="478"/>
          <ac:spMkLst>
            <pc:docMk/>
            <pc:sldMk cId="913074422" sldId="281"/>
            <ac:spMk id="2" creationId="{BFD7118C-2CA0-4F18-0B3B-78A388CB444D}"/>
          </ac:spMkLst>
        </pc:spChg>
      </pc:sldChg>
      <pc:sldChg chg="delSp mod">
        <pc:chgData name="Amanda Marinoni" userId="01fb2de7-3cc9-4b09-af44-ea2dbc79b0c1" providerId="ADAL" clId="{9ABB4C67-4C4A-4C66-8111-248910329719}" dt="2025-04-01T10:58:36.959" v="22" actId="478"/>
        <pc:sldMkLst>
          <pc:docMk/>
          <pc:sldMk cId="1480770674" sldId="282"/>
        </pc:sldMkLst>
        <pc:spChg chg="del">
          <ac:chgData name="Amanda Marinoni" userId="01fb2de7-3cc9-4b09-af44-ea2dbc79b0c1" providerId="ADAL" clId="{9ABB4C67-4C4A-4C66-8111-248910329719}" dt="2025-04-01T10:58:36.959" v="22" actId="478"/>
          <ac:spMkLst>
            <pc:docMk/>
            <pc:sldMk cId="1480770674" sldId="282"/>
            <ac:spMk id="2" creationId="{3E5F7A96-C64D-2334-E64E-E0E653D0E55E}"/>
          </ac:spMkLst>
        </pc:spChg>
      </pc:sldChg>
      <pc:sldChg chg="delSp mod">
        <pc:chgData name="Amanda Marinoni" userId="01fb2de7-3cc9-4b09-af44-ea2dbc79b0c1" providerId="ADAL" clId="{9ABB4C67-4C4A-4C66-8111-248910329719}" dt="2025-04-01T10:58:38.575" v="23" actId="478"/>
        <pc:sldMkLst>
          <pc:docMk/>
          <pc:sldMk cId="728355512" sldId="283"/>
        </pc:sldMkLst>
        <pc:spChg chg="del">
          <ac:chgData name="Amanda Marinoni" userId="01fb2de7-3cc9-4b09-af44-ea2dbc79b0c1" providerId="ADAL" clId="{9ABB4C67-4C4A-4C66-8111-248910329719}" dt="2025-04-01T10:58:38.575" v="23" actId="478"/>
          <ac:spMkLst>
            <pc:docMk/>
            <pc:sldMk cId="728355512" sldId="283"/>
            <ac:spMk id="2" creationId="{E69EDF50-C4A0-3CB5-59B4-C925825BC309}"/>
          </ac:spMkLst>
        </pc:spChg>
      </pc:sldChg>
      <pc:sldChg chg="delSp mod">
        <pc:chgData name="Amanda Marinoni" userId="01fb2de7-3cc9-4b09-af44-ea2dbc79b0c1" providerId="ADAL" clId="{9ABB4C67-4C4A-4C66-8111-248910329719}" dt="2025-04-01T10:58:40.640" v="24" actId="478"/>
        <pc:sldMkLst>
          <pc:docMk/>
          <pc:sldMk cId="1848796256" sldId="284"/>
        </pc:sldMkLst>
        <pc:spChg chg="del">
          <ac:chgData name="Amanda Marinoni" userId="01fb2de7-3cc9-4b09-af44-ea2dbc79b0c1" providerId="ADAL" clId="{9ABB4C67-4C4A-4C66-8111-248910329719}" dt="2025-04-01T10:58:40.640" v="24" actId="478"/>
          <ac:spMkLst>
            <pc:docMk/>
            <pc:sldMk cId="1848796256" sldId="284"/>
            <ac:spMk id="2" creationId="{307E0B00-6D04-E4AD-B2FC-A1D602434A18}"/>
          </ac:spMkLst>
        </pc:spChg>
      </pc:sldChg>
      <pc:sldChg chg="delSp mod">
        <pc:chgData name="Amanda Marinoni" userId="01fb2de7-3cc9-4b09-af44-ea2dbc79b0c1" providerId="ADAL" clId="{9ABB4C67-4C4A-4C66-8111-248910329719}" dt="2025-04-01T10:58:42.031" v="25" actId="478"/>
        <pc:sldMkLst>
          <pc:docMk/>
          <pc:sldMk cId="99075298" sldId="285"/>
        </pc:sldMkLst>
        <pc:spChg chg="del">
          <ac:chgData name="Amanda Marinoni" userId="01fb2de7-3cc9-4b09-af44-ea2dbc79b0c1" providerId="ADAL" clId="{9ABB4C67-4C4A-4C66-8111-248910329719}" dt="2025-04-01T10:58:42.031" v="25" actId="478"/>
          <ac:spMkLst>
            <pc:docMk/>
            <pc:sldMk cId="99075298" sldId="285"/>
            <ac:spMk id="2" creationId="{34B8EB69-C944-5EEF-9985-18E13D54647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BD9A5E-88CE-2140-A57C-BE26B3458B12}" type="datetimeFigureOut">
              <a:rPr lang="it-IT" smtClean="0"/>
              <a:t>01/04/2025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6C349C-605C-7F47-A8F5-14E052647E67}" type="slidenum">
              <a:rPr lang="it-IT" smtClean="0"/>
              <a:t>‹N›</a:t>
            </a:fld>
            <a:endParaRPr lang="it-IT"/>
          </a:p>
        </p:txBody>
      </p:sp>
    </p:spTree>
    <p:extLst>
      <p:ext uri="{BB962C8B-B14F-4D97-AF65-F5344CB8AC3E}">
        <p14:creationId xmlns:p14="http://schemas.microsoft.com/office/powerpoint/2010/main" val="39213498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696C349C-605C-7F47-A8F5-14E052647E67}" type="slidenum">
              <a:rPr lang="it-IT" smtClean="0"/>
              <a:t>23</a:t>
            </a:fld>
            <a:endParaRPr lang="it-IT"/>
          </a:p>
        </p:txBody>
      </p:sp>
    </p:spTree>
    <p:extLst>
      <p:ext uri="{BB962C8B-B14F-4D97-AF65-F5344CB8AC3E}">
        <p14:creationId xmlns:p14="http://schemas.microsoft.com/office/powerpoint/2010/main" val="2167431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2301923" y="1122363"/>
            <a:ext cx="7588155" cy="2621154"/>
          </a:xfrm>
        </p:spPr>
        <p:txBody>
          <a:bodyPr anchor="b">
            <a:normAutofit/>
          </a:bodyPr>
          <a:lstStyle>
            <a:lvl1pPr algn="ctr">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2301923" y="3843708"/>
            <a:ext cx="7588155" cy="1414091"/>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C128FA71-3A18-48C0-980F-4B68F7F63042}" type="datetime1">
              <a:rPr lang="en-US" smtClean="0"/>
              <a:t>4/1/2025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‹N›</a:t>
            </a:fld>
            <a:endParaRPr lang="en-US" dirty="0"/>
          </a:p>
        </p:txBody>
      </p:sp>
    </p:spTree>
    <p:extLst>
      <p:ext uri="{BB962C8B-B14F-4D97-AF65-F5344CB8AC3E}">
        <p14:creationId xmlns:p14="http://schemas.microsoft.com/office/powerpoint/2010/main" val="38628703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E956D-CB73-C986-F100-46487310D11E}"/>
              </a:ext>
            </a:extLst>
          </p:cNvPr>
          <p:cNvSpPr>
            <a:spLocks noGrp="1"/>
          </p:cNvSpPr>
          <p:nvPr>
            <p:ph type="title"/>
          </p:nvPr>
        </p:nvSpPr>
        <p:spPr>
          <a:xfrm>
            <a:off x="612648" y="548640"/>
            <a:ext cx="10515600" cy="1132258"/>
          </a:xfr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423E6A-A07C-BF0D-EA30-9A8A854E48F1}"/>
              </a:ext>
            </a:extLst>
          </p:cNvPr>
          <p:cNvSpPr>
            <a:spLocks noGrp="1"/>
          </p:cNvSpPr>
          <p:nvPr>
            <p:ph type="body" orient="vert" idx="1"/>
          </p:nvPr>
        </p:nvSpPr>
        <p:spPr>
          <a:xfrm>
            <a:off x="612648" y="1680898"/>
            <a:ext cx="10515600" cy="44960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DC9908-8F95-8DFC-72CC-158552B56735}"/>
              </a:ext>
            </a:extLst>
          </p:cNvPr>
          <p:cNvSpPr>
            <a:spLocks noGrp="1"/>
          </p:cNvSpPr>
          <p:nvPr>
            <p:ph type="dt" sz="half" idx="10"/>
          </p:nvPr>
        </p:nvSpPr>
        <p:spPr/>
        <p:txBody>
          <a:bodyPr/>
          <a:lstStyle/>
          <a:p>
            <a:fld id="{7104EDB3-C0E8-45F8-9E1D-1B6C8D1880C0}" type="datetime1">
              <a:rPr lang="en-US" smtClean="0"/>
              <a:t>4/1/2025</a:t>
            </a:fld>
            <a:endParaRPr lang="en-US" dirty="0"/>
          </a:p>
        </p:txBody>
      </p:sp>
      <p:sp>
        <p:nvSpPr>
          <p:cNvPr id="5" name="Footer Placeholder 4">
            <a:extLst>
              <a:ext uri="{FF2B5EF4-FFF2-40B4-BE49-F238E27FC236}">
                <a16:creationId xmlns:a16="http://schemas.microsoft.com/office/drawing/2014/main" id="{2C26C9BE-9060-50CB-2BB7-07307FF89A7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84A835B-97D3-BC22-F0B8-4986D4636271}"/>
              </a:ext>
            </a:extLst>
          </p:cNvPr>
          <p:cNvSpPr>
            <a:spLocks noGrp="1"/>
          </p:cNvSpPr>
          <p:nvPr>
            <p:ph type="sldNum" sz="quarter" idx="12"/>
          </p:nvPr>
        </p:nvSpPr>
        <p:spPr/>
        <p:txBody>
          <a:bodyPr/>
          <a:lstStyle/>
          <a:p>
            <a:fld id="{CC057153-B650-4DEB-B370-79DDCFDCE934}" type="slidenum">
              <a:rPr lang="en-US" smtClean="0"/>
              <a:t>‹N›</a:t>
            </a:fld>
            <a:endParaRPr lang="en-US" dirty="0"/>
          </a:p>
        </p:txBody>
      </p:sp>
    </p:spTree>
    <p:extLst>
      <p:ext uri="{BB962C8B-B14F-4D97-AF65-F5344CB8AC3E}">
        <p14:creationId xmlns:p14="http://schemas.microsoft.com/office/powerpoint/2010/main" val="14178879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5B0252-346C-F6F4-3642-19F571550D45}"/>
              </a:ext>
            </a:extLst>
          </p:cNvPr>
          <p:cNvSpPr>
            <a:spLocks noGrp="1"/>
          </p:cNvSpPr>
          <p:nvPr>
            <p:ph type="title" orient="vert"/>
          </p:nvPr>
        </p:nvSpPr>
        <p:spPr>
          <a:xfrm>
            <a:off x="9634888" y="578497"/>
            <a:ext cx="2047037" cy="5598466"/>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798DA36-7351-9D6A-518B-678AB8A507D3}"/>
              </a:ext>
            </a:extLst>
          </p:cNvPr>
          <p:cNvSpPr>
            <a:spLocks noGrp="1"/>
          </p:cNvSpPr>
          <p:nvPr>
            <p:ph type="body" orient="vert" idx="1"/>
          </p:nvPr>
        </p:nvSpPr>
        <p:spPr>
          <a:xfrm>
            <a:off x="838200" y="578497"/>
            <a:ext cx="8796688" cy="55984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846BDFF-D746-836C-04B8-CA89AD5D1466}"/>
              </a:ext>
            </a:extLst>
          </p:cNvPr>
          <p:cNvSpPr>
            <a:spLocks noGrp="1"/>
          </p:cNvSpPr>
          <p:nvPr>
            <p:ph type="dt" sz="half" idx="10"/>
          </p:nvPr>
        </p:nvSpPr>
        <p:spPr/>
        <p:txBody>
          <a:bodyPr/>
          <a:lstStyle/>
          <a:p>
            <a:fld id="{9CF0EC4B-54ED-4041-B552-9BA760FA3DBA}" type="datetime1">
              <a:rPr lang="en-US" smtClean="0"/>
              <a:t>4/1/2025</a:t>
            </a:fld>
            <a:endParaRPr lang="en-US" dirty="0"/>
          </a:p>
        </p:txBody>
      </p:sp>
      <p:sp>
        <p:nvSpPr>
          <p:cNvPr id="5" name="Footer Placeholder 4">
            <a:extLst>
              <a:ext uri="{FF2B5EF4-FFF2-40B4-BE49-F238E27FC236}">
                <a16:creationId xmlns:a16="http://schemas.microsoft.com/office/drawing/2014/main" id="{919AA929-A9E6-FF9C-0C59-177F892D6A6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316D893-7E81-90DC-4139-7687B39C3AC8}"/>
              </a:ext>
            </a:extLst>
          </p:cNvPr>
          <p:cNvSpPr>
            <a:spLocks noGrp="1"/>
          </p:cNvSpPr>
          <p:nvPr>
            <p:ph type="sldNum" sz="quarter" idx="12"/>
          </p:nvPr>
        </p:nvSpPr>
        <p:spPr/>
        <p:txBody>
          <a:bodyPr/>
          <a:lstStyle/>
          <a:p>
            <a:fld id="{CC057153-B650-4DEB-B370-79DDCFDCE934}" type="slidenum">
              <a:rPr lang="en-US" smtClean="0"/>
              <a:t>‹N›</a:t>
            </a:fld>
            <a:endParaRPr lang="en-US" dirty="0"/>
          </a:p>
        </p:txBody>
      </p:sp>
    </p:spTree>
    <p:extLst>
      <p:ext uri="{BB962C8B-B14F-4D97-AF65-F5344CB8AC3E}">
        <p14:creationId xmlns:p14="http://schemas.microsoft.com/office/powerpoint/2010/main" val="2807292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51C1210E-201E-4473-82AC-2466F5386C38}" type="datetime1">
              <a:rPr lang="en-US" smtClean="0"/>
              <a:t>4/1/2025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‹N›</a:t>
            </a:fld>
            <a:endParaRPr lang="en-US" dirty="0"/>
          </a:p>
        </p:txBody>
      </p:sp>
    </p:spTree>
    <p:extLst>
      <p:ext uri="{BB962C8B-B14F-4D97-AF65-F5344CB8AC3E}">
        <p14:creationId xmlns:p14="http://schemas.microsoft.com/office/powerpoint/2010/main" val="2927743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D06AF-EF87-8489-2C82-DEB90B7EFE0C}"/>
              </a:ext>
            </a:extLst>
          </p:cNvPr>
          <p:cNvSpPr>
            <a:spLocks noGrp="1"/>
          </p:cNvSpPr>
          <p:nvPr>
            <p:ph type="title"/>
          </p:nvPr>
        </p:nvSpPr>
        <p:spPr>
          <a:xfrm>
            <a:off x="603381" y="553616"/>
            <a:ext cx="8273140" cy="4008859"/>
          </a:xfrm>
        </p:spPr>
        <p:txBody>
          <a:bodyPr anchor="t">
            <a:normAutofit/>
          </a:bodyPr>
          <a:lstStyle>
            <a:lvl1pPr>
              <a:defRPr sz="5400" cap="all" baseline="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08E5678-CA38-1318-9EA2-5E0A4F9A59BA}"/>
              </a:ext>
            </a:extLst>
          </p:cNvPr>
          <p:cNvSpPr>
            <a:spLocks noGrp="1"/>
          </p:cNvSpPr>
          <p:nvPr>
            <p:ph type="body" idx="1"/>
          </p:nvPr>
        </p:nvSpPr>
        <p:spPr>
          <a:xfrm>
            <a:off x="603380" y="4589463"/>
            <a:ext cx="8273140" cy="1384617"/>
          </a:xfrm>
        </p:spPr>
        <p:txBody>
          <a:bodyPr anchor="b">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E99186-7E5A-60AF-DE69-5C7DA71611AB}"/>
              </a:ext>
            </a:extLst>
          </p:cNvPr>
          <p:cNvSpPr>
            <a:spLocks noGrp="1"/>
          </p:cNvSpPr>
          <p:nvPr>
            <p:ph type="dt" sz="half" idx="10"/>
          </p:nvPr>
        </p:nvSpPr>
        <p:spPr/>
        <p:txBody>
          <a:bodyPr/>
          <a:lstStyle/>
          <a:p>
            <a:fld id="{B01EA198-6CAB-4B8F-B93F-1F9C8C4B6CE7}" type="datetime1">
              <a:rPr lang="en-US" smtClean="0"/>
              <a:t>4/1/2025</a:t>
            </a:fld>
            <a:endParaRPr lang="en-US" dirty="0"/>
          </a:p>
        </p:txBody>
      </p:sp>
      <p:sp>
        <p:nvSpPr>
          <p:cNvPr id="5" name="Footer Placeholder 4">
            <a:extLst>
              <a:ext uri="{FF2B5EF4-FFF2-40B4-BE49-F238E27FC236}">
                <a16:creationId xmlns:a16="http://schemas.microsoft.com/office/drawing/2014/main" id="{82FA13D1-1FBA-E820-323B-77B41F1A665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B39BE85-85F6-4636-C651-D87CC969A49E}"/>
              </a:ext>
            </a:extLst>
          </p:cNvPr>
          <p:cNvSpPr>
            <a:spLocks noGrp="1"/>
          </p:cNvSpPr>
          <p:nvPr>
            <p:ph type="sldNum" sz="quarter" idx="12"/>
          </p:nvPr>
        </p:nvSpPr>
        <p:spPr/>
        <p:txBody>
          <a:bodyPr/>
          <a:lstStyle/>
          <a:p>
            <a:fld id="{CC057153-B650-4DEB-B370-79DDCFDCE934}" type="slidenum">
              <a:rPr lang="en-US" smtClean="0"/>
              <a:t>‹N›</a:t>
            </a:fld>
            <a:endParaRPr lang="en-US" dirty="0"/>
          </a:p>
        </p:txBody>
      </p:sp>
    </p:spTree>
    <p:extLst>
      <p:ext uri="{BB962C8B-B14F-4D97-AF65-F5344CB8AC3E}">
        <p14:creationId xmlns:p14="http://schemas.microsoft.com/office/powerpoint/2010/main" val="1032862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48640"/>
            <a:ext cx="10741152" cy="113225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2E861E-DFBA-B4AA-9356-CDE3D3F57C04}"/>
              </a:ext>
            </a:extLst>
          </p:cNvPr>
          <p:cNvSpPr>
            <a:spLocks noGrp="1"/>
          </p:cNvSpPr>
          <p:nvPr>
            <p:ph sz="half" idx="1"/>
          </p:nvPr>
        </p:nvSpPr>
        <p:spPr>
          <a:xfrm>
            <a:off x="612648"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51D7538-EC5A-3EE7-176F-A58920C5079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CA06041F-4525-44D5-AA4F-332294BF1F56}" type="datetime1">
              <a:rPr lang="en-US" smtClean="0"/>
              <a:t>4/1/2025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‹N›</a:t>
            </a:fld>
            <a:endParaRPr lang="en-US" dirty="0"/>
          </a:p>
        </p:txBody>
      </p:sp>
    </p:spTree>
    <p:extLst>
      <p:ext uri="{BB962C8B-B14F-4D97-AF65-F5344CB8AC3E}">
        <p14:creationId xmlns:p14="http://schemas.microsoft.com/office/powerpoint/2010/main" val="2305636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609600" y="547396"/>
            <a:ext cx="10745788" cy="114329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609600" y="1685735"/>
            <a:ext cx="5157787"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4DA52B0-7419-A946-4523-6D34BCAD26D1}"/>
              </a:ext>
            </a:extLst>
          </p:cNvPr>
          <p:cNvSpPr>
            <a:spLocks noGrp="1"/>
          </p:cNvSpPr>
          <p:nvPr>
            <p:ph sz="half" idx="2"/>
          </p:nvPr>
        </p:nvSpPr>
        <p:spPr>
          <a:xfrm>
            <a:off x="609600" y="2386894"/>
            <a:ext cx="5157787"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172200" y="1685735"/>
            <a:ext cx="5183188"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BAE980-E611-98B5-04E9-DE4584B0E33F}"/>
              </a:ext>
            </a:extLst>
          </p:cNvPr>
          <p:cNvSpPr>
            <a:spLocks noGrp="1"/>
          </p:cNvSpPr>
          <p:nvPr>
            <p:ph sz="quarter" idx="4"/>
          </p:nvPr>
        </p:nvSpPr>
        <p:spPr>
          <a:xfrm>
            <a:off x="6172199" y="2386894"/>
            <a:ext cx="5183189"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lstStyle/>
          <a:p>
            <a:fld id="{F9557091-BBDF-4EB9-BA6B-2BB67AC4FC0F}" type="datetime1">
              <a:rPr lang="en-US" smtClean="0"/>
              <a:t>4/1/2025</a:t>
            </a:fld>
            <a:endParaRPr lang="en-US" dirty="0"/>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p>
            <a:fld id="{CC057153-B650-4DEB-B370-79DDCFDCE934}" type="slidenum">
              <a:rPr lang="en-US" smtClean="0"/>
              <a:t>‹N›</a:t>
            </a:fld>
            <a:endParaRPr lang="en-US" dirty="0"/>
          </a:p>
        </p:txBody>
      </p:sp>
    </p:spTree>
    <p:extLst>
      <p:ext uri="{BB962C8B-B14F-4D97-AF65-F5344CB8AC3E}">
        <p14:creationId xmlns:p14="http://schemas.microsoft.com/office/powerpoint/2010/main" val="288439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p>
            <a:fld id="{2D6B226B-77A6-410C-9796-083F278E0125}" type="datetime1">
              <a:rPr lang="en-US" smtClean="0"/>
              <a:t>4/1/2025</a:t>
            </a:fld>
            <a:endParaRPr lang="en-US" dirty="0"/>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CC057153-B650-4DEB-B370-79DDCFDCE934}" type="slidenum">
              <a:rPr lang="en-US" smtClean="0"/>
              <a:t>‹N›</a:t>
            </a:fld>
            <a:endParaRPr lang="en-US" dirty="0"/>
          </a:p>
        </p:txBody>
      </p:sp>
    </p:spTree>
    <p:extLst>
      <p:ext uri="{BB962C8B-B14F-4D97-AF65-F5344CB8AC3E}">
        <p14:creationId xmlns:p14="http://schemas.microsoft.com/office/powerpoint/2010/main" val="18182856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p>
            <a:fld id="{A23A578B-D289-4C40-8593-3D356C49DA58}" type="datetime1">
              <a:rPr lang="en-US" smtClean="0"/>
              <a:t>4/1/2025</a:t>
            </a:fld>
            <a:endParaRPr lang="en-US" dirty="0"/>
          </a:p>
        </p:txBody>
      </p:sp>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CC057153-B650-4DEB-B370-79DDCFDCE934}" type="slidenum">
              <a:rPr lang="en-US" smtClean="0"/>
              <a:t>‹N›</a:t>
            </a:fld>
            <a:endParaRPr lang="en-US" dirty="0"/>
          </a:p>
        </p:txBody>
      </p:sp>
    </p:spTree>
    <p:extLst>
      <p:ext uri="{BB962C8B-B14F-4D97-AF65-F5344CB8AC3E}">
        <p14:creationId xmlns:p14="http://schemas.microsoft.com/office/powerpoint/2010/main" val="24055910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597160" y="553616"/>
            <a:ext cx="3595634" cy="1757505"/>
          </a:xfrm>
        </p:spPr>
        <p:txBody>
          <a:bodyPr anchor="t">
            <a:normAutofit/>
          </a:bodyPr>
          <a:lstStyle>
            <a:lvl1pPr>
              <a:defRPr sz="28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4708" y="553616"/>
            <a:ext cx="6279741" cy="5486400"/>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597160" y="2311121"/>
            <a:ext cx="3595634" cy="3728895"/>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p:txBody>
          <a:bodyPr/>
          <a:lstStyle/>
          <a:p>
            <a:fld id="{713DFAE3-14DB-48A7-A80F-80DDB072CE3D}" type="datetime1">
              <a:rPr lang="en-US" smtClean="0"/>
              <a:t>4/1/2025</a:t>
            </a:fld>
            <a:endParaRPr lang="en-US" dirty="0"/>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lstStyle/>
          <a:p>
            <a:fld id="{CC057153-B650-4DEB-B370-79DDCFDCE934}" type="slidenum">
              <a:rPr lang="en-US" smtClean="0"/>
              <a:t>‹N›</a:t>
            </a:fld>
            <a:endParaRPr lang="en-US" dirty="0"/>
          </a:p>
        </p:txBody>
      </p:sp>
    </p:spTree>
    <p:extLst>
      <p:ext uri="{BB962C8B-B14F-4D97-AF65-F5344CB8AC3E}">
        <p14:creationId xmlns:p14="http://schemas.microsoft.com/office/powerpoint/2010/main" val="16927818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594360" y="557784"/>
            <a:ext cx="3595634" cy="2212313"/>
          </a:xfrm>
        </p:spPr>
        <p:txBody>
          <a:bodyPr anchor="t">
            <a:normAutofit/>
          </a:bodyPr>
          <a:lstStyle>
            <a:lvl1pPr>
              <a:defRPr sz="28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571C769-CEC8-962A-01E6-15B0E056791E}"/>
              </a:ext>
            </a:extLst>
          </p:cNvPr>
          <p:cNvSpPr>
            <a:spLocks noGrp="1"/>
          </p:cNvSpPr>
          <p:nvPr>
            <p:ph type="pic" idx="1"/>
          </p:nvPr>
        </p:nvSpPr>
        <p:spPr>
          <a:xfrm>
            <a:off x="5063319" y="657103"/>
            <a:ext cx="6483687" cy="555590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609601" y="2826137"/>
            <a:ext cx="3585586" cy="3434638"/>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lstStyle/>
          <a:p>
            <a:fld id="{92C5EAEF-6478-4102-8F5D-A5FE9FC97ACB}" type="datetime1">
              <a:rPr lang="en-US" smtClean="0"/>
              <a:t>4/1/2025</a:t>
            </a:fld>
            <a:endParaRPr lang="en-US" dirty="0"/>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p>
            <a:fld id="{CC057153-B650-4DEB-B370-79DDCFDCE934}" type="slidenum">
              <a:rPr lang="en-US" smtClean="0"/>
              <a:t>‹N›</a:t>
            </a:fld>
            <a:endParaRPr lang="en-US" dirty="0"/>
          </a:p>
        </p:txBody>
      </p:sp>
    </p:spTree>
    <p:extLst>
      <p:ext uri="{BB962C8B-B14F-4D97-AF65-F5344CB8AC3E}">
        <p14:creationId xmlns:p14="http://schemas.microsoft.com/office/powerpoint/2010/main" val="6287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612648" y="548640"/>
            <a:ext cx="10653578" cy="1132258"/>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612647" y="1715532"/>
            <a:ext cx="10653579" cy="459382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137160" y="6453002"/>
            <a:ext cx="3494314" cy="365125"/>
          </a:xfrm>
          <a:prstGeom prst="rect">
            <a:avLst/>
          </a:prstGeom>
        </p:spPr>
        <p:txBody>
          <a:bodyPr vert="horz" lIns="91440" tIns="45720" rIns="91440" bIns="45720" rtlCol="0" anchor="ctr"/>
          <a:lstStyle>
            <a:lvl1pPr algn="l">
              <a:defRPr sz="900">
                <a:solidFill>
                  <a:schemeClr val="tx1"/>
                </a:solidFill>
              </a:defRPr>
            </a:lvl1pPr>
          </a:lstStyle>
          <a:p>
            <a:fld id="{67F45AC6-C491-4585-A584-9CE2AF7D5500}" type="datetime1">
              <a:rPr lang="en-US" smtClean="0"/>
              <a:t>4/1/2025</a:t>
            </a:fld>
            <a:endParaRPr lang="en-US" dirty="0"/>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876521" y="6453002"/>
            <a:ext cx="2805405" cy="365125"/>
          </a:xfrm>
          <a:prstGeom prst="rect">
            <a:avLst/>
          </a:prstGeom>
        </p:spPr>
        <p:txBody>
          <a:bodyPr vert="horz" lIns="91440" tIns="45720" rIns="91440" bIns="45720" rtlCol="0" anchor="ctr"/>
          <a:lstStyle>
            <a:lvl1pPr algn="r">
              <a:defRPr sz="9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32162" y="6453002"/>
            <a:ext cx="429207" cy="365125"/>
          </a:xfrm>
          <a:prstGeom prst="rect">
            <a:avLst/>
          </a:prstGeom>
        </p:spPr>
        <p:txBody>
          <a:bodyPr vert="horz" lIns="91440" tIns="45720" rIns="91440" bIns="45720" rtlCol="0" anchor="ctr"/>
          <a:lstStyle>
            <a:lvl1pPr algn="r">
              <a:defRPr sz="900">
                <a:solidFill>
                  <a:schemeClr val="tx1"/>
                </a:solidFill>
              </a:defRPr>
            </a:lvl1pPr>
          </a:lstStyle>
          <a:p>
            <a:fld id="{CC057153-B650-4DEB-B370-79DDCFDCE934}" type="slidenum">
              <a:rPr lang="en-US" smtClean="0"/>
              <a:t>‹N›</a:t>
            </a:fld>
            <a:endParaRPr lang="en-US" dirty="0"/>
          </a:p>
        </p:txBody>
      </p:sp>
    </p:spTree>
    <p:extLst>
      <p:ext uri="{BB962C8B-B14F-4D97-AF65-F5344CB8AC3E}">
        <p14:creationId xmlns:p14="http://schemas.microsoft.com/office/powerpoint/2010/main" val="86843352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72" r:id="rId6"/>
    <p:sldLayoutId id="2147483667" r:id="rId7"/>
    <p:sldLayoutId id="2147483668" r:id="rId8"/>
    <p:sldLayoutId id="2147483669" r:id="rId9"/>
    <p:sldLayoutId id="2147483671" r:id="rId10"/>
    <p:sldLayoutId id="2147483670" r:id="rId11"/>
  </p:sldLayoutIdLst>
  <p:hf sldNum="0" hdr="0" ftr="0" dt="0"/>
  <p:txStyles>
    <p:title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hyperlink" Target="id:27317;1"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id:28272;1" TargetMode="External"/><Relationship Id="rId2" Type="http://schemas.openxmlformats.org/officeDocument/2006/relationships/hyperlink" Target="id:27483;1" TargetMode="Externa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id:27487;1" TargetMode="External"/><Relationship Id="rId2" Type="http://schemas.openxmlformats.org/officeDocument/2006/relationships/hyperlink" Target="id:27555;1,27556;1" TargetMode="Externa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hyperlink" Target="id:28266;1"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idp:1684943;3" TargetMode="External"/><Relationship Id="rId2" Type="http://schemas.openxmlformats.org/officeDocument/2006/relationships/hyperlink" Target="id:28260;1" TargetMode="External"/><Relationship Id="rId1" Type="http://schemas.openxmlformats.org/officeDocument/2006/relationships/slideLayout" Target="../slideLayouts/slideLayout2.xml"/><Relationship Id="rId5" Type="http://schemas.openxmlformats.org/officeDocument/2006/relationships/image" Target="../media/image1.JPG"/><Relationship Id="rId4" Type="http://schemas.openxmlformats.org/officeDocument/2006/relationships/hyperlink" Target="idp:648287;3"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hyperlink" Target="id:153874;1"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file:////Users/andrea/Library/Containers/com.microsoft.Outlook/Data/Library/Caches/Signatures/signature_3896145319"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1.JPG"/><Relationship Id="rId4" Type="http://schemas.openxmlformats.org/officeDocument/2006/relationships/hyperlink" Target="mailto:a.loro@studiogrignani.it"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uncancroallimprovviso.altervista.org/page/3/" TargetMode="External"/><Relationship Id="rId2" Type="http://schemas.openxmlformats.org/officeDocument/2006/relationships/image" Target="../media/image3.jpg"/><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76C92056-25B2-8C71-2E46-37E859850A53}"/>
              </a:ext>
            </a:extLst>
          </p:cNvPr>
          <p:cNvSpPr>
            <a:spLocks noChangeArrowheads="1"/>
          </p:cNvSpPr>
          <p:nvPr/>
        </p:nvSpPr>
        <p:spPr bwMode="auto">
          <a:xfrm>
            <a:off x="0" y="2794794"/>
            <a:ext cx="12192000" cy="2393950"/>
          </a:xfrm>
          <a:prstGeom prst="rect">
            <a:avLst/>
          </a:prstGeom>
          <a:solidFill>
            <a:srgbClr val="0A8C74"/>
          </a:solidFill>
          <a:ln>
            <a:noFill/>
          </a:ln>
          <a:effectLst/>
        </p:spPr>
        <p:txBody>
          <a:bodyPr lIns="166154" tIns="44212" rIns="166154" bIns="44212" anchor="ct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defRPr/>
            </a:pPr>
            <a:r>
              <a:rPr lang="it-IT" altLang="it-IT" sz="3692" dirty="0">
                <a:solidFill>
                  <a:schemeClr val="bg1"/>
                </a:solidFill>
              </a:rPr>
              <a:t>PATTO DI NON CONCORRENZA</a:t>
            </a:r>
          </a:p>
          <a:p>
            <a:pPr algn="ctr" eaLnBrk="1" hangingPunct="1">
              <a:defRPr/>
            </a:pPr>
            <a:r>
              <a:rPr lang="it-IT" altLang="it-IT" sz="3692" dirty="0">
                <a:solidFill>
                  <a:schemeClr val="bg1"/>
                </a:solidFill>
              </a:rPr>
              <a:t>E PATTO DI STABILITA’</a:t>
            </a:r>
          </a:p>
        </p:txBody>
      </p:sp>
      <p:sp>
        <p:nvSpPr>
          <p:cNvPr id="6" name="Text Box 5">
            <a:extLst>
              <a:ext uri="{FF2B5EF4-FFF2-40B4-BE49-F238E27FC236}">
                <a16:creationId xmlns:a16="http://schemas.microsoft.com/office/drawing/2014/main" id="{1C5C3C35-C1B6-2521-A914-E723FE26F63C}"/>
              </a:ext>
            </a:extLst>
          </p:cNvPr>
          <p:cNvSpPr txBox="1">
            <a:spLocks noChangeArrowheads="1"/>
          </p:cNvSpPr>
          <p:nvPr/>
        </p:nvSpPr>
        <p:spPr bwMode="auto">
          <a:xfrm>
            <a:off x="0" y="2030414"/>
            <a:ext cx="12192000" cy="485775"/>
          </a:xfrm>
          <a:prstGeom prst="rect">
            <a:avLst/>
          </a:prstGeom>
          <a:noFill/>
          <a:ln>
            <a:noFill/>
          </a:ln>
          <a:effectLst/>
        </p:spPr>
        <p:txBody>
          <a:bodyPr wrap="square" lIns="0" tIns="44212" rIns="0" bIns="44212" anchor="ctr" anchorCtr="1">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spcBef>
                <a:spcPct val="50000"/>
              </a:spcBef>
              <a:defRPr/>
            </a:pPr>
            <a:r>
              <a:rPr lang="it-IT" altLang="it-IT" sz="2585" dirty="0"/>
              <a:t>MASTER LAVORO- La Gestione Ordinaria del Rapporto di Lavoro</a:t>
            </a:r>
          </a:p>
        </p:txBody>
      </p:sp>
      <p:sp>
        <p:nvSpPr>
          <p:cNvPr id="7" name="Text Box 4">
            <a:extLst>
              <a:ext uri="{FF2B5EF4-FFF2-40B4-BE49-F238E27FC236}">
                <a16:creationId xmlns:a16="http://schemas.microsoft.com/office/drawing/2014/main" id="{9981E8F7-78E6-4A44-AF97-B6AC3B8851C2}"/>
              </a:ext>
            </a:extLst>
          </p:cNvPr>
          <p:cNvSpPr txBox="1">
            <a:spLocks noChangeArrowheads="1"/>
          </p:cNvSpPr>
          <p:nvPr/>
        </p:nvSpPr>
        <p:spPr bwMode="auto">
          <a:xfrm>
            <a:off x="4762500" y="5467350"/>
            <a:ext cx="2667000" cy="626486"/>
          </a:xfrm>
          <a:prstGeom prst="rect">
            <a:avLst/>
          </a:prstGeom>
          <a:noFill/>
          <a:ln>
            <a:noFill/>
          </a:ln>
          <a:effectLst/>
        </p:spPr>
        <p:txBody>
          <a:bodyPr lIns="0" tIns="44212" rIns="0" bIns="44212">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a:lnSpc>
                <a:spcPct val="90000"/>
              </a:lnSpc>
              <a:defRPr/>
            </a:pPr>
            <a:r>
              <a:rPr lang="de-DE" altLang="it-IT" sz="1939" b="1" dirty="0" err="1"/>
              <a:t>Avv</a:t>
            </a:r>
            <a:r>
              <a:rPr lang="de-DE" altLang="it-IT" sz="1939" b="1" dirty="0"/>
              <a:t>. Andrea Loro</a:t>
            </a:r>
          </a:p>
          <a:p>
            <a:pPr algn="ctr">
              <a:lnSpc>
                <a:spcPct val="90000"/>
              </a:lnSpc>
              <a:defRPr/>
            </a:pPr>
            <a:r>
              <a:rPr lang="de-DE" altLang="it-IT" sz="1939" dirty="0"/>
              <a:t>Studio Legale Grignani</a:t>
            </a:r>
            <a:endParaRPr lang="it-IT" altLang="it-IT" sz="1939" dirty="0"/>
          </a:p>
        </p:txBody>
      </p:sp>
      <p:sp>
        <p:nvSpPr>
          <p:cNvPr id="8" name="Text Box 7">
            <a:extLst>
              <a:ext uri="{FF2B5EF4-FFF2-40B4-BE49-F238E27FC236}">
                <a16:creationId xmlns:a16="http://schemas.microsoft.com/office/drawing/2014/main" id="{653A6E69-9859-7BB5-5827-B149E3D97C56}"/>
              </a:ext>
            </a:extLst>
          </p:cNvPr>
          <p:cNvSpPr txBox="1">
            <a:spLocks noChangeArrowheads="1"/>
          </p:cNvSpPr>
          <p:nvPr/>
        </p:nvSpPr>
        <p:spPr bwMode="auto">
          <a:xfrm>
            <a:off x="1814513" y="6381750"/>
            <a:ext cx="8763352" cy="293688"/>
          </a:xfrm>
          <a:prstGeom prst="rect">
            <a:avLst/>
          </a:prstGeom>
          <a:noFill/>
          <a:ln>
            <a:noFill/>
          </a:ln>
          <a:effectLst/>
        </p:spPr>
        <p:txBody>
          <a:bodyPr wrap="square" lIns="88424" tIns="44212" rIns="88424" bIns="44212">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lnSpc>
                <a:spcPct val="90000"/>
              </a:lnSpc>
              <a:defRPr/>
            </a:pPr>
            <a:r>
              <a:rPr lang="it-IT" altLang="it-IT" sz="1477" dirty="0"/>
              <a:t>Milano – 1 Aprile 2025</a:t>
            </a:r>
          </a:p>
        </p:txBody>
      </p:sp>
      <p:cxnSp>
        <p:nvCxnSpPr>
          <p:cNvPr id="16" name="Connettore diritto 15">
            <a:extLst>
              <a:ext uri="{FF2B5EF4-FFF2-40B4-BE49-F238E27FC236}">
                <a16:creationId xmlns:a16="http://schemas.microsoft.com/office/drawing/2014/main" id="{53C25E1A-DC9C-F54C-086B-3CE4ADFFDC0E}"/>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pic>
        <p:nvPicPr>
          <p:cNvPr id="17" name="Immagine 16" descr="Immagine che contiene testo&#10;&#10;Descrizione generata automaticamente">
            <a:extLst>
              <a:ext uri="{FF2B5EF4-FFF2-40B4-BE49-F238E27FC236}">
                <a16:creationId xmlns:a16="http://schemas.microsoft.com/office/drawing/2014/main" id="{A40CA584-15B8-B4A6-51BA-7436EBA1A0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18885364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A0B3103A-E0B2-7287-A20F-E27798779903}"/>
              </a:ext>
            </a:extLst>
          </p:cNvPr>
          <p:cNvSpPr>
            <a:spLocks noGrp="1"/>
          </p:cNvSpPr>
          <p:nvPr>
            <p:ph idx="1"/>
          </p:nvPr>
        </p:nvSpPr>
        <p:spPr>
          <a:xfrm>
            <a:off x="612647" y="1165860"/>
            <a:ext cx="10653579" cy="5539740"/>
          </a:xfrm>
        </p:spPr>
        <p:txBody>
          <a:bodyPr>
            <a:normAutofit fontScale="92500" lnSpcReduction="10000"/>
          </a:bodyPr>
          <a:lstStyle/>
          <a:p>
            <a:pPr marL="0" indent="0" algn="ctr">
              <a:buNone/>
            </a:pPr>
            <a:r>
              <a:rPr lang="it-IT" b="1" dirty="0"/>
              <a:t>patto di non concorrenza e fallimento /liquidazione giudiziale</a:t>
            </a:r>
          </a:p>
          <a:p>
            <a:pPr marL="0" indent="0" algn="just">
              <a:buNone/>
            </a:pPr>
            <a:r>
              <a:rPr lang="it-IT" dirty="0"/>
              <a:t>Se l’azienda fallisce, il lavoratore è ancora vincolato?</a:t>
            </a:r>
          </a:p>
          <a:p>
            <a:pPr algn="just"/>
            <a:r>
              <a:rPr lang="it-IT" b="0" i="0" u="none" strike="noStrike" dirty="0">
                <a:solidFill>
                  <a:srgbClr val="333333"/>
                </a:solidFill>
                <a:effectLst/>
                <a:latin typeface="sole_text"/>
              </a:rPr>
              <a:t>in difetto di disciplina specifica, il patto di non concorrenza è disciplinato dall'art. 72 l. fall. (oggi art. 172 codice della crisi di impresa), e quindi non può ritenersi automaticamente risolto.</a:t>
            </a:r>
          </a:p>
          <a:p>
            <a:pPr algn="just"/>
            <a:r>
              <a:rPr lang="it-IT" b="0" i="0" u="none" strike="noStrike" dirty="0">
                <a:solidFill>
                  <a:srgbClr val="333333"/>
                </a:solidFill>
                <a:effectLst/>
                <a:latin typeface="sole_text"/>
              </a:rPr>
              <a:t>favor che già la riforma del 2006 aveva espresso per la conservazione dell'azienda nell'ambito delle procedure concorsuali (prospettiva questa ulteriormente rafforzata dal codice della crisi d'impresa)</a:t>
            </a:r>
          </a:p>
          <a:p>
            <a:pPr algn="just"/>
            <a:r>
              <a:rPr lang="it-IT" b="0" i="0" u="none" strike="noStrike" dirty="0">
                <a:solidFill>
                  <a:srgbClr val="333333"/>
                </a:solidFill>
                <a:effectLst/>
                <a:latin typeface="sole_text"/>
              </a:rPr>
              <a:t> individuabile in capo al curatore (ma anche ai creditori) un interesse ad evitare l'attività concorrenziale del lavoratore che ha sottoscritto il patto, nella prospettiva di conservare il valore dell'azienda</a:t>
            </a:r>
          </a:p>
          <a:p>
            <a:pPr algn="just"/>
            <a:r>
              <a:rPr lang="it-IT" b="0" i="0" u="none" strike="noStrike" dirty="0">
                <a:solidFill>
                  <a:srgbClr val="333333"/>
                </a:solidFill>
                <a:effectLst/>
                <a:latin typeface="sole_text"/>
              </a:rPr>
              <a:t>interesse al rispetto del patto di non concorrenza si dà anche nel caso in cui, intervenuta la liquidazione giudiziale, l'attività aziendale non prosegua né si proceda alla vendita dell'azienda quale complesso di beni, bensì alla liquidazione atomistica, cespite per cespite. In questo caso, l'interesse tutelato sarebbe quello del debitore fallito, che, qualora dovesse tornare in bonis esaurita la procedura concorsuale, potrebbe legittimamente voler avviare una nuova attività imprenditoriale</a:t>
            </a:r>
          </a:p>
          <a:p>
            <a:pPr marL="0" indent="0" algn="l">
              <a:buNone/>
            </a:pPr>
            <a:r>
              <a:rPr lang="it-IT" dirty="0">
                <a:solidFill>
                  <a:srgbClr val="333333"/>
                </a:solidFill>
                <a:latin typeface="sole_text"/>
              </a:rPr>
              <a:t>Corte d’appello di Venezia </a:t>
            </a:r>
            <a:r>
              <a:rPr lang="it-IT" b="1" i="0" u="none" strike="noStrike" dirty="0">
                <a:solidFill>
                  <a:srgbClr val="333333"/>
                </a:solidFill>
                <a:effectLst/>
                <a:latin typeface="sole_headline"/>
              </a:rPr>
              <a:t>Sentenza del 06-06-2024, n. 452</a:t>
            </a:r>
          </a:p>
          <a:p>
            <a:pPr marL="0" indent="0" algn="just">
              <a:buNone/>
            </a:pPr>
            <a:endParaRPr lang="it-IT" dirty="0"/>
          </a:p>
        </p:txBody>
      </p:sp>
      <p:pic>
        <p:nvPicPr>
          <p:cNvPr id="5" name="Immagine 4" descr="Immagine che contiene testo&#10;&#10;Descrizione generata automaticamente">
            <a:extLst>
              <a:ext uri="{FF2B5EF4-FFF2-40B4-BE49-F238E27FC236}">
                <a16:creationId xmlns:a16="http://schemas.microsoft.com/office/drawing/2014/main" id="{F9A5CE85-108B-D0B0-ABA8-075309360F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22332112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4B0DE681-4131-F0B4-9743-3F43E0804923}"/>
              </a:ext>
            </a:extLst>
          </p:cNvPr>
          <p:cNvSpPr>
            <a:spLocks noGrp="1"/>
          </p:cNvSpPr>
          <p:nvPr>
            <p:ph idx="1"/>
          </p:nvPr>
        </p:nvSpPr>
        <p:spPr>
          <a:xfrm>
            <a:off x="612647" y="1280160"/>
            <a:ext cx="10653579" cy="5029200"/>
          </a:xfrm>
        </p:spPr>
        <p:txBody>
          <a:bodyPr>
            <a:normAutofit lnSpcReduction="10000"/>
          </a:bodyPr>
          <a:lstStyle/>
          <a:p>
            <a:pPr marL="0" indent="0" algn="ctr">
              <a:buNone/>
            </a:pPr>
            <a:r>
              <a:rPr lang="it-IT" b="1" i="1" dirty="0">
                <a:solidFill>
                  <a:srgbClr val="333333"/>
                </a:solidFill>
                <a:latin typeface="sole_text"/>
              </a:rPr>
              <a:t>n</a:t>
            </a:r>
            <a:r>
              <a:rPr lang="it-IT" b="1" i="1" u="none" strike="noStrike" dirty="0">
                <a:solidFill>
                  <a:srgbClr val="333333"/>
                </a:solidFill>
                <a:effectLst/>
                <a:latin typeface="sole_text"/>
              </a:rPr>
              <a:t>uovo impiego in concorrenza</a:t>
            </a:r>
          </a:p>
          <a:p>
            <a:pPr marL="0" indent="0">
              <a:buNone/>
            </a:pPr>
            <a:r>
              <a:rPr lang="it-IT" b="0" i="0" u="none" strike="noStrike" dirty="0">
                <a:solidFill>
                  <a:srgbClr val="333333"/>
                </a:solidFill>
                <a:effectLst/>
                <a:latin typeface="sole_text"/>
              </a:rPr>
              <a:t>Un'azienda è interessata ad assumere un dipendente in forza alla concorrenza. Il candidato è vincolato da un patto di non concorrenza che, se violato, darebbe luogo al pagamento di una penale. L'azienda, interessata a formulare la proposta di assunzione, valuterebbe l'accollo della penale tramite l'istituto dell'adempimento del terzo, ex </a:t>
            </a:r>
            <a:r>
              <a:rPr lang="it-IT" b="0" i="0" u="sng" dirty="0">
                <a:solidFill>
                  <a:srgbClr val="0F8538"/>
                </a:solidFill>
                <a:effectLst/>
                <a:latin typeface="sole_text"/>
                <a:hlinkClick r:id="rId2"/>
              </a:rPr>
              <a:t>articolo 1180 del Codice civile</a:t>
            </a:r>
            <a:r>
              <a:rPr lang="it-IT" b="0" i="0" u="none" strike="noStrike" dirty="0">
                <a:solidFill>
                  <a:srgbClr val="333333"/>
                </a:solidFill>
                <a:effectLst/>
                <a:latin typeface="sole_text"/>
              </a:rPr>
              <a:t>. In questo caso, si configurerebbe un fringe benefit per il dipendente?</a:t>
            </a:r>
          </a:p>
          <a:p>
            <a:r>
              <a:rPr lang="it-IT" b="0" i="0" u="none" strike="noStrike" dirty="0">
                <a:solidFill>
                  <a:srgbClr val="333333"/>
                </a:solidFill>
                <a:effectLst/>
                <a:latin typeface="sole_text"/>
              </a:rPr>
              <a:t>l'accollo della penale da parte dell'azienda non raffigura un'utilità diretta per il dipendente (fringe benefit), ma rappresenta un costo sostenuto dall'azienda per poter assumere quel lavoratore</a:t>
            </a:r>
          </a:p>
          <a:p>
            <a:r>
              <a:rPr lang="it-IT" b="0" i="0" u="none" strike="noStrike" dirty="0">
                <a:solidFill>
                  <a:srgbClr val="333333"/>
                </a:solidFill>
                <a:effectLst/>
                <a:latin typeface="sole_text"/>
              </a:rPr>
              <a:t>L'accollo della penale rientra fra i costi deducibili sostenuti dall'azienda per l'acquisizione di una risorsa lavorativa, al pari di altre spese, come quelle per la selezione del personale o per la formazione dei neoassunti, secondo le regole del Tuir</a:t>
            </a:r>
          </a:p>
          <a:p>
            <a:r>
              <a:rPr lang="it-IT" b="0" i="0" u="none" strike="noStrike" dirty="0">
                <a:solidFill>
                  <a:srgbClr val="333333"/>
                </a:solidFill>
                <a:effectLst/>
                <a:latin typeface="sole_text"/>
              </a:rPr>
              <a:t>non costituisce un reddito in natura per il dipendente, ma va evidenziato in busta paga alla stregua di un bonus, il cui importo va assoggettato a contribuzione Inps e tassazione Irpef ordinaria.</a:t>
            </a:r>
            <a:endParaRPr lang="it-IT" dirty="0">
              <a:solidFill>
                <a:srgbClr val="333333"/>
              </a:solidFill>
              <a:latin typeface="sole_text"/>
            </a:endParaRPr>
          </a:p>
          <a:p>
            <a:pPr marL="0" indent="0">
              <a:buNone/>
            </a:pPr>
            <a:endParaRPr lang="it-IT" dirty="0"/>
          </a:p>
        </p:txBody>
      </p:sp>
      <p:pic>
        <p:nvPicPr>
          <p:cNvPr id="5" name="Immagine 4" descr="Immagine che contiene testo&#10;&#10;Descrizione generata automaticamente">
            <a:extLst>
              <a:ext uri="{FF2B5EF4-FFF2-40B4-BE49-F238E27FC236}">
                <a16:creationId xmlns:a16="http://schemas.microsoft.com/office/drawing/2014/main" id="{242162D7-B0EF-524F-2D4D-F9702D1D0C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28970651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BF95BE0-3D7B-E61F-C02E-41AFE85E8CC7}"/>
              </a:ext>
            </a:extLst>
          </p:cNvPr>
          <p:cNvSpPr>
            <a:spLocks noGrp="1"/>
          </p:cNvSpPr>
          <p:nvPr>
            <p:ph idx="1"/>
          </p:nvPr>
        </p:nvSpPr>
        <p:spPr/>
        <p:txBody>
          <a:bodyPr/>
          <a:lstStyle/>
          <a:p>
            <a:pPr marL="0" indent="0" algn="ctr">
              <a:buNone/>
            </a:pPr>
            <a:r>
              <a:rPr lang="it-IT" b="1" dirty="0"/>
              <a:t>corrispettivo quale «elemento distinto dalla retribuzione»</a:t>
            </a:r>
          </a:p>
          <a:p>
            <a:pPr marL="0" indent="0" algn="just">
              <a:buNone/>
            </a:pPr>
            <a:r>
              <a:rPr lang="it-IT" b="0" i="0" u="none" strike="noStrike" dirty="0">
                <a:solidFill>
                  <a:srgbClr val="333333"/>
                </a:solidFill>
                <a:effectLst/>
                <a:latin typeface="sole_text"/>
              </a:rPr>
              <a:t>Al fine di valutare la validità del patto di non concorrenza, in riferimento al corrispettivo dovuto, si richiede, innanzitutto, che, in quanto elemento distinto dalla retribuzione, lo stesso possieda i requisiti previsti in generale per l'oggetto della prestazione dall'</a:t>
            </a:r>
            <a:r>
              <a:rPr lang="it-IT" b="0" i="0" u="sng" dirty="0">
                <a:solidFill>
                  <a:srgbClr val="0F8538"/>
                </a:solidFill>
                <a:effectLst/>
                <a:latin typeface="sole_text"/>
                <a:hlinkClick r:id="rId2"/>
              </a:rPr>
              <a:t>articolo 1346 c.c.</a:t>
            </a:r>
            <a:r>
              <a:rPr lang="it-IT" b="0" i="0" u="none" strike="noStrike" dirty="0">
                <a:solidFill>
                  <a:srgbClr val="333333"/>
                </a:solidFill>
                <a:effectLst/>
                <a:latin typeface="sole_text"/>
              </a:rPr>
              <a:t>; se determinato o determinabile, va verificato, ai sensi dell'</a:t>
            </a:r>
            <a:r>
              <a:rPr lang="it-IT" b="0" i="0" u="sng" dirty="0">
                <a:solidFill>
                  <a:srgbClr val="0F8538"/>
                </a:solidFill>
                <a:effectLst/>
                <a:latin typeface="sole_text"/>
                <a:hlinkClick r:id="rId3"/>
              </a:rPr>
              <a:t>articolo 2125 c.c.</a:t>
            </a:r>
            <a:r>
              <a:rPr lang="it-IT" b="0" i="0" u="none" strike="noStrike" dirty="0">
                <a:solidFill>
                  <a:srgbClr val="333333"/>
                </a:solidFill>
                <a:effectLst/>
                <a:latin typeface="sole_text"/>
              </a:rPr>
              <a:t>, che il compenso pattuito non sia meramente simbolico o manifestamente iniquo o sproporzionato, in rapporto al sacrificio richiesto al lavoratore e alla riduzione delle sue capacità di guadagno, indipendentemente dall'utilità che il comportamento richiesto rappresenta per il datore di lavoro e dal suo ipotetico valore di mercato, conseguendo comunque la nullità dell'intero patto all'eventuale sproporzione economica del regolamento negoziale.</a:t>
            </a:r>
          </a:p>
          <a:p>
            <a:pPr marL="0" indent="0" algn="just">
              <a:buNone/>
            </a:pPr>
            <a:r>
              <a:rPr lang="it-IT" dirty="0"/>
              <a:t>Cass. Lav. Ord. 33424/2022</a:t>
            </a:r>
          </a:p>
        </p:txBody>
      </p:sp>
      <p:pic>
        <p:nvPicPr>
          <p:cNvPr id="5" name="Immagine 4" descr="Immagine che contiene testo&#10;&#10;Descrizione generata automaticamente">
            <a:extLst>
              <a:ext uri="{FF2B5EF4-FFF2-40B4-BE49-F238E27FC236}">
                <a16:creationId xmlns:a16="http://schemas.microsoft.com/office/drawing/2014/main" id="{91977C35-7952-F075-9651-8DFF0B4081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41944164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4CA4C5F5-841C-A620-7275-ECCF93EEECE4}"/>
              </a:ext>
            </a:extLst>
          </p:cNvPr>
          <p:cNvSpPr>
            <a:spLocks noGrp="1"/>
          </p:cNvSpPr>
          <p:nvPr>
            <p:ph idx="1"/>
          </p:nvPr>
        </p:nvSpPr>
        <p:spPr/>
        <p:txBody>
          <a:bodyPr/>
          <a:lstStyle/>
          <a:p>
            <a:pPr marL="0" indent="0" algn="ctr">
              <a:buNone/>
            </a:pPr>
            <a:r>
              <a:rPr lang="it-IT" dirty="0"/>
              <a:t> la «ratio» del patto di non concorrenza secondo la Giurisprudenza</a:t>
            </a:r>
          </a:p>
          <a:p>
            <a:pPr marL="0" indent="0" algn="just">
              <a:buNone/>
            </a:pPr>
            <a:endParaRPr lang="it-IT" dirty="0"/>
          </a:p>
          <a:p>
            <a:r>
              <a:rPr lang="it-IT" b="0" i="0" u="none" strike="noStrike" dirty="0">
                <a:solidFill>
                  <a:srgbClr val="333333"/>
                </a:solidFill>
                <a:effectLst/>
                <a:latin typeface="sole_text"/>
              </a:rPr>
              <a:t>In materia di patto di non concorrenza, la ratio del patto di non concorrenza è quella di tutelare la parte datoriale dagli effetti negativi derivanti da radicamento territoriale e fidelizzazione soggettiva della prestazione lavorativa originariamente resa nel suo interesse e, poi, trasferita in favore di terzi. Sotto il profilo oggettivo, si rammenti che la ratio della norma è quella di garantire al lavoratore la possibilità di continuare a svolgere un'attività coerente con le attitudini e le capacità professionali medio tempore acquisite, l'oggetto del patto non può che essere considerato in uno con l'ambito temporale e spaziale dello stesso, poiché è evidente che il limite in concreto operante deriva dalla combinazione di questi tre specifici elementi.</a:t>
            </a:r>
          </a:p>
          <a:p>
            <a:pPr marL="0" indent="0">
              <a:buNone/>
            </a:pPr>
            <a:r>
              <a:rPr lang="it-IT" b="0" i="0" u="none" strike="noStrike" dirty="0">
                <a:solidFill>
                  <a:srgbClr val="333333"/>
                </a:solidFill>
                <a:effectLst/>
                <a:latin typeface="BasisGrotesquePro"/>
              </a:rPr>
              <a:t>Corte d'Appello</a:t>
            </a:r>
            <a:r>
              <a:rPr lang="it-IT" dirty="0">
                <a:solidFill>
                  <a:srgbClr val="333333"/>
                </a:solidFill>
                <a:latin typeface="BasisGrotesquePro"/>
              </a:rPr>
              <a:t> </a:t>
            </a:r>
            <a:r>
              <a:rPr lang="it-IT" b="0" i="0" u="none" strike="noStrike" dirty="0">
                <a:solidFill>
                  <a:srgbClr val="333333"/>
                </a:solidFill>
                <a:effectLst/>
                <a:latin typeface="BasisGrotesquePro"/>
              </a:rPr>
              <a:t>Milano</a:t>
            </a:r>
            <a:r>
              <a:rPr lang="it-IT" dirty="0">
                <a:solidFill>
                  <a:srgbClr val="333333"/>
                </a:solidFill>
                <a:latin typeface="BasisGrotesquePro"/>
              </a:rPr>
              <a:t> </a:t>
            </a:r>
            <a:r>
              <a:rPr lang="it-IT" b="0" i="0" u="none" strike="noStrike" dirty="0">
                <a:solidFill>
                  <a:srgbClr val="333333"/>
                </a:solidFill>
                <a:effectLst/>
                <a:latin typeface="BasisGrotesquePro"/>
              </a:rPr>
              <a:t>Sezione Lavoro</a:t>
            </a:r>
            <a:r>
              <a:rPr lang="it-IT" b="0" i="0" u="none" strike="noStrike" dirty="0">
                <a:effectLst/>
                <a:latin typeface="BasisGrotesquePro"/>
              </a:rPr>
              <a:t> </a:t>
            </a:r>
            <a:r>
              <a:rPr lang="it-IT" b="0" i="0" u="none" strike="noStrike" dirty="0">
                <a:solidFill>
                  <a:srgbClr val="333333"/>
                </a:solidFill>
                <a:effectLst/>
                <a:latin typeface="BasisGrotesquePro"/>
              </a:rPr>
              <a:t>Sentenza</a:t>
            </a:r>
            <a:r>
              <a:rPr lang="it-IT" dirty="0">
                <a:solidFill>
                  <a:srgbClr val="333333"/>
                </a:solidFill>
                <a:latin typeface="BasisGrotesquePro"/>
              </a:rPr>
              <a:t> </a:t>
            </a:r>
            <a:r>
              <a:rPr lang="it-IT" dirty="0"/>
              <a:t>6 agosto 2024</a:t>
            </a:r>
            <a:r>
              <a:rPr lang="it-IT" b="0" i="0" u="none" strike="noStrike" dirty="0">
                <a:solidFill>
                  <a:srgbClr val="333333"/>
                </a:solidFill>
                <a:effectLst/>
                <a:latin typeface="BasisGrotesquePro"/>
              </a:rPr>
              <a:t> n. 693 (est. Ravazzoni)</a:t>
            </a:r>
            <a:endParaRPr lang="it-IT" dirty="0"/>
          </a:p>
        </p:txBody>
      </p:sp>
      <p:pic>
        <p:nvPicPr>
          <p:cNvPr id="5" name="Immagine 4" descr="Immagine che contiene testo&#10;&#10;Descrizione generata automaticamente">
            <a:extLst>
              <a:ext uri="{FF2B5EF4-FFF2-40B4-BE49-F238E27FC236}">
                <a16:creationId xmlns:a16="http://schemas.microsoft.com/office/drawing/2014/main" id="{1CA99BD5-4E13-5157-4D0F-D2A5CF7610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23899258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153288D7-5898-D8AB-1A07-FD32FC179831}"/>
              </a:ext>
            </a:extLst>
          </p:cNvPr>
          <p:cNvSpPr>
            <a:spLocks noGrp="1"/>
          </p:cNvSpPr>
          <p:nvPr>
            <p:ph idx="1"/>
          </p:nvPr>
        </p:nvSpPr>
        <p:spPr/>
        <p:txBody>
          <a:bodyPr/>
          <a:lstStyle/>
          <a:p>
            <a:pPr marL="0" indent="0" algn="ctr">
              <a:buNone/>
            </a:pPr>
            <a:r>
              <a:rPr lang="it-IT" b="1" i="1" dirty="0"/>
              <a:t>patto di non concorrenza e prescrizione</a:t>
            </a:r>
          </a:p>
          <a:p>
            <a:pPr marL="0" indent="0">
              <a:buNone/>
            </a:pPr>
            <a:r>
              <a:rPr lang="it-IT" b="0" i="0" u="none" strike="noStrike" dirty="0">
                <a:solidFill>
                  <a:srgbClr val="333333"/>
                </a:solidFill>
                <a:effectLst/>
                <a:latin typeface="sole_text"/>
              </a:rPr>
              <a:t>Al corrispettivo del patto di non concorrenza si applica la prescrizione quinquennale di cui all'art. 2948, n. 5, c.c., trattandosi di convenzione che presuppone e trova causa nella cessazione del rapporto di lavoro, avendo la funzione di far permanere convenzionalmente a carico dell'ex dipendente l'obbligo di fedeltà previsto durante il rapporto di lavoro dall'art. 2105 c.c.</a:t>
            </a:r>
          </a:p>
          <a:p>
            <a:pPr marL="0" indent="0">
              <a:buNone/>
            </a:pPr>
            <a:endParaRPr lang="it-IT" dirty="0">
              <a:solidFill>
                <a:srgbClr val="333333"/>
              </a:solidFill>
              <a:latin typeface="sole_text"/>
            </a:endParaRPr>
          </a:p>
          <a:p>
            <a:pPr marL="0" indent="0">
              <a:buNone/>
            </a:pPr>
            <a:r>
              <a:rPr lang="it-IT" b="0" i="0" u="none" strike="noStrike" dirty="0">
                <a:solidFill>
                  <a:srgbClr val="333333"/>
                </a:solidFill>
                <a:effectLst/>
                <a:latin typeface="BasisGrotesquePro"/>
              </a:rPr>
              <a:t>Corte di Cassazione</a:t>
            </a:r>
            <a:r>
              <a:rPr lang="it-IT" dirty="0">
                <a:solidFill>
                  <a:srgbClr val="333333"/>
                </a:solidFill>
                <a:latin typeface="BasisGrotesquePro"/>
              </a:rPr>
              <a:t> </a:t>
            </a:r>
            <a:r>
              <a:rPr lang="it-IT" b="0" i="0" u="none" strike="noStrike" dirty="0">
                <a:solidFill>
                  <a:srgbClr val="333333"/>
                </a:solidFill>
                <a:effectLst/>
                <a:latin typeface="BasisGrotesquePro"/>
              </a:rPr>
              <a:t>Sezione L</a:t>
            </a:r>
            <a:r>
              <a:rPr lang="it-IT" b="0" i="0" u="none" strike="noStrike" dirty="0">
                <a:effectLst/>
                <a:latin typeface="BasisGrotesquePro"/>
              </a:rPr>
              <a:t>avoro </a:t>
            </a:r>
            <a:r>
              <a:rPr lang="it-IT" b="0" i="0" u="none" strike="noStrike" dirty="0">
                <a:solidFill>
                  <a:srgbClr val="333333"/>
                </a:solidFill>
                <a:effectLst/>
                <a:latin typeface="BasisGrotesquePro"/>
              </a:rPr>
              <a:t>Ordinanza </a:t>
            </a:r>
            <a:r>
              <a:rPr lang="it-IT" b="0" i="0" u="none" strike="noStrike" dirty="0">
                <a:effectLst/>
                <a:latin typeface="BasisGrotesquePro"/>
              </a:rPr>
              <a:t> </a:t>
            </a:r>
            <a:r>
              <a:rPr lang="it-IT" dirty="0"/>
              <a:t>19 aprile 2024</a:t>
            </a:r>
            <a:r>
              <a:rPr lang="it-IT" b="0" i="0" u="none" strike="noStrike" dirty="0">
                <a:effectLst/>
                <a:latin typeface="BasisGrotesquePro"/>
              </a:rPr>
              <a:t> </a:t>
            </a:r>
            <a:r>
              <a:rPr lang="it-IT" b="0" i="0" u="none" strike="noStrike" dirty="0">
                <a:solidFill>
                  <a:srgbClr val="333333"/>
                </a:solidFill>
                <a:effectLst/>
                <a:latin typeface="BasisGrotesquePro"/>
              </a:rPr>
              <a:t> n. 10680</a:t>
            </a:r>
            <a:endParaRPr lang="it-IT" dirty="0"/>
          </a:p>
        </p:txBody>
      </p:sp>
      <p:pic>
        <p:nvPicPr>
          <p:cNvPr id="5" name="Immagine 4" descr="Immagine che contiene testo&#10;&#10;Descrizione generata automaticamente">
            <a:extLst>
              <a:ext uri="{FF2B5EF4-FFF2-40B4-BE49-F238E27FC236}">
                <a16:creationId xmlns:a16="http://schemas.microsoft.com/office/drawing/2014/main" id="{B5F0B0FD-DC3E-2025-947F-0F803C0662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2278403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F8DC3E9B-9E57-C9B2-1BE8-B4679437D536}"/>
              </a:ext>
            </a:extLst>
          </p:cNvPr>
          <p:cNvSpPr>
            <a:spLocks noGrp="1"/>
          </p:cNvSpPr>
          <p:nvPr>
            <p:ph idx="1"/>
          </p:nvPr>
        </p:nvSpPr>
        <p:spPr/>
        <p:txBody>
          <a:bodyPr/>
          <a:lstStyle/>
          <a:p>
            <a:pPr marL="0" indent="0" algn="ctr">
              <a:buNone/>
            </a:pPr>
            <a:r>
              <a:rPr lang="it-IT" b="1" dirty="0"/>
              <a:t>L’ambito territoriale del patto di non concorrenza</a:t>
            </a:r>
          </a:p>
          <a:p>
            <a:pPr marL="0" indent="0" algn="just">
              <a:buNone/>
            </a:pPr>
            <a:r>
              <a:rPr lang="it-IT" b="0" i="0" u="none" strike="noStrike" dirty="0">
                <a:solidFill>
                  <a:srgbClr val="333333"/>
                </a:solidFill>
                <a:effectLst/>
                <a:latin typeface="sole_text"/>
              </a:rPr>
              <a:t>In tema di patto di non concorrenza, il concetto di "territorio" deve essere interpretato come l'ambito commerciale di operatività dell'azienda. Pertanto, l'obbligo di non concorrenza si estende al mercato italiano e non può essere limitato al solo luogo fisico in cui il lavoratore svolge la propria attività, soprattutto in settori globalizzati.</a:t>
            </a:r>
          </a:p>
          <a:p>
            <a:pPr marL="0" indent="0" algn="just">
              <a:buNone/>
            </a:pPr>
            <a:endParaRPr lang="it-IT" dirty="0">
              <a:solidFill>
                <a:srgbClr val="333333"/>
              </a:solidFill>
              <a:latin typeface="sole_text"/>
            </a:endParaRPr>
          </a:p>
          <a:p>
            <a:pPr marL="0" indent="0" algn="just">
              <a:buNone/>
            </a:pPr>
            <a:r>
              <a:rPr lang="it-IT" b="0" i="0" u="none" strike="noStrike" dirty="0">
                <a:solidFill>
                  <a:srgbClr val="333333"/>
                </a:solidFill>
                <a:effectLst/>
                <a:latin typeface="BasisGrotesquePro"/>
              </a:rPr>
              <a:t>Corte d'Appello</a:t>
            </a:r>
            <a:r>
              <a:rPr lang="it-IT" dirty="0">
                <a:solidFill>
                  <a:srgbClr val="333333"/>
                </a:solidFill>
                <a:latin typeface="BasisGrotesquePro"/>
              </a:rPr>
              <a:t> </a:t>
            </a:r>
            <a:r>
              <a:rPr lang="it-IT" b="0" i="0" u="none" strike="noStrike" dirty="0">
                <a:solidFill>
                  <a:srgbClr val="333333"/>
                </a:solidFill>
                <a:effectLst/>
                <a:latin typeface="BasisGrotesquePro"/>
              </a:rPr>
              <a:t>Bologna</a:t>
            </a:r>
            <a:r>
              <a:rPr lang="it-IT" dirty="0">
                <a:solidFill>
                  <a:srgbClr val="333333"/>
                </a:solidFill>
                <a:latin typeface="BasisGrotesquePro"/>
              </a:rPr>
              <a:t> </a:t>
            </a:r>
            <a:r>
              <a:rPr lang="it-IT" b="0" i="0" u="none" strike="noStrike" dirty="0">
                <a:solidFill>
                  <a:srgbClr val="333333"/>
                </a:solidFill>
                <a:effectLst/>
                <a:latin typeface="BasisGrotesquePro"/>
              </a:rPr>
              <a:t>Sezione L</a:t>
            </a:r>
            <a:r>
              <a:rPr lang="it-IT" b="0" i="0" u="none" strike="noStrike" dirty="0">
                <a:effectLst/>
                <a:latin typeface="BasisGrotesquePro"/>
              </a:rPr>
              <a:t>avoro </a:t>
            </a:r>
            <a:r>
              <a:rPr lang="it-IT" b="0" i="0" u="none" strike="noStrike" dirty="0">
                <a:solidFill>
                  <a:srgbClr val="333333"/>
                </a:solidFill>
                <a:effectLst/>
                <a:latin typeface="BasisGrotesquePro"/>
              </a:rPr>
              <a:t>Sentenza</a:t>
            </a:r>
            <a:r>
              <a:rPr lang="it-IT" b="0" i="0" u="none" strike="noStrike" dirty="0">
                <a:effectLst/>
                <a:latin typeface="BasisGrotesquePro"/>
              </a:rPr>
              <a:t> </a:t>
            </a:r>
            <a:r>
              <a:rPr lang="it-IT" dirty="0"/>
              <a:t>24 ottobre 2023</a:t>
            </a:r>
            <a:r>
              <a:rPr lang="it-IT" b="0" i="0" u="none" strike="noStrike" dirty="0">
                <a:effectLst/>
                <a:latin typeface="BasisGrotesquePro"/>
              </a:rPr>
              <a:t> </a:t>
            </a:r>
            <a:r>
              <a:rPr lang="it-IT" b="0" i="0" u="none" strike="noStrike" dirty="0">
                <a:solidFill>
                  <a:srgbClr val="333333"/>
                </a:solidFill>
                <a:effectLst/>
                <a:latin typeface="BasisGrotesquePro"/>
              </a:rPr>
              <a:t> n. 539</a:t>
            </a:r>
            <a:endParaRPr lang="it-IT" b="1" dirty="0"/>
          </a:p>
        </p:txBody>
      </p:sp>
      <p:pic>
        <p:nvPicPr>
          <p:cNvPr id="5" name="Immagine 4" descr="Immagine che contiene testo&#10;&#10;Descrizione generata automaticamente">
            <a:extLst>
              <a:ext uri="{FF2B5EF4-FFF2-40B4-BE49-F238E27FC236}">
                <a16:creationId xmlns:a16="http://schemas.microsoft.com/office/drawing/2014/main" id="{1AE7E121-3080-C66C-6791-B5478B59EF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23078629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A390FE31-8AC7-C379-D697-9149E89435A7}"/>
              </a:ext>
            </a:extLst>
          </p:cNvPr>
          <p:cNvSpPr>
            <a:spLocks noGrp="1"/>
          </p:cNvSpPr>
          <p:nvPr>
            <p:ph idx="1"/>
          </p:nvPr>
        </p:nvSpPr>
        <p:spPr/>
        <p:txBody>
          <a:bodyPr/>
          <a:lstStyle/>
          <a:p>
            <a:pPr marL="0" indent="0" algn="ctr">
              <a:buNone/>
            </a:pPr>
            <a:r>
              <a:rPr lang="it-IT" b="1" dirty="0"/>
              <a:t>recesso unilaterale in corso di rapporto</a:t>
            </a:r>
          </a:p>
          <a:p>
            <a:pPr marL="0" indent="0" algn="just">
              <a:buNone/>
            </a:pPr>
            <a:r>
              <a:rPr lang="it-IT" b="0" i="0" u="none" strike="noStrike" dirty="0">
                <a:solidFill>
                  <a:srgbClr val="333333"/>
                </a:solidFill>
                <a:effectLst/>
                <a:latin typeface="sole_text"/>
              </a:rPr>
              <a:t>La clausola che consente al datore di lavoro di recedere unilateralmente dal patto di non concorrenza è nulla per contrasto con norme imperative. A tal proposito, non rileva il fatto che il recesso sia intervenuto in costanza di rapporto di lavoro, poiché gli obblighi delle parti si sono cristallizzati al momento della sottoscrizione del patto.</a:t>
            </a:r>
          </a:p>
          <a:p>
            <a:pPr marL="0" indent="0">
              <a:buNone/>
            </a:pPr>
            <a:r>
              <a:rPr lang="it-IT" dirty="0"/>
              <a:t>Cassazione Sez. Lav. ord. 23723/2021</a:t>
            </a:r>
            <a:br>
              <a:rPr lang="it-IT" dirty="0"/>
            </a:br>
            <a:endParaRPr lang="it-IT" dirty="0"/>
          </a:p>
        </p:txBody>
      </p:sp>
      <p:pic>
        <p:nvPicPr>
          <p:cNvPr id="5" name="Immagine 4" descr="Immagine che contiene testo&#10;&#10;Descrizione generata automaticamente">
            <a:extLst>
              <a:ext uri="{FF2B5EF4-FFF2-40B4-BE49-F238E27FC236}">
                <a16:creationId xmlns:a16="http://schemas.microsoft.com/office/drawing/2014/main" id="{75A90DD7-70D8-C811-2E11-9834E11B4B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23744863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AD0565D7-A383-DB15-4E4F-DAE2D0964648}"/>
              </a:ext>
            </a:extLst>
          </p:cNvPr>
          <p:cNvSpPr>
            <a:spLocks noGrp="1"/>
          </p:cNvSpPr>
          <p:nvPr>
            <p:ph idx="1"/>
          </p:nvPr>
        </p:nvSpPr>
        <p:spPr/>
        <p:txBody>
          <a:bodyPr/>
          <a:lstStyle/>
          <a:p>
            <a:pPr marL="0" indent="0" algn="ctr">
              <a:buNone/>
            </a:pPr>
            <a:r>
              <a:rPr lang="it-IT" b="1" dirty="0"/>
              <a:t>corrispettivo erogato in corso di rapporto</a:t>
            </a:r>
          </a:p>
          <a:p>
            <a:pPr marL="0" indent="0">
              <a:buNone/>
            </a:pPr>
            <a:r>
              <a:rPr lang="it-IT" b="0" i="0" u="none" strike="noStrike" dirty="0">
                <a:solidFill>
                  <a:srgbClr val="333333"/>
                </a:solidFill>
                <a:effectLst/>
                <a:latin typeface="sole_text"/>
              </a:rPr>
              <a:t>Il corrispettivo del patto di non concorrenza può essere erogato anche in corso del rapporto di lavoro ed esso risulta altresì coerente rispetto alla ragione economico-giuridica del patto. Risponde infatti alla salvaguardia dei contrapposti interessi delle parti il prevedere che l'entità del compenso aumenti all'aumentare della durata del rapporto di lavoro, posto che alla maggiore durata del rapporto di norma corrisponde un maggiore know-how del prestatore di lavoro (e quindi un maggiore interesse aziendale a che questi non operi in concorrenza con l'ex datore di lavoro) oltre che, non di rado, una maggiore difficoltà di ricollocazione del prestatore in settori diversi da quelli in cui il medesimo ha svolto a lungo la propria attività.</a:t>
            </a:r>
          </a:p>
          <a:p>
            <a:pPr marL="0" indent="0">
              <a:buNone/>
            </a:pPr>
            <a:r>
              <a:rPr lang="it-IT" dirty="0">
                <a:solidFill>
                  <a:srgbClr val="333333"/>
                </a:solidFill>
                <a:latin typeface="sole_text"/>
              </a:rPr>
              <a:t>Corte D’Appello di Milano – Sez. Lavoro 13 settembre 2022</a:t>
            </a:r>
            <a:endParaRPr lang="it-IT" dirty="0"/>
          </a:p>
        </p:txBody>
      </p:sp>
      <p:pic>
        <p:nvPicPr>
          <p:cNvPr id="5" name="Immagine 4" descr="Immagine che contiene testo&#10;&#10;Descrizione generata automaticamente">
            <a:extLst>
              <a:ext uri="{FF2B5EF4-FFF2-40B4-BE49-F238E27FC236}">
                <a16:creationId xmlns:a16="http://schemas.microsoft.com/office/drawing/2014/main" id="{277ADE29-7F45-B9FA-0939-38ECE0EE54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15473558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B5EDF6DF-A8E1-A7D4-E6F9-C83BFB258674}"/>
              </a:ext>
            </a:extLst>
          </p:cNvPr>
          <p:cNvSpPr>
            <a:spLocks noGrp="1"/>
          </p:cNvSpPr>
          <p:nvPr>
            <p:ph idx="1"/>
          </p:nvPr>
        </p:nvSpPr>
        <p:spPr/>
        <p:txBody>
          <a:bodyPr/>
          <a:lstStyle/>
          <a:p>
            <a:pPr marL="0" indent="0" algn="ctr">
              <a:buNone/>
            </a:pPr>
            <a:r>
              <a:rPr lang="it-IT" b="1" dirty="0"/>
              <a:t>quali attività possono essere ricomprese nel patto di non concorrenza?</a:t>
            </a:r>
          </a:p>
          <a:p>
            <a:pPr marL="0" indent="0" algn="just">
              <a:buNone/>
            </a:pPr>
            <a:r>
              <a:rPr lang="it-IT" b="0" i="0" u="none" strike="noStrike" dirty="0">
                <a:solidFill>
                  <a:srgbClr val="333333"/>
                </a:solidFill>
                <a:effectLst/>
                <a:latin typeface="sole_text"/>
              </a:rPr>
              <a:t>il patto non deve necessariamente limitarsi alle mansioni espletate dal lavoratore nel corso del rapporto, ma può riguardare qualsiasi prestazione lavorativa che possa competere con le attività economiche volte da datore di lavoro, da identificarsi in relazione a ciascun mercato nelle sue oggettive strutture, ove convergano domande e offerte di beni o servizi identici o comunque parimenti idonei a soddisfare </a:t>
            </a:r>
            <a:r>
              <a:rPr lang="it-IT" dirty="0">
                <a:solidFill>
                  <a:srgbClr val="333333"/>
                </a:solidFill>
                <a:latin typeface="sole_text"/>
              </a:rPr>
              <a:t>le esigenze della clientela del medesimo mercato</a:t>
            </a:r>
            <a:endParaRPr lang="it-IT" b="0" i="0" u="none" strike="noStrike" dirty="0">
              <a:solidFill>
                <a:srgbClr val="333333"/>
              </a:solidFill>
              <a:effectLst/>
              <a:latin typeface="sole_text"/>
            </a:endParaRPr>
          </a:p>
          <a:p>
            <a:pPr marL="0" indent="0" algn="just">
              <a:buNone/>
            </a:pPr>
            <a:r>
              <a:rPr lang="it-IT" dirty="0">
                <a:solidFill>
                  <a:srgbClr val="333333"/>
                </a:solidFill>
                <a:latin typeface="sole_text"/>
              </a:rPr>
              <a:t>Cassazione Sez. Lavoro Sentenza 23418/2021</a:t>
            </a:r>
            <a:endParaRPr lang="it-IT" dirty="0"/>
          </a:p>
        </p:txBody>
      </p:sp>
      <p:pic>
        <p:nvPicPr>
          <p:cNvPr id="5" name="Immagine 4" descr="Immagine che contiene testo&#10;&#10;Descrizione generata automaticamente">
            <a:extLst>
              <a:ext uri="{FF2B5EF4-FFF2-40B4-BE49-F238E27FC236}">
                <a16:creationId xmlns:a16="http://schemas.microsoft.com/office/drawing/2014/main" id="{13468267-92FE-1E6E-7EAC-1E0C45FEF8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25373145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7E31A09C-AFE0-A5A9-9BF2-DBE3B069D930}"/>
              </a:ext>
            </a:extLst>
          </p:cNvPr>
          <p:cNvSpPr>
            <a:spLocks noGrp="1"/>
          </p:cNvSpPr>
          <p:nvPr>
            <p:ph idx="1"/>
          </p:nvPr>
        </p:nvSpPr>
        <p:spPr/>
        <p:txBody>
          <a:bodyPr/>
          <a:lstStyle/>
          <a:p>
            <a:pPr marL="0" indent="0" algn="ctr">
              <a:buNone/>
            </a:pPr>
            <a:r>
              <a:rPr lang="it-IT" b="1" dirty="0"/>
              <a:t>attività vietate ed onere della prova</a:t>
            </a:r>
          </a:p>
          <a:p>
            <a:pPr marL="0" indent="0" algn="just">
              <a:buNone/>
            </a:pPr>
            <a:r>
              <a:rPr lang="it-IT" b="0" i="0" u="none" strike="noStrike" dirty="0">
                <a:solidFill>
                  <a:srgbClr val="333333"/>
                </a:solidFill>
                <a:effectLst/>
                <a:latin typeface="sole_text"/>
              </a:rPr>
              <a:t>Il patto di non concorrenza può - in linea generale - comprendere qualsiasi attività lavorativa potenzialmente in grado di competere con quella del datore di lavoro, purché non venga compromessa in senso assoluto la facoltà del dipendente di trovare una nuova occupazione in base alla propria professionalità.</a:t>
            </a:r>
          </a:p>
          <a:p>
            <a:pPr marL="0" indent="0" algn="just">
              <a:buNone/>
            </a:pPr>
            <a:r>
              <a:rPr lang="it-IT" b="0" i="0" u="none" strike="noStrike" dirty="0">
                <a:solidFill>
                  <a:srgbClr val="333333"/>
                </a:solidFill>
                <a:effectLst/>
                <a:latin typeface="sole_text"/>
              </a:rPr>
              <a:t>L'onere di dimostrare la violazione del patto grava sul datore di lavoro il quale, per la raccolta di eventuali informazioni, potrebbe anche dare mandato ad agenzie di investigazione private.</a:t>
            </a:r>
            <a:endParaRPr lang="it-IT" dirty="0"/>
          </a:p>
        </p:txBody>
      </p:sp>
      <p:pic>
        <p:nvPicPr>
          <p:cNvPr id="5" name="Immagine 4" descr="Immagine che contiene testo&#10;&#10;Descrizione generata automaticamente">
            <a:extLst>
              <a:ext uri="{FF2B5EF4-FFF2-40B4-BE49-F238E27FC236}">
                <a16:creationId xmlns:a16="http://schemas.microsoft.com/office/drawing/2014/main" id="{A31BCE35-D4C9-49E9-0A73-08B8091226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39974216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49EFC363-0E28-DC3A-4845-F0C58ED0524E}"/>
              </a:ext>
            </a:extLst>
          </p:cNvPr>
          <p:cNvSpPr>
            <a:spLocks noGrp="1"/>
          </p:cNvSpPr>
          <p:nvPr>
            <p:ph idx="1"/>
          </p:nvPr>
        </p:nvSpPr>
        <p:spPr>
          <a:xfrm>
            <a:off x="612648" y="1410020"/>
            <a:ext cx="10653578" cy="4899339"/>
          </a:xfrm>
        </p:spPr>
        <p:txBody>
          <a:bodyPr>
            <a:normAutofit lnSpcReduction="10000"/>
          </a:bodyPr>
          <a:lstStyle/>
          <a:p>
            <a:pPr marL="0" indent="0" algn="ctr">
              <a:buNone/>
            </a:pPr>
            <a:r>
              <a:rPr lang="it-IT" b="1" i="1" dirty="0">
                <a:solidFill>
                  <a:srgbClr val="333333"/>
                </a:solidFill>
                <a:latin typeface="sole_text"/>
              </a:rPr>
              <a:t>art. 2125 c.c. - patto di non concorrenza</a:t>
            </a:r>
          </a:p>
          <a:p>
            <a:pPr marL="0" indent="0" algn="just">
              <a:buNone/>
            </a:pPr>
            <a:r>
              <a:rPr lang="it-IT" b="0" i="0" u="none" strike="noStrike" dirty="0">
                <a:solidFill>
                  <a:srgbClr val="333333"/>
                </a:solidFill>
                <a:effectLst/>
                <a:latin typeface="sole_text"/>
              </a:rPr>
              <a:t>Il patto con il quale si limita lo svolgimento dell'attività del prestatore di lavoro, per il tempo successivo alla cessazione del contratto, </a:t>
            </a:r>
            <a:r>
              <a:rPr lang="it-IT" b="0" i="0" strike="noStrike" dirty="0">
                <a:effectLst/>
                <a:latin typeface="sole_text"/>
              </a:rPr>
              <a:t>è </a:t>
            </a:r>
            <a:r>
              <a:rPr lang="it-IT" b="0" i="0" strike="noStrike" dirty="0">
                <a:effectLst/>
                <a:latin typeface="sole_text"/>
                <a:hlinkClick r:id="rId2">
                  <a:extLst>
                    <a:ext uri="{A12FA001-AC4F-418D-AE19-62706E023703}">
                      <ahyp:hlinkClr xmlns:ahyp="http://schemas.microsoft.com/office/drawing/2018/hyperlinkcolor" val="tx"/>
                    </a:ext>
                  </a:extLst>
                </a:hlinkClick>
              </a:rPr>
              <a:t>nullo</a:t>
            </a:r>
            <a:r>
              <a:rPr lang="it-IT" b="0" i="0" strike="noStrike" dirty="0">
                <a:effectLst/>
                <a:latin typeface="sole_text"/>
              </a:rPr>
              <a:t> se:</a:t>
            </a:r>
          </a:p>
          <a:p>
            <a:pPr marL="890588" indent="-225425" algn="just"/>
            <a:r>
              <a:rPr lang="it-IT" b="0" i="0" strike="noStrike" dirty="0">
                <a:effectLst/>
                <a:latin typeface="sole_text"/>
              </a:rPr>
              <a:t>non risulta da </a:t>
            </a:r>
            <a:r>
              <a:rPr lang="it-IT" b="0" i="0" strike="noStrike" dirty="0">
                <a:effectLst/>
                <a:latin typeface="sole_text"/>
                <a:hlinkClick r:id="rId3">
                  <a:extLst>
                    <a:ext uri="{A12FA001-AC4F-418D-AE19-62706E023703}">
                      <ahyp:hlinkClr xmlns:ahyp="http://schemas.microsoft.com/office/drawing/2018/hyperlinkcolor" val="tx"/>
                    </a:ext>
                  </a:extLst>
                </a:hlinkClick>
              </a:rPr>
              <a:t>atto scritto</a:t>
            </a:r>
            <a:r>
              <a:rPr lang="it-IT" b="0" i="0" strike="noStrike" dirty="0">
                <a:effectLst/>
                <a:latin typeface="sole_text"/>
              </a:rPr>
              <a:t> ,</a:t>
            </a:r>
          </a:p>
          <a:p>
            <a:pPr marL="890588" indent="-225425" algn="just"/>
            <a:r>
              <a:rPr lang="it-IT" b="0" i="0" u="none" strike="noStrike" dirty="0">
                <a:solidFill>
                  <a:srgbClr val="333333"/>
                </a:solidFill>
                <a:effectLst/>
                <a:latin typeface="sole_text"/>
              </a:rPr>
              <a:t>non è pattuito un </a:t>
            </a:r>
            <a:r>
              <a:rPr lang="it-IT" b="0" i="0" u="sng" strike="noStrike" dirty="0">
                <a:solidFill>
                  <a:srgbClr val="333333"/>
                </a:solidFill>
                <a:effectLst/>
                <a:latin typeface="sole_text"/>
              </a:rPr>
              <a:t>corrispettivo</a:t>
            </a:r>
            <a:r>
              <a:rPr lang="it-IT" b="0" i="0" u="none" strike="noStrike" dirty="0">
                <a:solidFill>
                  <a:srgbClr val="333333"/>
                </a:solidFill>
                <a:effectLst/>
                <a:latin typeface="sole_text"/>
              </a:rPr>
              <a:t> a favore del prestatore di lavoro;</a:t>
            </a:r>
          </a:p>
          <a:p>
            <a:pPr marL="0" indent="0" algn="just">
              <a:buNone/>
            </a:pPr>
            <a:r>
              <a:rPr lang="it-IT" b="0" i="0" u="none" strike="noStrike" dirty="0">
                <a:solidFill>
                  <a:srgbClr val="333333"/>
                </a:solidFill>
                <a:effectLst/>
                <a:latin typeface="sole_text"/>
              </a:rPr>
              <a:t>il </a:t>
            </a:r>
            <a:r>
              <a:rPr lang="it-IT" b="0" i="0" u="sng" strike="noStrike" dirty="0">
                <a:solidFill>
                  <a:srgbClr val="333333"/>
                </a:solidFill>
                <a:effectLst/>
                <a:latin typeface="sole_text"/>
              </a:rPr>
              <a:t>vincolo</a:t>
            </a:r>
            <a:r>
              <a:rPr lang="it-IT" b="0" i="0" u="none" strike="noStrike" dirty="0">
                <a:solidFill>
                  <a:srgbClr val="333333"/>
                </a:solidFill>
                <a:effectLst/>
                <a:latin typeface="sole_text"/>
              </a:rPr>
              <a:t> non è </a:t>
            </a:r>
            <a:r>
              <a:rPr lang="it-IT" b="0" i="0" u="sng" strike="noStrike" dirty="0">
                <a:solidFill>
                  <a:srgbClr val="333333"/>
                </a:solidFill>
                <a:effectLst/>
                <a:latin typeface="sole_text"/>
              </a:rPr>
              <a:t>contenuto</a:t>
            </a:r>
            <a:r>
              <a:rPr lang="it-IT" b="0" i="0" u="none" strike="noStrike" dirty="0">
                <a:solidFill>
                  <a:srgbClr val="333333"/>
                </a:solidFill>
                <a:effectLst/>
                <a:latin typeface="sole_text"/>
              </a:rPr>
              <a:t> entro determinati limiti di</a:t>
            </a:r>
          </a:p>
          <a:p>
            <a:pPr marL="890588" indent="-225425" algn="just"/>
            <a:r>
              <a:rPr lang="it-IT" dirty="0">
                <a:solidFill>
                  <a:srgbClr val="333333"/>
                </a:solidFill>
                <a:latin typeface="sole_text"/>
              </a:rPr>
              <a:t>o</a:t>
            </a:r>
            <a:r>
              <a:rPr lang="it-IT" b="0" i="0" u="none" strike="noStrike" dirty="0">
                <a:solidFill>
                  <a:srgbClr val="333333"/>
                </a:solidFill>
                <a:effectLst/>
                <a:latin typeface="sole_text"/>
              </a:rPr>
              <a:t>ggetto</a:t>
            </a:r>
          </a:p>
          <a:p>
            <a:pPr marL="890588" indent="-225425" algn="just"/>
            <a:r>
              <a:rPr lang="it-IT" dirty="0">
                <a:solidFill>
                  <a:srgbClr val="333333"/>
                </a:solidFill>
                <a:latin typeface="sole_text"/>
              </a:rPr>
              <a:t>t</a:t>
            </a:r>
            <a:r>
              <a:rPr lang="it-IT" b="0" i="0" u="none" strike="noStrike" dirty="0">
                <a:solidFill>
                  <a:srgbClr val="333333"/>
                </a:solidFill>
                <a:effectLst/>
                <a:latin typeface="sole_text"/>
              </a:rPr>
              <a:t>empo</a:t>
            </a:r>
          </a:p>
          <a:p>
            <a:pPr marL="890588" indent="-225425" algn="just"/>
            <a:r>
              <a:rPr lang="it-IT" b="0" i="0" u="none" strike="noStrike" dirty="0">
                <a:solidFill>
                  <a:srgbClr val="333333"/>
                </a:solidFill>
                <a:effectLst/>
                <a:latin typeface="sole_text"/>
              </a:rPr>
              <a:t>luogo.</a:t>
            </a:r>
          </a:p>
          <a:p>
            <a:pPr marL="0" indent="0" algn="just">
              <a:buNone/>
            </a:pPr>
            <a:r>
              <a:rPr lang="it-IT" b="0" i="0" u="none" strike="noStrike" dirty="0">
                <a:solidFill>
                  <a:srgbClr val="333333"/>
                </a:solidFill>
                <a:effectLst/>
                <a:latin typeface="sole_text"/>
              </a:rPr>
              <a:t>La durata del vincolo non può essere superiore a cinque anni, se si tratta di dirigenti, e a tre anni negli altri casi. Se è pattuita una durata maggiore, essa si riduce nella misura suindicata.</a:t>
            </a:r>
          </a:p>
          <a:p>
            <a:endParaRPr lang="it-IT" dirty="0"/>
          </a:p>
        </p:txBody>
      </p:sp>
      <p:pic>
        <p:nvPicPr>
          <p:cNvPr id="5" name="Immagine 4" descr="Immagine che contiene testo&#10;&#10;Descrizione generata automaticamente">
            <a:extLst>
              <a:ext uri="{FF2B5EF4-FFF2-40B4-BE49-F238E27FC236}">
                <a16:creationId xmlns:a16="http://schemas.microsoft.com/office/drawing/2014/main" id="{1976A719-E6D1-B32B-2665-2D85C3A382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32447013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1FFC2D14-E0A5-151D-CCDD-C80DA0C6B07C}"/>
              </a:ext>
            </a:extLst>
          </p:cNvPr>
          <p:cNvSpPr>
            <a:spLocks noGrp="1"/>
          </p:cNvSpPr>
          <p:nvPr>
            <p:ph idx="1"/>
          </p:nvPr>
        </p:nvSpPr>
        <p:spPr/>
        <p:txBody>
          <a:bodyPr/>
          <a:lstStyle/>
          <a:p>
            <a:pPr marL="0" indent="0" algn="ctr">
              <a:buNone/>
            </a:pPr>
            <a:r>
              <a:rPr lang="it-IT" b="1" dirty="0"/>
              <a:t>le conseguenze della nullità del patto di non concorrenza</a:t>
            </a:r>
          </a:p>
          <a:p>
            <a:pPr algn="just"/>
            <a:r>
              <a:rPr lang="it-IT" dirty="0"/>
              <a:t>la violazione dell’art. 2125 c.c. determina la nullità</a:t>
            </a:r>
          </a:p>
          <a:p>
            <a:pPr algn="just"/>
            <a:r>
              <a:rPr lang="it-IT" dirty="0"/>
              <a:t>Il contratto nullo non produce effetti</a:t>
            </a:r>
          </a:p>
          <a:p>
            <a:pPr algn="just"/>
            <a:r>
              <a:rPr lang="it-IT" dirty="0"/>
              <a:t>Il lavoratore è libero, </a:t>
            </a:r>
            <a:r>
              <a:rPr lang="it-IT" u="sng" dirty="0"/>
              <a:t>ma deve restituire quanto eventualmente già percepito</a:t>
            </a:r>
          </a:p>
          <a:p>
            <a:pPr algn="just"/>
            <a:r>
              <a:rPr lang="it-IT" dirty="0"/>
              <a:t>Limite: erogazione mensile con natura retributiva (cenni alla giurisprudenza risalente)</a:t>
            </a:r>
          </a:p>
          <a:p>
            <a:pPr marL="0" indent="0" algn="just">
              <a:buNone/>
            </a:pPr>
            <a:endParaRPr lang="it-IT" dirty="0"/>
          </a:p>
        </p:txBody>
      </p:sp>
      <p:pic>
        <p:nvPicPr>
          <p:cNvPr id="5" name="Immagine 4" descr="Immagine che contiene testo&#10;&#10;Descrizione generata automaticamente">
            <a:extLst>
              <a:ext uri="{FF2B5EF4-FFF2-40B4-BE49-F238E27FC236}">
                <a16:creationId xmlns:a16="http://schemas.microsoft.com/office/drawing/2014/main" id="{39BD3122-270C-50C2-2890-2C8B51D1C9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15659705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B73BB82-B493-EE46-87B1-53622EE021E9}"/>
              </a:ext>
            </a:extLst>
          </p:cNvPr>
          <p:cNvSpPr>
            <a:spLocks noGrp="1"/>
          </p:cNvSpPr>
          <p:nvPr>
            <p:ph idx="1"/>
          </p:nvPr>
        </p:nvSpPr>
        <p:spPr/>
        <p:txBody>
          <a:bodyPr>
            <a:normAutofit lnSpcReduction="10000"/>
          </a:bodyPr>
          <a:lstStyle/>
          <a:p>
            <a:pPr marL="0" indent="0" algn="ctr">
              <a:buNone/>
            </a:pPr>
            <a:r>
              <a:rPr lang="it-IT" b="1" i="1" dirty="0"/>
              <a:t>il patto di stabilità’</a:t>
            </a:r>
          </a:p>
          <a:p>
            <a:pPr marL="0" indent="0" algn="ctr">
              <a:buNone/>
            </a:pPr>
            <a:r>
              <a:rPr lang="it-IT" b="1" dirty="0"/>
              <a:t>definizione</a:t>
            </a:r>
          </a:p>
          <a:p>
            <a:pPr marL="0" indent="0" algn="just">
              <a:buNone/>
            </a:pPr>
            <a:r>
              <a:rPr lang="it-IT" b="0" i="0" u="none" strike="noStrike" dirty="0">
                <a:solidFill>
                  <a:srgbClr val="333333"/>
                </a:solidFill>
                <a:effectLst/>
                <a:latin typeface="sole_text"/>
              </a:rPr>
              <a:t>Il patto di stabilità (o clausola di durata minima) è un negozio giuridico atipico con il quale il prestatore o il datore di lavoro (ovvero entrambi) si obbliga, per un determinato periodo di tempo, a non recedere dal contratto di lavoro</a:t>
            </a:r>
          </a:p>
          <a:p>
            <a:pPr marL="0" indent="0" algn="just">
              <a:buNone/>
            </a:pPr>
            <a:r>
              <a:rPr lang="it-IT" b="0" i="1" u="none" strike="noStrike" dirty="0">
                <a:solidFill>
                  <a:srgbClr val="333333"/>
                </a:solidFill>
                <a:effectLst/>
                <a:latin typeface="sole_text"/>
              </a:rPr>
              <a:t>il lavoratore subordinato, come ha facoltà di disporre liberamente del proprio diritto di recedere dal rapporto di lavoro (v. Cass. n. 17010/14; Cass. n. 17817/05), così può liberamente concordare una durata minima del rapporto stesso, che comporti, fuori dell'ipotesi di giusta causa di recesso di cui all'articolo </a:t>
            </a:r>
            <a:r>
              <a:rPr lang="it-IT" b="0" i="1" u="sng" dirty="0">
                <a:solidFill>
                  <a:srgbClr val="0F8538"/>
                </a:solidFill>
                <a:effectLst/>
                <a:latin typeface="sole_text"/>
                <a:hlinkClick r:id="rId2"/>
              </a:rPr>
              <a:t>2119 c.c.</a:t>
            </a:r>
            <a:r>
              <a:rPr lang="it-IT" b="0" i="1" u="none" strike="noStrike" dirty="0">
                <a:solidFill>
                  <a:srgbClr val="333333"/>
                </a:solidFill>
                <a:effectLst/>
                <a:latin typeface="sole_text"/>
              </a:rPr>
              <a:t>, il risarcimento del danno a favore della parte non recedente, conseguente al mancato rispetto del suddetto periodo minimo di durata.</a:t>
            </a:r>
          </a:p>
          <a:p>
            <a:pPr marL="0" indent="0" algn="just">
              <a:buNone/>
            </a:pPr>
            <a:r>
              <a:rPr lang="it-IT" i="1" dirty="0">
                <a:solidFill>
                  <a:srgbClr val="333333"/>
                </a:solidFill>
                <a:latin typeface="sole_text"/>
              </a:rPr>
              <a:t>Cassazione Sez. Lavoro, Sentenza n. 21646 del 21 ottobre 2016</a:t>
            </a:r>
            <a:endParaRPr lang="it-IT" b="0" i="1" u="none" strike="noStrike" dirty="0">
              <a:solidFill>
                <a:srgbClr val="333333"/>
              </a:solidFill>
              <a:effectLst/>
              <a:latin typeface="sole_text"/>
            </a:endParaRPr>
          </a:p>
          <a:p>
            <a:pPr marL="0" indent="0" algn="just">
              <a:buNone/>
            </a:pPr>
            <a:endParaRPr lang="it-IT" dirty="0">
              <a:solidFill>
                <a:srgbClr val="333333"/>
              </a:solidFill>
              <a:latin typeface="sole_text"/>
            </a:endParaRPr>
          </a:p>
        </p:txBody>
      </p:sp>
      <p:pic>
        <p:nvPicPr>
          <p:cNvPr id="4" name="Immagine 3" descr="Immagine che contiene testo&#10;&#10;Descrizione generata automaticamente">
            <a:extLst>
              <a:ext uri="{FF2B5EF4-FFF2-40B4-BE49-F238E27FC236}">
                <a16:creationId xmlns:a16="http://schemas.microsoft.com/office/drawing/2014/main" id="{725E8DF0-21C3-F9D9-7EC3-A9BDDF8116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42741322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7AAF6987-94BD-E5A5-D0B9-37DF09799A27}"/>
              </a:ext>
            </a:extLst>
          </p:cNvPr>
          <p:cNvSpPr>
            <a:spLocks noGrp="1"/>
          </p:cNvSpPr>
          <p:nvPr>
            <p:ph idx="1"/>
          </p:nvPr>
        </p:nvSpPr>
        <p:spPr>
          <a:xfrm>
            <a:off x="612647" y="1715532"/>
            <a:ext cx="10653579" cy="4961994"/>
          </a:xfrm>
        </p:spPr>
        <p:txBody>
          <a:bodyPr>
            <a:normAutofit/>
          </a:bodyPr>
          <a:lstStyle/>
          <a:p>
            <a:pPr marL="0" indent="0" algn="ctr">
              <a:buNone/>
            </a:pPr>
            <a:r>
              <a:rPr lang="it-IT" b="1" i="1" dirty="0"/>
              <a:t>patto di stabilità e art. 2113 c.c.</a:t>
            </a:r>
          </a:p>
          <a:p>
            <a:pPr marL="0" indent="0" algn="l">
              <a:buNone/>
            </a:pPr>
            <a:r>
              <a:rPr lang="it-IT" dirty="0">
                <a:solidFill>
                  <a:srgbClr val="333333"/>
                </a:solidFill>
                <a:latin typeface="sole_text"/>
              </a:rPr>
              <a:t>Il patto, di per sé, si pone </a:t>
            </a:r>
            <a:r>
              <a:rPr lang="it-IT" b="0" i="0" u="none" strike="noStrike" dirty="0">
                <a:solidFill>
                  <a:srgbClr val="333333"/>
                </a:solidFill>
                <a:effectLst/>
                <a:latin typeface="sole_text"/>
              </a:rPr>
              <a:t>al di fuori della fattispecie, prevista dall'articolo </a:t>
            </a:r>
            <a:r>
              <a:rPr lang="it-IT" b="0" i="0" u="sng" strike="noStrike" dirty="0">
                <a:solidFill>
                  <a:srgbClr val="0F8538"/>
                </a:solidFill>
                <a:effectLst/>
                <a:latin typeface="sole_text"/>
                <a:hlinkClick r:id="rId2"/>
              </a:rPr>
              <a:t>2113 c.c.</a:t>
            </a:r>
            <a:r>
              <a:rPr lang="it-IT" b="0" i="0" u="none" strike="noStrike" dirty="0">
                <a:solidFill>
                  <a:srgbClr val="333333"/>
                </a:solidFill>
                <a:effectLst/>
                <a:latin typeface="sole_text"/>
              </a:rPr>
              <a:t>, della rinuncia o transazione su diritti derivanti da disposizioni inderogabili di legge.</a:t>
            </a:r>
          </a:p>
          <a:p>
            <a:pPr marL="0" indent="0" algn="l">
              <a:buNone/>
            </a:pPr>
            <a:r>
              <a:rPr lang="it-IT" b="0" i="0" u="none" strike="noStrike" dirty="0">
                <a:solidFill>
                  <a:srgbClr val="333333"/>
                </a:solidFill>
                <a:effectLst/>
                <a:latin typeface="sole_text"/>
              </a:rPr>
              <a:t>Ne' ricorre una delle ipotesi in cui l'impugnabilità ex articolo </a:t>
            </a:r>
            <a:r>
              <a:rPr lang="it-IT" b="0" i="0" u="sng" strike="noStrike" dirty="0">
                <a:solidFill>
                  <a:srgbClr val="0F8538"/>
                </a:solidFill>
                <a:effectLst/>
                <a:latin typeface="sole_text"/>
                <a:hlinkClick r:id="rId2"/>
              </a:rPr>
              <a:t>2113 c.c.</a:t>
            </a:r>
            <a:r>
              <a:rPr lang="it-IT" b="0" i="0" u="none" strike="noStrike" dirty="0">
                <a:solidFill>
                  <a:srgbClr val="333333"/>
                </a:solidFill>
                <a:effectLst/>
                <a:latin typeface="sole_text"/>
              </a:rPr>
              <a:t>, della pattuizione relativa ad un diritto disponibile del lavoratore è stata estesa, dalla giurisprudenza di questa S.C., in quanto rientrante in un più ampio contesto negoziale complesso, il cui contenuto investa anche altri diritti del prestatore derivanti da disposizioni inderogabili di legge o dell'autonomia collettiva ove si tratti di clausole strettamente interdipendenti fra loro (cfr., ex </a:t>
            </a:r>
            <a:r>
              <a:rPr lang="it-IT" b="0" i="0" u="none" strike="noStrike" dirty="0" err="1">
                <a:solidFill>
                  <a:srgbClr val="333333"/>
                </a:solidFill>
                <a:effectLst/>
                <a:latin typeface="sole_text"/>
              </a:rPr>
              <a:t>aliis</a:t>
            </a:r>
            <a:r>
              <a:rPr lang="it-IT" b="0" i="0" u="none" strike="noStrike" dirty="0">
                <a:solidFill>
                  <a:srgbClr val="333333"/>
                </a:solidFill>
                <a:effectLst/>
                <a:latin typeface="sole_text"/>
              </a:rPr>
              <a:t>, </a:t>
            </a:r>
            <a:r>
              <a:rPr lang="it-IT" b="0" i="0" u="sng" strike="noStrike" dirty="0">
                <a:solidFill>
                  <a:srgbClr val="0F8538"/>
                </a:solidFill>
                <a:effectLst/>
                <a:latin typeface="sole_text"/>
                <a:hlinkClick r:id="rId3"/>
              </a:rPr>
              <a:t>Cass. n. 18285/09</a:t>
            </a:r>
            <a:r>
              <a:rPr lang="it-IT" b="0" i="0" u="none" strike="noStrike" dirty="0">
                <a:solidFill>
                  <a:srgbClr val="333333"/>
                </a:solidFill>
                <a:effectLst/>
                <a:latin typeface="sole_text"/>
              </a:rPr>
              <a:t>; </a:t>
            </a:r>
            <a:r>
              <a:rPr lang="it-IT" b="0" i="0" u="sng" strike="noStrike" dirty="0">
                <a:solidFill>
                  <a:srgbClr val="0F8538"/>
                </a:solidFill>
                <a:effectLst/>
                <a:latin typeface="sole_text"/>
                <a:hlinkClick r:id="rId4"/>
              </a:rPr>
              <a:t>Cass. n. 171/09; Cass. n. 12301/03</a:t>
            </a:r>
            <a:r>
              <a:rPr lang="it-IT" b="0" i="0" u="none" strike="noStrike" dirty="0">
                <a:solidFill>
                  <a:srgbClr val="333333"/>
                </a:solidFill>
                <a:effectLst/>
                <a:latin typeface="sole_text"/>
              </a:rPr>
              <a:t>): nel citato accordo del 3.7.2000 al patto di stabilità e alla relativa clausola penale si accompagnava soltanto la promozione dell'odierna ricorrente quale funzionario di IV livello, il che non implica alcuna rinuncia o transazione a precedenti diritti derivatile da norme inderogabili.</a:t>
            </a:r>
          </a:p>
          <a:p>
            <a:pPr marL="0" indent="0" algn="just">
              <a:buNone/>
            </a:pPr>
            <a:r>
              <a:rPr lang="it-IT" b="1" i="1" dirty="0"/>
              <a:t>Cass. cit.</a:t>
            </a:r>
          </a:p>
        </p:txBody>
      </p:sp>
      <p:pic>
        <p:nvPicPr>
          <p:cNvPr id="4" name="Immagine 3" descr="Immagine che contiene testo&#10;&#10;Descrizione generata automaticamente">
            <a:extLst>
              <a:ext uri="{FF2B5EF4-FFF2-40B4-BE49-F238E27FC236}">
                <a16:creationId xmlns:a16="http://schemas.microsoft.com/office/drawing/2014/main" id="{40450CBB-0185-105F-FF8E-4D52530A7E9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18631974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8CF316D7-AC3B-7DFB-57A4-FDB687E7C66D}"/>
              </a:ext>
            </a:extLst>
          </p:cNvPr>
          <p:cNvSpPr>
            <a:spLocks noGrp="1"/>
          </p:cNvSpPr>
          <p:nvPr>
            <p:ph idx="1"/>
          </p:nvPr>
        </p:nvSpPr>
        <p:spPr/>
        <p:txBody>
          <a:bodyPr/>
          <a:lstStyle/>
          <a:p>
            <a:pPr marL="0" indent="0" algn="ctr">
              <a:buNone/>
            </a:pPr>
            <a:r>
              <a:rPr lang="it-IT" b="1" i="1" dirty="0"/>
              <a:t>patto di stabilità – ambito di applicazione</a:t>
            </a:r>
          </a:p>
          <a:p>
            <a:pPr marL="0" indent="0" algn="just">
              <a:buNone/>
            </a:pPr>
            <a:r>
              <a:rPr lang="it-IT" b="0" i="0" u="none" strike="noStrike" dirty="0">
                <a:solidFill>
                  <a:srgbClr val="333333"/>
                </a:solidFill>
                <a:effectLst/>
                <a:latin typeface="sole_text"/>
              </a:rPr>
              <a:t>La richiesta del datore di lavoro di un impegno del lavoratore a garantire la stabilità del rapporto di lavoro per un tempo minimo, appare ragionevole oltre che rispondente ai principi di correttezza e buona fede che devono sempre improntare il rapporto di lavoro. </a:t>
            </a:r>
          </a:p>
          <a:p>
            <a:pPr marL="0" indent="0" algn="just">
              <a:buNone/>
            </a:pPr>
            <a:r>
              <a:rPr lang="it-IT" b="0" i="0" u="none" strike="noStrike" dirty="0">
                <a:solidFill>
                  <a:srgbClr val="333333"/>
                </a:solidFill>
                <a:effectLst/>
                <a:latin typeface="sole_text"/>
              </a:rPr>
              <a:t>L'espresso principio deve ritenersi operante soprattutto nell'ipotesi in cui il datore di lavoro si appresti ad affrontare un costo, peraltro non irrisorio, finalizzato alla formazione del lavoratore, di talché è legittimo che abbia interesse a poter beneficiare, per un periodo di tempo minimo ritenuto congruo, del bagaglio di conoscenze da questi acquisito.</a:t>
            </a:r>
          </a:p>
          <a:p>
            <a:pPr marL="0" indent="0" algn="just">
              <a:buNone/>
            </a:pPr>
            <a:r>
              <a:rPr lang="it-IT" i="1" dirty="0">
                <a:solidFill>
                  <a:srgbClr val="333333"/>
                </a:solidFill>
                <a:latin typeface="sole_text"/>
              </a:rPr>
              <a:t>Tribunale di Velletri sentenza n. 305 del 21 febbraio 2017</a:t>
            </a:r>
            <a:endParaRPr lang="it-IT" b="1" i="1" dirty="0"/>
          </a:p>
        </p:txBody>
      </p:sp>
      <p:pic>
        <p:nvPicPr>
          <p:cNvPr id="4" name="Immagine 3" descr="Immagine che contiene testo&#10;&#10;Descrizione generata automaticamente">
            <a:extLst>
              <a:ext uri="{FF2B5EF4-FFF2-40B4-BE49-F238E27FC236}">
                <a16:creationId xmlns:a16="http://schemas.microsoft.com/office/drawing/2014/main" id="{9F40DB0F-D6A6-64E3-A410-8F9C0A97B4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9130744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C35E997F-61FF-3609-70EC-8B60AE28E142}"/>
              </a:ext>
            </a:extLst>
          </p:cNvPr>
          <p:cNvSpPr>
            <a:spLocks noGrp="1"/>
          </p:cNvSpPr>
          <p:nvPr>
            <p:ph idx="1"/>
          </p:nvPr>
        </p:nvSpPr>
        <p:spPr/>
        <p:txBody>
          <a:bodyPr/>
          <a:lstStyle/>
          <a:p>
            <a:pPr marL="0" indent="0" algn="ctr">
              <a:buNone/>
            </a:pPr>
            <a:r>
              <a:rPr lang="it-IT" b="1" i="1" dirty="0"/>
              <a:t>violazione del patto di stabilità – conseguenze</a:t>
            </a:r>
          </a:p>
          <a:p>
            <a:pPr marL="0" indent="0" algn="just">
              <a:buNone/>
            </a:pPr>
            <a:r>
              <a:rPr lang="it-IT" b="1" i="0" u="none" strike="noStrike" dirty="0">
                <a:solidFill>
                  <a:srgbClr val="333333"/>
                </a:solidFill>
                <a:effectLst/>
                <a:latin typeface="sole_text"/>
              </a:rPr>
              <a:t>il datore di lavoro</a:t>
            </a:r>
            <a:r>
              <a:rPr lang="it-IT" b="0" i="0" u="none" strike="noStrike" dirty="0">
                <a:solidFill>
                  <a:srgbClr val="333333"/>
                </a:solidFill>
                <a:effectLst/>
                <a:latin typeface="sole_text"/>
              </a:rPr>
              <a:t>, qualora receda anticipatamente dal contratto (per motivi diversi dalla giusta causa), sarà tenuto al risarcimento del danno, pari all’ammontare delle retribuzioni che il lavoratore avrebbe percepito ove la risoluzione del rapporto non fosse intervenuta</a:t>
            </a:r>
          </a:p>
          <a:p>
            <a:pPr marL="0" indent="0" algn="just">
              <a:buNone/>
            </a:pPr>
            <a:r>
              <a:rPr lang="it-IT" b="0" i="0" u="none" strike="noStrike" dirty="0">
                <a:solidFill>
                  <a:srgbClr val="333333"/>
                </a:solidFill>
                <a:effectLst/>
                <a:latin typeface="sole_text"/>
              </a:rPr>
              <a:t>Nella quantificazione del danno, potrà tenersi conto del c.d. </a:t>
            </a:r>
            <a:r>
              <a:rPr lang="it-IT" b="0" i="1" u="none" strike="noStrike" dirty="0">
                <a:solidFill>
                  <a:srgbClr val="333333"/>
                </a:solidFill>
                <a:effectLst/>
                <a:latin typeface="sole_text"/>
              </a:rPr>
              <a:t>aliunde perceptum</a:t>
            </a:r>
            <a:r>
              <a:rPr lang="it-IT" b="0" i="0" u="none" strike="noStrike" dirty="0">
                <a:solidFill>
                  <a:srgbClr val="333333"/>
                </a:solidFill>
                <a:effectLst/>
                <a:latin typeface="sole_text"/>
              </a:rPr>
              <a:t>, ossia degli eventuali compensi che il lavoratore abbia eventualmente percepito trovando altre occupazioni dopo il recesso</a:t>
            </a:r>
          </a:p>
          <a:p>
            <a:pPr marL="0" indent="0" algn="just">
              <a:buNone/>
            </a:pPr>
            <a:r>
              <a:rPr lang="it-IT" b="1" dirty="0">
                <a:solidFill>
                  <a:srgbClr val="333333"/>
                </a:solidFill>
                <a:latin typeface="sole_text"/>
              </a:rPr>
              <a:t>Il lavoratore</a:t>
            </a:r>
            <a:r>
              <a:rPr lang="it-IT" dirty="0">
                <a:solidFill>
                  <a:srgbClr val="333333"/>
                </a:solidFill>
                <a:latin typeface="sole_text"/>
              </a:rPr>
              <a:t>, </a:t>
            </a:r>
            <a:r>
              <a:rPr lang="it-IT" b="0" i="0" u="none" strike="noStrike" dirty="0">
                <a:solidFill>
                  <a:srgbClr val="333333"/>
                </a:solidFill>
                <a:effectLst/>
                <a:latin typeface="sole_text"/>
              </a:rPr>
              <a:t>qualora receda anticipatamente dal contratto (per motivi diversi dalla giusta causa), sarà tenuto al pagamento della penale eventualmente prevista dal contratto, oppure al risarcimento del danno patito dal datore di lavoro secondo le regole ordinarie (ad es. rimborso costi di formazione)</a:t>
            </a:r>
            <a:endParaRPr lang="it-IT" b="1" i="1" dirty="0"/>
          </a:p>
        </p:txBody>
      </p:sp>
      <p:pic>
        <p:nvPicPr>
          <p:cNvPr id="4" name="Immagine 3" descr="Immagine che contiene testo&#10;&#10;Descrizione generata automaticamente">
            <a:extLst>
              <a:ext uri="{FF2B5EF4-FFF2-40B4-BE49-F238E27FC236}">
                <a16:creationId xmlns:a16="http://schemas.microsoft.com/office/drawing/2014/main" id="{435DF214-0627-3707-DFB6-3039CBD238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14807706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8C9F4A89-8532-D78F-274B-0CDA3BBB1B81}"/>
              </a:ext>
            </a:extLst>
          </p:cNvPr>
          <p:cNvSpPr>
            <a:spLocks noGrp="1"/>
          </p:cNvSpPr>
          <p:nvPr>
            <p:ph idx="1"/>
          </p:nvPr>
        </p:nvSpPr>
        <p:spPr>
          <a:xfrm>
            <a:off x="576532" y="1680898"/>
            <a:ext cx="10653579" cy="4593828"/>
          </a:xfrm>
        </p:spPr>
        <p:txBody>
          <a:bodyPr>
            <a:normAutofit/>
          </a:bodyPr>
          <a:lstStyle/>
          <a:p>
            <a:pPr marL="0" indent="0" algn="ctr">
              <a:buNone/>
            </a:pPr>
            <a:r>
              <a:rPr lang="it-IT" b="1" i="1" dirty="0"/>
              <a:t>focus: il risarcimento del danno a carico del lavoratore</a:t>
            </a:r>
          </a:p>
          <a:p>
            <a:pPr marL="0" indent="0" algn="just">
              <a:buNone/>
            </a:pPr>
            <a:r>
              <a:rPr lang="it-IT" b="0" i="0" u="none" strike="noStrike" dirty="0">
                <a:solidFill>
                  <a:srgbClr val="333333"/>
                </a:solidFill>
                <a:effectLst/>
                <a:latin typeface="sole_text"/>
              </a:rPr>
              <a:t>Caso: il lavoratore che, in ragione dell’accordo di durata minima, riceve un compenso di natura “</a:t>
            </a:r>
            <a:r>
              <a:rPr lang="it-IT" b="0" i="0" u="none" strike="noStrike" dirty="0" err="1">
                <a:solidFill>
                  <a:srgbClr val="333333"/>
                </a:solidFill>
                <a:effectLst/>
                <a:latin typeface="sole_text"/>
              </a:rPr>
              <a:t>inquadramentale</a:t>
            </a:r>
            <a:r>
              <a:rPr lang="it-IT" b="0" i="0" u="none" strike="noStrike" dirty="0">
                <a:solidFill>
                  <a:srgbClr val="333333"/>
                </a:solidFill>
                <a:effectLst/>
                <a:latin typeface="sole_text"/>
              </a:rPr>
              <a:t>”, come una promozione. </a:t>
            </a:r>
          </a:p>
          <a:p>
            <a:pPr marL="0" indent="0" algn="just">
              <a:buNone/>
            </a:pPr>
            <a:r>
              <a:rPr lang="it-IT" b="0" i="0" u="none" strike="noStrike" dirty="0">
                <a:solidFill>
                  <a:srgbClr val="333333"/>
                </a:solidFill>
                <a:effectLst/>
                <a:latin typeface="sole_text"/>
              </a:rPr>
              <a:t>Egli non potrà essere chiamato a restituire la maggiore retribuzione percepita quale corrispettivo per lo svolgimento di mansioni superiori (né, ovviamente, potrà restituire la più elevata posizione professionale ormai acquisita ed entrata a far parte del suo patrimonio). </a:t>
            </a:r>
          </a:p>
          <a:p>
            <a:pPr marL="0" indent="0" algn="just">
              <a:buNone/>
            </a:pPr>
            <a:r>
              <a:rPr lang="it-IT" b="0" i="0" u="none" strike="noStrike" dirty="0">
                <a:solidFill>
                  <a:srgbClr val="333333"/>
                </a:solidFill>
                <a:effectLst/>
                <a:latin typeface="sole_text"/>
              </a:rPr>
              <a:t>Le somme percepite per la mansione superiore avranno, infatti, pieno carattere retributivo e, perciò, saranno “protette” dalla necessaria proporzionalità e sufficienza previste dall’art. </a:t>
            </a:r>
            <a:r>
              <a:rPr lang="it-IT" b="0" i="0" u="sng" dirty="0">
                <a:solidFill>
                  <a:srgbClr val="0F8538"/>
                </a:solidFill>
                <a:effectLst/>
                <a:latin typeface="sole_text"/>
                <a:hlinkClick r:id="rId2"/>
              </a:rPr>
              <a:t>36 Cost.</a:t>
            </a:r>
            <a:r>
              <a:rPr lang="it-IT" b="0" i="0" u="none" strike="noStrike" dirty="0">
                <a:solidFill>
                  <a:srgbClr val="333333"/>
                </a:solidFill>
                <a:effectLst/>
                <a:latin typeface="sole_text"/>
              </a:rPr>
              <a:t>, nonché dalla irrinunziabilità ed irripetibilità.</a:t>
            </a:r>
          </a:p>
        </p:txBody>
      </p:sp>
      <p:pic>
        <p:nvPicPr>
          <p:cNvPr id="4" name="Immagine 3" descr="Immagine che contiene testo&#10;&#10;Descrizione generata automaticamente">
            <a:extLst>
              <a:ext uri="{FF2B5EF4-FFF2-40B4-BE49-F238E27FC236}">
                <a16:creationId xmlns:a16="http://schemas.microsoft.com/office/drawing/2014/main" id="{21DA2EF6-935B-0611-7E15-1F194F5E9E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7283555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03CFE377-F54D-2EF1-C0BA-235590B5C38F}"/>
              </a:ext>
            </a:extLst>
          </p:cNvPr>
          <p:cNvSpPr>
            <a:spLocks noGrp="1"/>
          </p:cNvSpPr>
          <p:nvPr>
            <p:ph idx="1"/>
          </p:nvPr>
        </p:nvSpPr>
        <p:spPr/>
        <p:txBody>
          <a:bodyPr>
            <a:normAutofit/>
          </a:bodyPr>
          <a:lstStyle/>
          <a:p>
            <a:pPr marL="0" indent="0" algn="ctr">
              <a:buNone/>
            </a:pPr>
            <a:r>
              <a:rPr lang="it-IT" b="1" i="1" dirty="0">
                <a:solidFill>
                  <a:srgbClr val="333333"/>
                </a:solidFill>
                <a:latin typeface="sole_text"/>
              </a:rPr>
              <a:t>s</a:t>
            </a:r>
            <a:r>
              <a:rPr lang="it-IT" b="1" i="1" u="none" strike="noStrike" dirty="0">
                <a:solidFill>
                  <a:srgbClr val="333333"/>
                </a:solidFill>
                <a:effectLst/>
                <a:latin typeface="sole_text"/>
              </a:rPr>
              <a:t>oluzione: clausola penale</a:t>
            </a:r>
          </a:p>
          <a:p>
            <a:pPr marL="0" indent="0">
              <a:buNone/>
            </a:pPr>
            <a:r>
              <a:rPr lang="it-IT" dirty="0">
                <a:solidFill>
                  <a:srgbClr val="333333"/>
                </a:solidFill>
                <a:latin typeface="sole_text"/>
              </a:rPr>
              <a:t>Nel patto di stabilità è opportuno prevedere una penale (determinata secondo buona fede) in caso di violazione perpetrata dal lavoratore</a:t>
            </a:r>
            <a:endParaRPr lang="it-IT" b="0" i="0" u="none" strike="noStrike" dirty="0">
              <a:solidFill>
                <a:srgbClr val="333333"/>
              </a:solidFill>
              <a:effectLst/>
              <a:latin typeface="sole_text"/>
            </a:endParaRPr>
          </a:p>
          <a:p>
            <a:pPr marL="0" indent="0" algn="just">
              <a:buNone/>
            </a:pPr>
            <a:r>
              <a:rPr lang="it-IT" dirty="0">
                <a:solidFill>
                  <a:srgbClr val="333333"/>
                </a:solidFill>
                <a:latin typeface="sole_text"/>
              </a:rPr>
              <a:t>L</a:t>
            </a:r>
            <a:r>
              <a:rPr lang="it-IT" b="0" i="0" u="none" strike="noStrike" dirty="0">
                <a:solidFill>
                  <a:srgbClr val="333333"/>
                </a:solidFill>
                <a:effectLst/>
                <a:latin typeface="sole_text"/>
              </a:rPr>
              <a:t>a misura risarcitoria dovrebbe essere concordata anticipatamente (quantificando in via preventiva il valore di quanto erogato), in modo da rendere pienamente edotto il lavoratore della somma da versare per “rimborsare” il datore di lavoro e compensarlo del danno subìto, in caso di abbandono del posto di lavoro prima della scadenza del periodo di permanenza garantita.</a:t>
            </a:r>
          </a:p>
        </p:txBody>
      </p:sp>
      <p:pic>
        <p:nvPicPr>
          <p:cNvPr id="4" name="Immagine 3" descr="Immagine che contiene testo&#10;&#10;Descrizione generata automaticamente">
            <a:extLst>
              <a:ext uri="{FF2B5EF4-FFF2-40B4-BE49-F238E27FC236}">
                <a16:creationId xmlns:a16="http://schemas.microsoft.com/office/drawing/2014/main" id="{EFAAE8C5-5817-2E3D-A437-D2404EF693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18487962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9A3BA85D-8190-38BA-C6F7-1CE5340BD7CD}"/>
              </a:ext>
            </a:extLst>
          </p:cNvPr>
          <p:cNvSpPr>
            <a:spLocks noGrp="1"/>
          </p:cNvSpPr>
          <p:nvPr>
            <p:ph idx="1"/>
          </p:nvPr>
        </p:nvSpPr>
        <p:spPr/>
        <p:txBody>
          <a:bodyPr>
            <a:normAutofit lnSpcReduction="10000"/>
          </a:bodyPr>
          <a:lstStyle/>
          <a:p>
            <a:pPr marL="0" indent="0" algn="ctr">
              <a:buNone/>
            </a:pPr>
            <a:r>
              <a:rPr lang="it-IT" b="1" i="1" dirty="0">
                <a:solidFill>
                  <a:srgbClr val="333333"/>
                </a:solidFill>
                <a:latin typeface="sole_text"/>
              </a:rPr>
              <a:t>l</a:t>
            </a:r>
            <a:r>
              <a:rPr lang="it-IT" b="1" i="1" u="none" strike="noStrike" dirty="0">
                <a:solidFill>
                  <a:srgbClr val="333333"/>
                </a:solidFill>
                <a:effectLst/>
                <a:latin typeface="sole_text"/>
              </a:rPr>
              <a:t>a funzione della clausola penale</a:t>
            </a:r>
          </a:p>
          <a:p>
            <a:pPr marL="0" indent="0" algn="ctr">
              <a:buNone/>
            </a:pPr>
            <a:endParaRPr lang="it-IT" b="1" i="1" dirty="0">
              <a:solidFill>
                <a:srgbClr val="333333"/>
              </a:solidFill>
              <a:latin typeface="sole_text"/>
            </a:endParaRPr>
          </a:p>
          <a:p>
            <a:pPr marL="0" indent="0" algn="just">
              <a:buNone/>
            </a:pPr>
            <a:r>
              <a:rPr lang="it-IT" b="0" i="0" u="none" strike="noStrike" dirty="0">
                <a:solidFill>
                  <a:srgbClr val="333333"/>
                </a:solidFill>
                <a:effectLst/>
                <a:latin typeface="sole_text"/>
              </a:rPr>
              <a:t>Funzione di liquidazione preventiva convenzionale del danno da inadempimento , volta a predeterminare l’ammontare del risarcimento, in caso di dimissioni anticipate, esonerando il datore di lavoro dall’onere della prova del danno subìto. </a:t>
            </a:r>
          </a:p>
          <a:p>
            <a:pPr marL="0" indent="0" algn="just">
              <a:buNone/>
            </a:pPr>
            <a:r>
              <a:rPr lang="it-IT" b="0" i="0" u="none" strike="noStrike" dirty="0">
                <a:solidFill>
                  <a:srgbClr val="333333"/>
                </a:solidFill>
                <a:effectLst/>
                <a:latin typeface="sole_text"/>
              </a:rPr>
              <a:t>In conformità ai principi di diritto comune, resta poi ferma, in ogni caso, la facoltà del giudice di ridurre, secondo una valutazione equitativa, l’importo della penale che accede al patto di stabilità, qualora sia ritenuta manifestamente eccessiva avuto riguardo all’interesse che il datore di lavoro aveva all’adempimento </a:t>
            </a:r>
            <a:endParaRPr lang="it-IT" dirty="0"/>
          </a:p>
          <a:p>
            <a:pPr marL="0" indent="0">
              <a:buNone/>
            </a:pPr>
            <a:r>
              <a:rPr lang="it-IT" u="sng" dirty="0"/>
              <a:t>Per approfondimenti</a:t>
            </a:r>
            <a:r>
              <a:rPr lang="it-IT" dirty="0"/>
              <a:t>: </a:t>
            </a:r>
            <a:r>
              <a:rPr lang="it-IT" b="0" u="none" strike="noStrike" dirty="0">
                <a:solidFill>
                  <a:srgbClr val="08491F"/>
                </a:solidFill>
                <a:effectLst/>
                <a:latin typeface="sole_headline"/>
              </a:rPr>
              <a:t>Massimario di Giurisprudenza del Lavoro</a:t>
            </a:r>
            <a:r>
              <a:rPr lang="it-IT" dirty="0">
                <a:solidFill>
                  <a:srgbClr val="08491F"/>
                </a:solidFill>
                <a:latin typeface="BasisGrotesquePro"/>
              </a:rPr>
              <a:t>, </a:t>
            </a:r>
            <a:r>
              <a:rPr lang="it-IT" sz="1800" dirty="0"/>
              <a:t>14 giugno 2017</a:t>
            </a:r>
            <a:r>
              <a:rPr lang="it-IT" sz="1800" dirty="0">
                <a:latin typeface="BasisGrotesquePro"/>
              </a:rPr>
              <a:t>, </a:t>
            </a:r>
            <a:r>
              <a:rPr lang="it-IT" b="0" u="none" strike="noStrike" dirty="0">
                <a:solidFill>
                  <a:srgbClr val="333333"/>
                </a:solidFill>
                <a:effectLst/>
                <a:latin typeface="BasisGrotesquePro"/>
              </a:rPr>
              <a:t>n. 6</a:t>
            </a:r>
            <a:r>
              <a:rPr lang="it-IT" dirty="0">
                <a:solidFill>
                  <a:srgbClr val="333333"/>
                </a:solidFill>
                <a:latin typeface="BasisGrotesquePro"/>
              </a:rPr>
              <a:t>, </a:t>
            </a:r>
            <a:r>
              <a:rPr lang="it-IT" b="0" u="none" strike="noStrike" dirty="0">
                <a:solidFill>
                  <a:srgbClr val="333333"/>
                </a:solidFill>
                <a:effectLst/>
                <a:latin typeface="BasisGrotesquePro"/>
              </a:rPr>
              <a:t>p. 392-406</a:t>
            </a:r>
            <a:r>
              <a:rPr lang="it-IT" dirty="0">
                <a:solidFill>
                  <a:srgbClr val="333333"/>
                </a:solidFill>
                <a:latin typeface="BasisGrotesquePro"/>
              </a:rPr>
              <a:t> Clausole di durata minima nell’interesse del lavoratore e del datore di lavoro </a:t>
            </a:r>
            <a:r>
              <a:rPr lang="it-IT" b="0" u="none" strike="noStrike" dirty="0">
                <a:solidFill>
                  <a:srgbClr val="333333"/>
                </a:solidFill>
                <a:effectLst/>
                <a:latin typeface="BasisGrotesquePro"/>
              </a:rPr>
              <a:t>di Bettini Maria Novella</a:t>
            </a:r>
            <a:endParaRPr lang="it-IT" dirty="0"/>
          </a:p>
        </p:txBody>
      </p:sp>
      <p:pic>
        <p:nvPicPr>
          <p:cNvPr id="4" name="Immagine 3" descr="Immagine che contiene testo&#10;&#10;Descrizione generata automaticamente">
            <a:extLst>
              <a:ext uri="{FF2B5EF4-FFF2-40B4-BE49-F238E27FC236}">
                <a16:creationId xmlns:a16="http://schemas.microsoft.com/office/drawing/2014/main" id="{388B5A71-B0ED-ED2B-039B-CAF4C3B367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990752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D2EC1D3E-3068-FA4C-66B8-BB66C8C7551F}"/>
              </a:ext>
            </a:extLst>
          </p:cNvPr>
          <p:cNvSpPr>
            <a:spLocks noGrp="1"/>
          </p:cNvSpPr>
          <p:nvPr>
            <p:ph idx="1"/>
          </p:nvPr>
        </p:nvSpPr>
        <p:spPr>
          <a:xfrm>
            <a:off x="612647" y="982980"/>
            <a:ext cx="10653579" cy="2946763"/>
          </a:xfrm>
        </p:spPr>
        <p:txBody>
          <a:bodyPr/>
          <a:lstStyle/>
          <a:p>
            <a:endParaRPr lang="it-IT" dirty="0"/>
          </a:p>
          <a:p>
            <a:pPr marL="0" indent="0" algn="ctr">
              <a:buNone/>
            </a:pPr>
            <a:r>
              <a:rPr lang="it-IT" i="1" dirty="0"/>
              <a:t>grazie per l’attenzione</a:t>
            </a:r>
          </a:p>
          <a:p>
            <a:pPr marL="0" indent="0" algn="ctr">
              <a:buNone/>
            </a:pPr>
            <a:endParaRPr lang="it-IT" dirty="0"/>
          </a:p>
          <a:p>
            <a:pPr marL="0" indent="0" algn="ctr">
              <a:buNone/>
            </a:pPr>
            <a:endParaRPr lang="it-IT" dirty="0"/>
          </a:p>
        </p:txBody>
      </p:sp>
      <p:pic>
        <p:nvPicPr>
          <p:cNvPr id="4" name="Immagine 4" descr="Immagine che contiene testo, Carattere, bianco, schermata&#10;&#10;Descrizione generata automaticamente">
            <a:extLst>
              <a:ext uri="{FF2B5EF4-FFF2-40B4-BE49-F238E27FC236}">
                <a16:creationId xmlns:a16="http://schemas.microsoft.com/office/drawing/2014/main" id="{74153B0F-76BA-9826-47EA-6BDCB47B2EF0}"/>
              </a:ext>
            </a:extLst>
          </p:cNvPr>
          <p:cNvPicPr>
            <a:picLocks noChangeArrowheads="1"/>
          </p:cNvPicPr>
          <p:nvPr/>
        </p:nvPicPr>
        <p:blipFill>
          <a:blip r:embed="rId2" r:link="rId3">
            <a:extLst>
              <a:ext uri="{28A0092B-C50C-407E-A947-70E740481C1C}">
                <a14:useLocalDpi xmlns:a14="http://schemas.microsoft.com/office/drawing/2010/main" val="0"/>
              </a:ext>
            </a:extLst>
          </a:blip>
          <a:stretch>
            <a:fillRect/>
          </a:stretch>
        </p:blipFill>
        <p:spPr bwMode="auto">
          <a:xfrm>
            <a:off x="1188551" y="2068148"/>
            <a:ext cx="9491355" cy="1861595"/>
          </a:xfrm>
          <a:custGeom>
            <a:avLst/>
            <a:gdLst/>
            <a:ahLst/>
            <a:cxnLst/>
            <a:rect l="l" t="t" r="r" b="b"/>
            <a:pathLst>
              <a:path w="10580201" h="2957472">
                <a:moveTo>
                  <a:pt x="88961" y="0"/>
                </a:moveTo>
                <a:lnTo>
                  <a:pt x="10491240" y="0"/>
                </a:lnTo>
                <a:cubicBezTo>
                  <a:pt x="10540372" y="0"/>
                  <a:pt x="10580201" y="39829"/>
                  <a:pt x="10580201" y="88961"/>
                </a:cubicBezTo>
                <a:lnTo>
                  <a:pt x="10580201" y="2868511"/>
                </a:lnTo>
                <a:cubicBezTo>
                  <a:pt x="10580201" y="2917643"/>
                  <a:pt x="10540372" y="2957472"/>
                  <a:pt x="10491240" y="2957472"/>
                </a:cubicBezTo>
                <a:lnTo>
                  <a:pt x="88961" y="2957472"/>
                </a:lnTo>
                <a:cubicBezTo>
                  <a:pt x="39829" y="2957472"/>
                  <a:pt x="0" y="2917643"/>
                  <a:pt x="0" y="2868511"/>
                </a:cubicBezTo>
                <a:lnTo>
                  <a:pt x="0" y="88961"/>
                </a:lnTo>
                <a:cubicBezTo>
                  <a:pt x="0" y="39829"/>
                  <a:pt x="39829" y="0"/>
                  <a:pt x="88961" y="0"/>
                </a:cubicBezTo>
                <a:close/>
              </a:path>
            </a:pathLst>
          </a:custGeom>
          <a:noFill/>
          <a:extLst>
            <a:ext uri="{909E8E84-426E-40DD-AFC4-6F175D3DCCD1}">
              <a14:hiddenFill xmlns:a14="http://schemas.microsoft.com/office/drawing/2010/main">
                <a:solidFill>
                  <a:srgbClr val="FFFFFF"/>
                </a:solidFill>
              </a14:hiddenFill>
            </a:ext>
          </a:extLst>
        </p:spPr>
      </p:pic>
      <p:sp>
        <p:nvSpPr>
          <p:cNvPr id="7" name="CasellaDiTesto 6">
            <a:extLst>
              <a:ext uri="{FF2B5EF4-FFF2-40B4-BE49-F238E27FC236}">
                <a16:creationId xmlns:a16="http://schemas.microsoft.com/office/drawing/2014/main" id="{4D28B7F2-81FF-1FDC-DB76-7A7E8A150709}"/>
              </a:ext>
            </a:extLst>
          </p:cNvPr>
          <p:cNvSpPr txBox="1"/>
          <p:nvPr/>
        </p:nvSpPr>
        <p:spPr>
          <a:xfrm>
            <a:off x="990600" y="4389120"/>
            <a:ext cx="4833349" cy="1200329"/>
          </a:xfrm>
          <a:prstGeom prst="rect">
            <a:avLst/>
          </a:prstGeom>
          <a:noFill/>
        </p:spPr>
        <p:txBody>
          <a:bodyPr wrap="square" rtlCol="0">
            <a:spAutoFit/>
          </a:bodyPr>
          <a:lstStyle/>
          <a:p>
            <a:pPr marL="0" indent="0">
              <a:buNone/>
            </a:pPr>
            <a:r>
              <a:rPr lang="it-IT" sz="1800" b="1" dirty="0">
                <a:latin typeface="Times New Roman" panose="02020603050405020304" pitchFamily="18" charset="0"/>
                <a:cs typeface="Times New Roman" panose="02020603050405020304" pitchFamily="18" charset="0"/>
              </a:rPr>
              <a:t>Melegnano (MI) – Via Marconi n. 5</a:t>
            </a:r>
          </a:p>
          <a:p>
            <a:pPr marL="0" indent="0">
              <a:buNone/>
            </a:pPr>
            <a:r>
              <a:rPr lang="it-IT" sz="1800" b="1" dirty="0">
                <a:latin typeface="Times New Roman" panose="02020603050405020304" pitchFamily="18" charset="0"/>
                <a:cs typeface="Times New Roman" panose="02020603050405020304" pitchFamily="18" charset="0"/>
              </a:rPr>
              <a:t>Milano – C.so Europa n. 7</a:t>
            </a:r>
          </a:p>
          <a:p>
            <a:pPr marL="0" indent="0">
              <a:buNone/>
            </a:pPr>
            <a:r>
              <a:rPr lang="it-IT" sz="1800" b="1" dirty="0">
                <a:latin typeface="Times New Roman" panose="02020603050405020304" pitchFamily="18" charset="0"/>
                <a:cs typeface="Times New Roman" panose="02020603050405020304" pitchFamily="18" charset="0"/>
              </a:rPr>
              <a:t>Tel.: 02.98232973</a:t>
            </a:r>
          </a:p>
          <a:p>
            <a:pPr marL="0" indent="0">
              <a:buNone/>
            </a:pPr>
            <a:r>
              <a:rPr lang="it-IT" sz="1800" dirty="0">
                <a:latin typeface="Times New Roman" panose="02020603050405020304" pitchFamily="18" charset="0"/>
                <a:cs typeface="Times New Roman" panose="02020603050405020304" pitchFamily="18" charset="0"/>
                <a:hlinkClick r:id="rId4"/>
              </a:rPr>
              <a:t>a.loro@studiogrignani.it</a:t>
            </a:r>
            <a:endParaRPr lang="it-IT" dirty="0"/>
          </a:p>
        </p:txBody>
      </p:sp>
      <p:sp>
        <p:nvSpPr>
          <p:cNvPr id="8" name="CasellaDiTesto 7">
            <a:extLst>
              <a:ext uri="{FF2B5EF4-FFF2-40B4-BE49-F238E27FC236}">
                <a16:creationId xmlns:a16="http://schemas.microsoft.com/office/drawing/2014/main" id="{2B34B6EE-A13B-C239-1C1E-4588F2E6D788}"/>
              </a:ext>
            </a:extLst>
          </p:cNvPr>
          <p:cNvSpPr txBox="1"/>
          <p:nvPr/>
        </p:nvSpPr>
        <p:spPr>
          <a:xfrm>
            <a:off x="6301740" y="4781312"/>
            <a:ext cx="6318262" cy="369332"/>
          </a:xfrm>
          <a:prstGeom prst="rect">
            <a:avLst/>
          </a:prstGeom>
          <a:noFill/>
        </p:spPr>
        <p:txBody>
          <a:bodyPr wrap="square" rtlCol="0">
            <a:spAutoFit/>
          </a:bodyPr>
          <a:lstStyle/>
          <a:p>
            <a:r>
              <a:rPr lang="it-IT" sz="1800" b="1" dirty="0">
                <a:latin typeface="Times New Roman" panose="02020603050405020304" pitchFamily="18" charset="0"/>
                <a:cs typeface="Times New Roman" panose="02020603050405020304" pitchFamily="18" charset="0"/>
              </a:rPr>
              <a:t>Socio AGI – Avvocati Giuslavoristi Italiani</a:t>
            </a:r>
            <a:endParaRPr lang="it-IT" dirty="0"/>
          </a:p>
        </p:txBody>
      </p:sp>
      <p:pic>
        <p:nvPicPr>
          <p:cNvPr id="5" name="Immagine 4" descr="Immagine che contiene testo&#10;&#10;Descrizione generata automaticamente">
            <a:extLst>
              <a:ext uri="{FF2B5EF4-FFF2-40B4-BE49-F238E27FC236}">
                <a16:creationId xmlns:a16="http://schemas.microsoft.com/office/drawing/2014/main" id="{4DBA9F6D-A40C-4FCA-DFC5-2ACA40FAF75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5522439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egnaposto contenuto 4" descr="Immagine che contiene Policromia&#10;&#10;Descrizione generata automaticamente">
            <a:extLst>
              <a:ext uri="{FF2B5EF4-FFF2-40B4-BE49-F238E27FC236}">
                <a16:creationId xmlns:a16="http://schemas.microsoft.com/office/drawing/2014/main" id="{AAE0C37E-56D1-F820-7E33-4A1597E28FAA}"/>
              </a:ext>
            </a:extLst>
          </p:cNvPr>
          <p:cNvPicPr>
            <a:picLocks noGrp="1" noChangeAspect="1"/>
          </p:cNvPicPr>
          <p:nvPr>
            <p:ph idx="1"/>
          </p:nvPr>
        </p:nvPicPr>
        <p:blipFill>
          <a:blip r:embed="rId2">
            <a:extLst>
              <a:ext uri="{837473B0-CC2E-450A-ABE3-18F120FF3D39}">
                <a1611:picAttrSrcUrl xmlns:a1611="http://schemas.microsoft.com/office/drawing/2016/11/main" r:id="rId3"/>
              </a:ext>
            </a:extLst>
          </a:blip>
          <a:stretch>
            <a:fillRect/>
          </a:stretch>
        </p:blipFill>
        <p:spPr>
          <a:xfrm>
            <a:off x="3399631" y="2602706"/>
            <a:ext cx="5080000" cy="2819400"/>
          </a:xfrm>
        </p:spPr>
      </p:pic>
      <p:pic>
        <p:nvPicPr>
          <p:cNvPr id="3" name="Immagine 2" descr="Immagine che contiene testo&#10;&#10;Descrizione generata automaticamente">
            <a:extLst>
              <a:ext uri="{FF2B5EF4-FFF2-40B4-BE49-F238E27FC236}">
                <a16:creationId xmlns:a16="http://schemas.microsoft.com/office/drawing/2014/main" id="{72FC11B1-FF3A-F035-ECA1-AD789B0D04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17506551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B1C203F7-B7B5-5B4B-100A-591EB5314DEF}"/>
              </a:ext>
            </a:extLst>
          </p:cNvPr>
          <p:cNvSpPr>
            <a:spLocks noGrp="1"/>
          </p:cNvSpPr>
          <p:nvPr>
            <p:ph idx="1"/>
          </p:nvPr>
        </p:nvSpPr>
        <p:spPr/>
        <p:txBody>
          <a:bodyPr/>
          <a:lstStyle/>
          <a:p>
            <a:pPr marL="0" indent="0" algn="ctr">
              <a:buNone/>
            </a:pPr>
            <a:r>
              <a:rPr lang="it-IT" b="1" dirty="0"/>
              <a:t>Primo requisito di validità: la forma scritta</a:t>
            </a:r>
          </a:p>
          <a:p>
            <a:endParaRPr lang="it-IT" dirty="0"/>
          </a:p>
          <a:p>
            <a:r>
              <a:rPr lang="it-IT" dirty="0"/>
              <a:t>Nessun problema interpretativo, forma scritta </a:t>
            </a:r>
            <a:r>
              <a:rPr lang="it-IT" i="1" dirty="0"/>
              <a:t>ad substantiam</a:t>
            </a:r>
          </a:p>
          <a:p>
            <a:r>
              <a:rPr lang="it-IT" dirty="0"/>
              <a:t>inserito nel contratto sotto forma di clausola (come per il patto di prova ad es.)</a:t>
            </a:r>
          </a:p>
          <a:p>
            <a:r>
              <a:rPr lang="it-IT" dirty="0"/>
              <a:t>Inserito in lettera/accordo separato, sottoscrivibile anche successivamente ed addirittura dopo la cessazione del rapporto (Cass. Sez. Unite n. 630/1965 «nel rispetto dei requisiti di cui all’art. 2125 c.c.»)</a:t>
            </a:r>
          </a:p>
          <a:p>
            <a:pPr marL="0" indent="0">
              <a:buNone/>
            </a:pPr>
            <a:endParaRPr lang="it-IT" dirty="0"/>
          </a:p>
        </p:txBody>
      </p:sp>
      <p:pic>
        <p:nvPicPr>
          <p:cNvPr id="5" name="Immagine 4" descr="Immagine che contiene testo&#10;&#10;Descrizione generata automaticamente">
            <a:extLst>
              <a:ext uri="{FF2B5EF4-FFF2-40B4-BE49-F238E27FC236}">
                <a16:creationId xmlns:a16="http://schemas.microsoft.com/office/drawing/2014/main" id="{5AF334B4-20A9-04B7-80E0-9AAD198CAB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13276801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F72FCE53-605D-31FE-EDEB-3348C6EF8031}"/>
              </a:ext>
            </a:extLst>
          </p:cNvPr>
          <p:cNvSpPr>
            <a:spLocks noGrp="1"/>
          </p:cNvSpPr>
          <p:nvPr>
            <p:ph idx="1"/>
          </p:nvPr>
        </p:nvSpPr>
        <p:spPr/>
        <p:txBody>
          <a:bodyPr>
            <a:normAutofit fontScale="92500" lnSpcReduction="20000"/>
          </a:bodyPr>
          <a:lstStyle/>
          <a:p>
            <a:pPr marL="0" indent="0" algn="ctr">
              <a:buNone/>
            </a:pPr>
            <a:r>
              <a:rPr lang="it-IT" b="1" dirty="0"/>
              <a:t>Secondo requisito di validità: l’oggetto del patto</a:t>
            </a:r>
          </a:p>
          <a:p>
            <a:pPr algn="just"/>
            <a:r>
              <a:rPr lang="it-IT" dirty="0"/>
              <a:t>La formulazione è ampia e sembra poter ricomprendere qualunque attività, ma in realtà non è così</a:t>
            </a:r>
          </a:p>
          <a:p>
            <a:pPr algn="just"/>
            <a:r>
              <a:rPr lang="it-IT" dirty="0"/>
              <a:t>È un obbligo di «non facere», avente ad oggetto  sostanzialmente l’attività lavorativa</a:t>
            </a:r>
          </a:p>
          <a:p>
            <a:pPr algn="just"/>
            <a:r>
              <a:rPr lang="it-IT" dirty="0"/>
              <a:t>È una compressione della libertà individuale garantita a livello costituzionale (ad es. libertà di iniziativa economica)</a:t>
            </a:r>
          </a:p>
          <a:p>
            <a:pPr marL="0" indent="0" algn="ctr">
              <a:buNone/>
            </a:pPr>
            <a:r>
              <a:rPr lang="it-IT" u="sng" dirty="0"/>
              <a:t>quindi</a:t>
            </a:r>
          </a:p>
          <a:p>
            <a:pPr marL="0" indent="0" algn="just">
              <a:buNone/>
            </a:pPr>
            <a:r>
              <a:rPr lang="it-IT" dirty="0"/>
              <a:t>La giurisprudenza considera nullo il patto che limita l’utilizzo della professionalità del lavoratore sino al punto di privarlo di potenzialità reddituale.</a:t>
            </a:r>
          </a:p>
          <a:p>
            <a:pPr marL="0" indent="0" algn="just">
              <a:buNone/>
            </a:pPr>
            <a:r>
              <a:rPr lang="it-IT" dirty="0"/>
              <a:t>Principio: contemperamento dell'interesse dell’azienda (che si vuole tutelare) e del lavoratore (che comunque deve poter lavorare), con riferimento alle circostanze in cui è avvenuta la sottoscrizione e della particolare natura del rapporto di lavoro subordinato</a:t>
            </a:r>
          </a:p>
        </p:txBody>
      </p:sp>
      <p:pic>
        <p:nvPicPr>
          <p:cNvPr id="5" name="Immagine 4" descr="Immagine che contiene testo&#10;&#10;Descrizione generata automaticamente">
            <a:extLst>
              <a:ext uri="{FF2B5EF4-FFF2-40B4-BE49-F238E27FC236}">
                <a16:creationId xmlns:a16="http://schemas.microsoft.com/office/drawing/2014/main" id="{6D5147D5-B748-D05C-0A28-C868CA2F7A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33522140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9EA1CE9C-FFB8-8BF1-8486-75AA82761F04}"/>
              </a:ext>
            </a:extLst>
          </p:cNvPr>
          <p:cNvSpPr>
            <a:spLocks noGrp="1"/>
          </p:cNvSpPr>
          <p:nvPr>
            <p:ph idx="1"/>
          </p:nvPr>
        </p:nvSpPr>
        <p:spPr/>
        <p:txBody>
          <a:bodyPr/>
          <a:lstStyle/>
          <a:p>
            <a:pPr marL="0" indent="0" algn="ctr">
              <a:buNone/>
            </a:pPr>
            <a:r>
              <a:rPr lang="it-IT" b="1" dirty="0"/>
              <a:t>Terzo requisito di validità: il corrispettivo</a:t>
            </a:r>
          </a:p>
          <a:p>
            <a:pPr marL="0" indent="0" algn="just">
              <a:buNone/>
            </a:pPr>
            <a:r>
              <a:rPr lang="it-IT" dirty="0"/>
              <a:t>Definibile come «prezzo di una parziale rinuncia ad un diritto costituzionalmente tutelato»</a:t>
            </a:r>
          </a:p>
          <a:p>
            <a:pPr algn="just"/>
            <a:r>
              <a:rPr lang="it-IT" dirty="0"/>
              <a:t>Il corrispettivo deve essere «congruo» (la norma non lo specifica, ma è implicito)</a:t>
            </a:r>
          </a:p>
          <a:p>
            <a:pPr algn="just"/>
            <a:r>
              <a:rPr lang="it-IT" dirty="0"/>
              <a:t>Valutazione della congruità in ragione dell’entità della prestazione di «non facere»</a:t>
            </a:r>
          </a:p>
          <a:p>
            <a:pPr marL="0" indent="0" algn="ctr">
              <a:buNone/>
            </a:pPr>
            <a:r>
              <a:rPr lang="it-IT" dirty="0"/>
              <a:t>quindi</a:t>
            </a:r>
          </a:p>
          <a:p>
            <a:pPr marL="0" indent="0" algn="just">
              <a:buNone/>
            </a:pPr>
            <a:r>
              <a:rPr lang="it-IT" dirty="0"/>
              <a:t>La valutazione di congruità del corrispettivo è legata a tutte le caratteristiche del patto:</a:t>
            </a:r>
          </a:p>
          <a:p>
            <a:pPr algn="just"/>
            <a:r>
              <a:rPr lang="it-IT" dirty="0"/>
              <a:t>natura della prestazione, </a:t>
            </a:r>
          </a:p>
          <a:p>
            <a:pPr algn="just"/>
            <a:r>
              <a:rPr lang="it-IT" dirty="0"/>
              <a:t>ampiezza temporale e spaziale</a:t>
            </a:r>
          </a:p>
          <a:p>
            <a:pPr algn="just"/>
            <a:endParaRPr lang="it-IT" dirty="0"/>
          </a:p>
          <a:p>
            <a:pPr marL="0" indent="0" algn="just">
              <a:buNone/>
            </a:pPr>
            <a:endParaRPr lang="it-IT" dirty="0"/>
          </a:p>
        </p:txBody>
      </p:sp>
      <p:pic>
        <p:nvPicPr>
          <p:cNvPr id="5" name="Immagine 4" descr="Immagine che contiene testo&#10;&#10;Descrizione generata automaticamente">
            <a:extLst>
              <a:ext uri="{FF2B5EF4-FFF2-40B4-BE49-F238E27FC236}">
                <a16:creationId xmlns:a16="http://schemas.microsoft.com/office/drawing/2014/main" id="{775F5CD3-12C8-2CA6-DEB3-E25EBE393E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26167818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EFBDF742-A8F1-4842-B904-B7731013732C}"/>
              </a:ext>
            </a:extLst>
          </p:cNvPr>
          <p:cNvSpPr>
            <a:spLocks noGrp="1"/>
          </p:cNvSpPr>
          <p:nvPr>
            <p:ph idx="1"/>
          </p:nvPr>
        </p:nvSpPr>
        <p:spPr/>
        <p:txBody>
          <a:bodyPr/>
          <a:lstStyle/>
          <a:p>
            <a:pPr marL="0" indent="0" algn="ctr">
              <a:buNone/>
            </a:pPr>
            <a:r>
              <a:rPr lang="it-IT" b="1" dirty="0"/>
              <a:t>modalità di erogazione del corrispettivo</a:t>
            </a:r>
          </a:p>
          <a:p>
            <a:pPr algn="just"/>
            <a:r>
              <a:rPr lang="it-IT" dirty="0"/>
              <a:t>Corresponsione periodica in costanza di rapporto</a:t>
            </a:r>
          </a:p>
          <a:p>
            <a:pPr algn="just"/>
            <a:r>
              <a:rPr lang="it-IT" dirty="0"/>
              <a:t>In misura fissa «una tantum»</a:t>
            </a:r>
          </a:p>
          <a:p>
            <a:pPr algn="just"/>
            <a:r>
              <a:rPr lang="it-IT" dirty="0"/>
              <a:t>Una o più soluzioni dopo la cessazione del rapporto</a:t>
            </a:r>
          </a:p>
          <a:p>
            <a:pPr marL="0" indent="0" algn="just">
              <a:buNone/>
            </a:pPr>
            <a:r>
              <a:rPr lang="it-IT" dirty="0"/>
              <a:t>La giurisprudenza è critica in ordine alla prima modalità (generalmente accettata se prevede un incremento in corso di rapporto), perché introduce un elemento di aleatorietà (più dura il rapporto, più viene erogato).</a:t>
            </a:r>
          </a:p>
          <a:p>
            <a:pPr marL="0" indent="0" algn="just">
              <a:buNone/>
            </a:pPr>
            <a:r>
              <a:rPr lang="it-IT" dirty="0"/>
              <a:t>Al contrario, il corrispettivo dovrebbe essere già determinato al momento della stipulazione del patto, per consentire un’adeguata formazione della volontà contrattuale delle parti</a:t>
            </a:r>
          </a:p>
        </p:txBody>
      </p:sp>
      <p:pic>
        <p:nvPicPr>
          <p:cNvPr id="5" name="Immagine 4" descr="Immagine che contiene testo&#10;&#10;Descrizione generata automaticamente">
            <a:extLst>
              <a:ext uri="{FF2B5EF4-FFF2-40B4-BE49-F238E27FC236}">
                <a16:creationId xmlns:a16="http://schemas.microsoft.com/office/drawing/2014/main" id="{B58AFF99-5A0B-2AD8-3954-FCA8E63299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12807852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4F9A2401-E1D0-CC50-B71C-8706E3A0B53B}"/>
              </a:ext>
            </a:extLst>
          </p:cNvPr>
          <p:cNvSpPr>
            <a:spLocks noGrp="1"/>
          </p:cNvSpPr>
          <p:nvPr>
            <p:ph idx="1"/>
          </p:nvPr>
        </p:nvSpPr>
        <p:spPr/>
        <p:txBody>
          <a:bodyPr/>
          <a:lstStyle/>
          <a:p>
            <a:pPr marL="0" indent="0" algn="ctr">
              <a:buNone/>
            </a:pPr>
            <a:r>
              <a:rPr lang="it-IT" b="1" dirty="0"/>
              <a:t>la prova del pagamento: aspetti fiscali e contributivi</a:t>
            </a:r>
          </a:p>
          <a:p>
            <a:pPr marL="0" indent="0" algn="ctr">
              <a:buNone/>
            </a:pPr>
            <a:endParaRPr lang="it-IT" b="1" dirty="0"/>
          </a:p>
          <a:p>
            <a:pPr algn="just"/>
            <a:r>
              <a:rPr lang="it-IT" dirty="0"/>
              <a:t>deve risultare dalla busta paga (unico elemento probatorio valido)</a:t>
            </a:r>
          </a:p>
          <a:p>
            <a:pPr algn="just"/>
            <a:r>
              <a:rPr lang="it-IT" dirty="0"/>
              <a:t>Costituisce retribuzione imponibile, anche se pagato dopo la cessazione del rapporto</a:t>
            </a:r>
          </a:p>
          <a:p>
            <a:pPr algn="just"/>
            <a:r>
              <a:rPr lang="it-IT" dirty="0"/>
              <a:t>Costituisce retribuzione a tutti gli effetti, con ogni conseguenza sul piano contributivo</a:t>
            </a:r>
          </a:p>
        </p:txBody>
      </p:sp>
      <p:pic>
        <p:nvPicPr>
          <p:cNvPr id="5" name="Immagine 4" descr="Immagine che contiene testo&#10;&#10;Descrizione generata automaticamente">
            <a:extLst>
              <a:ext uri="{FF2B5EF4-FFF2-40B4-BE49-F238E27FC236}">
                <a16:creationId xmlns:a16="http://schemas.microsoft.com/office/drawing/2014/main" id="{CA310CD6-ADF0-4EAF-77DF-D25BABB028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33235399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BF2658D5-AEDB-3C6D-6586-A509B4FF4A73}"/>
              </a:ext>
            </a:extLst>
          </p:cNvPr>
          <p:cNvSpPr>
            <a:spLocks noGrp="1"/>
          </p:cNvSpPr>
          <p:nvPr>
            <p:ph idx="1"/>
          </p:nvPr>
        </p:nvSpPr>
        <p:spPr/>
        <p:txBody>
          <a:bodyPr/>
          <a:lstStyle/>
          <a:p>
            <a:pPr marL="0" indent="0" algn="ctr">
              <a:buNone/>
            </a:pPr>
            <a:r>
              <a:rPr lang="it-IT" b="1" dirty="0"/>
              <a:t>il recesso dal patto di non concorrenza</a:t>
            </a:r>
          </a:p>
          <a:p>
            <a:pPr marL="0" indent="0">
              <a:buNone/>
            </a:pPr>
            <a:r>
              <a:rPr lang="it-IT" dirty="0"/>
              <a:t>Il datore di lavoro può decidere, alla cessazione del rapporto, di rendere non operante il patto di non concorrenza?</a:t>
            </a:r>
          </a:p>
          <a:p>
            <a:r>
              <a:rPr lang="it-IT" dirty="0"/>
              <a:t>Inizialmente la Giurisprudenza era favorevole</a:t>
            </a:r>
          </a:p>
          <a:p>
            <a:r>
              <a:rPr lang="it-IT" dirty="0"/>
              <a:t>Ora la Giurisprudenza è orientata in senso contrario: violazione di norma imperativa, in quanto violerebbe l’obbligo di corrispettività di cui all’art. 2125 c.c., in ragione del quale il lavoratore ha fondato la programmazione della sua attività per il periodo successivo (la durata del patto deve essere chiara e delimitata ex ante, vale a dire al momento della sottoscrizione)</a:t>
            </a:r>
          </a:p>
        </p:txBody>
      </p:sp>
      <p:pic>
        <p:nvPicPr>
          <p:cNvPr id="5" name="Immagine 4" descr="Immagine che contiene testo&#10;&#10;Descrizione generata automaticamente">
            <a:extLst>
              <a:ext uri="{FF2B5EF4-FFF2-40B4-BE49-F238E27FC236}">
                <a16:creationId xmlns:a16="http://schemas.microsoft.com/office/drawing/2014/main" id="{162DCF51-5310-5409-657E-4EEBA78FD5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15509985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C59FA8AE-158C-0D67-BCB5-E4C5504A61CB}"/>
              </a:ext>
            </a:extLst>
          </p:cNvPr>
          <p:cNvSpPr>
            <a:spLocks noGrp="1"/>
          </p:cNvSpPr>
          <p:nvPr>
            <p:ph idx="1"/>
          </p:nvPr>
        </p:nvSpPr>
        <p:spPr/>
        <p:txBody>
          <a:bodyPr/>
          <a:lstStyle/>
          <a:p>
            <a:pPr marL="0" indent="0" algn="ctr">
              <a:buNone/>
            </a:pPr>
            <a:r>
              <a:rPr lang="it-IT" b="1" dirty="0"/>
              <a:t>la risoluzione del patto di non concorrenza</a:t>
            </a:r>
          </a:p>
          <a:p>
            <a:pPr algn="just"/>
            <a:r>
              <a:rPr lang="it-IT" dirty="0"/>
              <a:t>È possibile, al pari di ogni altra pattuizione contrattuale</a:t>
            </a:r>
          </a:p>
          <a:p>
            <a:pPr algn="just"/>
            <a:r>
              <a:rPr lang="it-IT" dirty="0"/>
              <a:t>Generalmente avviene in sede di accordo di risoluzione consensuale del rapporto di lavoro, anche successivamente al licenziamento ed in sede protetta (elemento che può essere oggetto di contrattazione, in quanto suscettibile di valutazione economica)</a:t>
            </a:r>
          </a:p>
          <a:p>
            <a:pPr algn="just"/>
            <a:endParaRPr lang="it-IT" dirty="0"/>
          </a:p>
          <a:p>
            <a:pPr marL="0" indent="0" algn="ctr">
              <a:buNone/>
            </a:pPr>
            <a:r>
              <a:rPr lang="it-IT" dirty="0"/>
              <a:t>Fine prima parte</a:t>
            </a:r>
          </a:p>
          <a:p>
            <a:pPr marL="0" indent="0" algn="just">
              <a:buNone/>
            </a:pPr>
            <a:endParaRPr lang="it-IT" dirty="0"/>
          </a:p>
        </p:txBody>
      </p:sp>
      <p:pic>
        <p:nvPicPr>
          <p:cNvPr id="5" name="Immagine 4" descr="Immagine che contiene testo&#10;&#10;Descrizione generata automaticamente">
            <a:extLst>
              <a:ext uri="{FF2B5EF4-FFF2-40B4-BE49-F238E27FC236}">
                <a16:creationId xmlns:a16="http://schemas.microsoft.com/office/drawing/2014/main" id="{9DCBAF87-F3B5-B7C5-FBF2-DFB0D7233A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3895" y="377277"/>
            <a:ext cx="3818854" cy="861381"/>
          </a:xfrm>
          <a:prstGeom prst="rect">
            <a:avLst/>
          </a:prstGeom>
        </p:spPr>
      </p:pic>
    </p:spTree>
    <p:extLst>
      <p:ext uri="{BB962C8B-B14F-4D97-AF65-F5344CB8AC3E}">
        <p14:creationId xmlns:p14="http://schemas.microsoft.com/office/powerpoint/2010/main" val="3707143357"/>
      </p:ext>
    </p:extLst>
  </p:cSld>
  <p:clrMapOvr>
    <a:masterClrMapping/>
  </p:clrMapOvr>
</p:sld>
</file>

<file path=ppt/theme/theme1.xml><?xml version="1.0" encoding="utf-8"?>
<a:theme xmlns:a="http://schemas.openxmlformats.org/drawingml/2006/main" name="VanillaVTI">
  <a:themeElements>
    <a:clrScheme name="Vanilla">
      <a:dk1>
        <a:sysClr val="windowText" lastClr="000000"/>
      </a:dk1>
      <a:lt1>
        <a:sysClr val="window" lastClr="FFFFFF"/>
      </a:lt1>
      <a:dk2>
        <a:srgbClr val="2C3932"/>
      </a:dk2>
      <a:lt2>
        <a:srgbClr val="FDF6EA"/>
      </a:lt2>
      <a:accent1>
        <a:srgbClr val="169C9A"/>
      </a:accent1>
      <a:accent2>
        <a:srgbClr val="FA9A42"/>
      </a:accent2>
      <a:accent3>
        <a:srgbClr val="E15C3D"/>
      </a:accent3>
      <a:accent4>
        <a:srgbClr val="E78A67"/>
      </a:accent4>
      <a:accent5>
        <a:srgbClr val="A74B40"/>
      </a:accent5>
      <a:accent6>
        <a:srgbClr val="3D9072"/>
      </a:accent6>
      <a:hlink>
        <a:srgbClr val="169C9A"/>
      </a:hlink>
      <a:folHlink>
        <a:srgbClr val="E15C3D"/>
      </a:folHlink>
    </a:clrScheme>
    <a:fontScheme name="Neue Haa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nillaVTI" id="{54D376C6-1C9B-4C6B-8F3C-483BB307BB05}" vid="{7690D8A9-C071-45EF-BA7A-F7FA9779B11D}"/>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e723c45-90f8-4a43-9f0b-1a5afe3d1975">
      <Terms xmlns="http://schemas.microsoft.com/office/infopath/2007/PartnerControls"/>
    </lcf76f155ced4ddcb4097134ff3c332f>
    <TaxCatchAll xmlns="a31a84c1-c8ec-472e-a53f-9b5b1161586e"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A363DE0D8911384CAC7830D6C656503D" ma:contentTypeVersion="18" ma:contentTypeDescription="Creare un nuovo documento." ma:contentTypeScope="" ma:versionID="39b27e42f7fbcdf5e95667442a50e29b">
  <xsd:schema xmlns:xsd="http://www.w3.org/2001/XMLSchema" xmlns:xs="http://www.w3.org/2001/XMLSchema" xmlns:p="http://schemas.microsoft.com/office/2006/metadata/properties" xmlns:ns2="a31a84c1-c8ec-472e-a53f-9b5b1161586e" xmlns:ns3="9e723c45-90f8-4a43-9f0b-1a5afe3d1975" targetNamespace="http://schemas.microsoft.com/office/2006/metadata/properties" ma:root="true" ma:fieldsID="c616ff919274e47da8f7fbcc9948fa07" ns2:_="" ns3:_="">
    <xsd:import namespace="a31a84c1-c8ec-472e-a53f-9b5b1161586e"/>
    <xsd:import namespace="9e723c45-90f8-4a43-9f0b-1a5afe3d19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1a84c1-c8ec-472e-a53f-9b5b1161586e" elementFormDefault="qualified">
    <xsd:import namespace="http://schemas.microsoft.com/office/2006/documentManagement/types"/>
    <xsd:import namespace="http://schemas.microsoft.com/office/infopath/2007/PartnerControls"/>
    <xsd:element name="SharedWithUsers" ma:index="8" nillable="true" ma:displayName="Condiviso con"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Condiviso con dettagli" ma:description="" ma:internalName="SharedWithDetails" ma:readOnly="true">
      <xsd:simpleType>
        <xsd:restriction base="dms:Note">
          <xsd:maxLength value="255"/>
        </xsd:restriction>
      </xsd:simpleType>
    </xsd:element>
    <xsd:element name="TaxCatchAll" ma:index="23" nillable="true" ma:displayName="Taxonomy Catch All Column" ma:hidden="true" ma:list="{7eb3d2f5-dcc3-4eb9-a35c-859488b1aa66}" ma:internalName="TaxCatchAll" ma:showField="CatchAllData" ma:web="a31a84c1-c8ec-472e-a53f-9b5b1161586e">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e723c45-90f8-4a43-9f0b-1a5afe3d197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Tag immagine" ma:readOnly="false" ma:fieldId="{5cf76f15-5ced-4ddc-b409-7134ff3c332f}" ma:taxonomyMulti="true" ma:sspId="ae290a2d-1163-4cb5-8ea2-3b7d1dec80f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007BFB9-9991-4DBF-9498-C322A1BC8D85}">
  <ds:schemaRefs>
    <ds:schemaRef ds:uri="http://schemas.microsoft.com/office/2006/metadata/properties"/>
    <ds:schemaRef ds:uri="http://schemas.microsoft.com/office/infopath/2007/PartnerControls"/>
    <ds:schemaRef ds:uri="9e723c45-90f8-4a43-9f0b-1a5afe3d1975"/>
    <ds:schemaRef ds:uri="a31a84c1-c8ec-472e-a53f-9b5b1161586e"/>
  </ds:schemaRefs>
</ds:datastoreItem>
</file>

<file path=customXml/itemProps2.xml><?xml version="1.0" encoding="utf-8"?>
<ds:datastoreItem xmlns:ds="http://schemas.openxmlformats.org/officeDocument/2006/customXml" ds:itemID="{5AB95FD2-82F7-4CF6-AB14-82E099EF751D}">
  <ds:schemaRefs>
    <ds:schemaRef ds:uri="http://schemas.microsoft.com/sharepoint/v3/contenttype/forms"/>
  </ds:schemaRefs>
</ds:datastoreItem>
</file>

<file path=customXml/itemProps3.xml><?xml version="1.0" encoding="utf-8"?>
<ds:datastoreItem xmlns:ds="http://schemas.openxmlformats.org/officeDocument/2006/customXml" ds:itemID="{5F0D9159-E881-46FB-A067-690FC097C99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1a84c1-c8ec-472e-a53f-9b5b1161586e"/>
    <ds:schemaRef ds:uri="9e723c45-90f8-4a43-9f0b-1a5afe3d19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TotalTime>
  <Words>2959</Words>
  <Application>Microsoft Office PowerPoint</Application>
  <PresentationFormat>Widescreen</PresentationFormat>
  <Paragraphs>136</Paragraphs>
  <Slides>29</Slides>
  <Notes>1</Notes>
  <HiddenSlides>0</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29</vt:i4>
      </vt:variant>
    </vt:vector>
  </HeadingPairs>
  <TitlesOfParts>
    <vt:vector size="37" baseType="lpstr">
      <vt:lpstr>Aptos</vt:lpstr>
      <vt:lpstr>Arial</vt:lpstr>
      <vt:lpstr>BasisGrotesquePro</vt:lpstr>
      <vt:lpstr>Neue Haas Grotesk Text Pro</vt:lpstr>
      <vt:lpstr>sole_headline</vt:lpstr>
      <vt:lpstr>sole_text</vt:lpstr>
      <vt:lpstr>Times New Roman</vt:lpstr>
      <vt:lpstr>VanillaVTI</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Studio Grignani</dc:creator>
  <cp:lastModifiedBy>Amanda Marinoni</cp:lastModifiedBy>
  <cp:revision>15</cp:revision>
  <dcterms:created xsi:type="dcterms:W3CDTF">2025-03-07T10:47:51Z</dcterms:created>
  <dcterms:modified xsi:type="dcterms:W3CDTF">2025-04-01T10:58:59Z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0x010100A363DE0D8911384CAC7830D6C656503D</vt:lpwstr>
  </property>
  <property fmtid="{D5CDD505-2E9C-101B-9397-08002B2CF9AE}" pid="3" name="MediaServiceImageTags">
    <vt:lpwstr/>
  </property>
</Properties>
</file>