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8"/>
  </p:notesMasterIdLst>
  <p:handoutMasterIdLst>
    <p:handoutMasterId r:id="rId29"/>
  </p:handoutMasterIdLst>
  <p:sldIdLst>
    <p:sldId id="256" r:id="rId2"/>
    <p:sldId id="258" r:id="rId3"/>
    <p:sldId id="259" r:id="rId4"/>
    <p:sldId id="260" r:id="rId5"/>
    <p:sldId id="261" r:id="rId6"/>
    <p:sldId id="262" r:id="rId7"/>
    <p:sldId id="264" r:id="rId8"/>
    <p:sldId id="263" r:id="rId9"/>
    <p:sldId id="277" r:id="rId10"/>
    <p:sldId id="265" r:id="rId11"/>
    <p:sldId id="266" r:id="rId12"/>
    <p:sldId id="267" r:id="rId13"/>
    <p:sldId id="287" r:id="rId14"/>
    <p:sldId id="268" r:id="rId15"/>
    <p:sldId id="269" r:id="rId16"/>
    <p:sldId id="270" r:id="rId17"/>
    <p:sldId id="271" r:id="rId18"/>
    <p:sldId id="273" r:id="rId19"/>
    <p:sldId id="274" r:id="rId20"/>
    <p:sldId id="288" r:id="rId21"/>
    <p:sldId id="292" r:id="rId22"/>
    <p:sldId id="285" r:id="rId23"/>
    <p:sldId id="293" r:id="rId24"/>
    <p:sldId id="294" r:id="rId25"/>
    <p:sldId id="290" r:id="rId26"/>
    <p:sldId id="283"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8C7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D66D18-302B-430A-B05F-5A4EC4F4EF34}" v="14" dt="2025-03-21T15:51:52.7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84" autoAdjust="0"/>
    <p:restoredTop sz="94674" autoAdjust="0"/>
  </p:normalViewPr>
  <p:slideViewPr>
    <p:cSldViewPr snapToGrid="0">
      <p:cViewPr varScale="1">
        <p:scale>
          <a:sx n="105" d="100"/>
          <a:sy n="105" d="100"/>
        </p:scale>
        <p:origin x="834" y="9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38"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37"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ederico Pagliacci" userId="faa26b59-85ab-481c-a1fc-7e6fbdbf8985" providerId="ADAL" clId="{1CD66D18-302B-430A-B05F-5A4EC4F4EF34}"/>
    <pc:docChg chg="undo redo custSel addSld delSld modSld sldOrd">
      <pc:chgData name="Federico Pagliacci" userId="faa26b59-85ab-481c-a1fc-7e6fbdbf8985" providerId="ADAL" clId="{1CD66D18-302B-430A-B05F-5A4EC4F4EF34}" dt="2025-03-24T16:29:43.136" v="3018" actId="20577"/>
      <pc:docMkLst>
        <pc:docMk/>
      </pc:docMkLst>
      <pc:sldChg chg="modSp mod">
        <pc:chgData name="Federico Pagliacci" userId="faa26b59-85ab-481c-a1fc-7e6fbdbf8985" providerId="ADAL" clId="{1CD66D18-302B-430A-B05F-5A4EC4F4EF34}" dt="2025-03-21T11:33:50.453" v="58" actId="20577"/>
        <pc:sldMkLst>
          <pc:docMk/>
          <pc:sldMk cId="1888536466" sldId="256"/>
        </pc:sldMkLst>
        <pc:spChg chg="mod">
          <ac:chgData name="Federico Pagliacci" userId="faa26b59-85ab-481c-a1fc-7e6fbdbf8985" providerId="ADAL" clId="{1CD66D18-302B-430A-B05F-5A4EC4F4EF34}" dt="2025-03-21T11:33:50.453" v="58" actId="20577"/>
          <ac:spMkLst>
            <pc:docMk/>
            <pc:sldMk cId="1888536466" sldId="256"/>
            <ac:spMk id="8" creationId="{653A6E69-9859-7BB5-5827-B149E3D97C56}"/>
          </ac:spMkLst>
        </pc:spChg>
      </pc:sldChg>
      <pc:sldChg chg="modSp del mod">
        <pc:chgData name="Federico Pagliacci" userId="faa26b59-85ab-481c-a1fc-7e6fbdbf8985" providerId="ADAL" clId="{1CD66D18-302B-430A-B05F-5A4EC4F4EF34}" dt="2025-03-21T11:35:01.388" v="59" actId="2696"/>
        <pc:sldMkLst>
          <pc:docMk/>
          <pc:sldMk cId="463345989" sldId="257"/>
        </pc:sldMkLst>
      </pc:sldChg>
      <pc:sldChg chg="modSp mod">
        <pc:chgData name="Federico Pagliacci" userId="faa26b59-85ab-481c-a1fc-7e6fbdbf8985" providerId="ADAL" clId="{1CD66D18-302B-430A-B05F-5A4EC4F4EF34}" dt="2025-03-21T11:37:05.265" v="65" actId="255"/>
        <pc:sldMkLst>
          <pc:docMk/>
          <pc:sldMk cId="74408427" sldId="258"/>
        </pc:sldMkLst>
        <pc:spChg chg="mod">
          <ac:chgData name="Federico Pagliacci" userId="faa26b59-85ab-481c-a1fc-7e6fbdbf8985" providerId="ADAL" clId="{1CD66D18-302B-430A-B05F-5A4EC4F4EF34}" dt="2025-03-21T11:37:05.265" v="65" actId="255"/>
          <ac:spMkLst>
            <pc:docMk/>
            <pc:sldMk cId="74408427" sldId="258"/>
            <ac:spMk id="14" creationId="{5D9AE48F-27A2-C39A-15DE-83D1315CEC9D}"/>
          </ac:spMkLst>
        </pc:spChg>
      </pc:sldChg>
      <pc:sldChg chg="modSp mod">
        <pc:chgData name="Federico Pagliacci" userId="faa26b59-85ab-481c-a1fc-7e6fbdbf8985" providerId="ADAL" clId="{1CD66D18-302B-430A-B05F-5A4EC4F4EF34}" dt="2025-03-24T16:23:11.233" v="2787" actId="20577"/>
        <pc:sldMkLst>
          <pc:docMk/>
          <pc:sldMk cId="2956225741" sldId="259"/>
        </pc:sldMkLst>
        <pc:spChg chg="mod">
          <ac:chgData name="Federico Pagliacci" userId="faa26b59-85ab-481c-a1fc-7e6fbdbf8985" providerId="ADAL" clId="{1CD66D18-302B-430A-B05F-5A4EC4F4EF34}" dt="2025-03-24T16:23:11.233" v="2787" actId="20577"/>
          <ac:spMkLst>
            <pc:docMk/>
            <pc:sldMk cId="2956225741" sldId="259"/>
            <ac:spMk id="14" creationId="{5D9AE48F-27A2-C39A-15DE-83D1315CEC9D}"/>
          </ac:spMkLst>
        </pc:spChg>
      </pc:sldChg>
      <pc:sldChg chg="modSp mod">
        <pc:chgData name="Federico Pagliacci" userId="faa26b59-85ab-481c-a1fc-7e6fbdbf8985" providerId="ADAL" clId="{1CD66D18-302B-430A-B05F-5A4EC4F4EF34}" dt="2025-03-21T11:43:38.489" v="403" actId="20577"/>
        <pc:sldMkLst>
          <pc:docMk/>
          <pc:sldMk cId="1450639788" sldId="260"/>
        </pc:sldMkLst>
        <pc:spChg chg="mod">
          <ac:chgData name="Federico Pagliacci" userId="faa26b59-85ab-481c-a1fc-7e6fbdbf8985" providerId="ADAL" clId="{1CD66D18-302B-430A-B05F-5A4EC4F4EF34}" dt="2025-03-21T11:43:38.489" v="403" actId="20577"/>
          <ac:spMkLst>
            <pc:docMk/>
            <pc:sldMk cId="1450639788" sldId="260"/>
            <ac:spMk id="14" creationId="{E3C6D4AD-28A4-6FC4-14F5-A9BA9CD4F097}"/>
          </ac:spMkLst>
        </pc:spChg>
      </pc:sldChg>
      <pc:sldChg chg="modSp mod">
        <pc:chgData name="Federico Pagliacci" userId="faa26b59-85ab-481c-a1fc-7e6fbdbf8985" providerId="ADAL" clId="{1CD66D18-302B-430A-B05F-5A4EC4F4EF34}" dt="2025-03-24T16:24:03.022" v="2828" actId="20577"/>
        <pc:sldMkLst>
          <pc:docMk/>
          <pc:sldMk cId="3688643078" sldId="261"/>
        </pc:sldMkLst>
        <pc:spChg chg="mod">
          <ac:chgData name="Federico Pagliacci" userId="faa26b59-85ab-481c-a1fc-7e6fbdbf8985" providerId="ADAL" clId="{1CD66D18-302B-430A-B05F-5A4EC4F4EF34}" dt="2025-03-24T16:24:03.022" v="2828" actId="20577"/>
          <ac:spMkLst>
            <pc:docMk/>
            <pc:sldMk cId="3688643078" sldId="261"/>
            <ac:spMk id="14" creationId="{719EBCE2-E0E5-D9A3-6C51-B01612925E7E}"/>
          </ac:spMkLst>
        </pc:spChg>
      </pc:sldChg>
      <pc:sldChg chg="modSp mod">
        <pc:chgData name="Federico Pagliacci" userId="faa26b59-85ab-481c-a1fc-7e6fbdbf8985" providerId="ADAL" clId="{1CD66D18-302B-430A-B05F-5A4EC4F4EF34}" dt="2025-03-21T11:52:37.107" v="528" actId="2711"/>
        <pc:sldMkLst>
          <pc:docMk/>
          <pc:sldMk cId="2116351383" sldId="262"/>
        </pc:sldMkLst>
        <pc:spChg chg="mod">
          <ac:chgData name="Federico Pagliacci" userId="faa26b59-85ab-481c-a1fc-7e6fbdbf8985" providerId="ADAL" clId="{1CD66D18-302B-430A-B05F-5A4EC4F4EF34}" dt="2025-03-21T11:52:37.107" v="528" actId="2711"/>
          <ac:spMkLst>
            <pc:docMk/>
            <pc:sldMk cId="2116351383" sldId="262"/>
            <ac:spMk id="14" creationId="{8ED0A536-910C-DE95-74AE-2029A51FEA0D}"/>
          </ac:spMkLst>
        </pc:spChg>
      </pc:sldChg>
      <pc:sldChg chg="modSp mod">
        <pc:chgData name="Federico Pagliacci" userId="faa26b59-85ab-481c-a1fc-7e6fbdbf8985" providerId="ADAL" clId="{1CD66D18-302B-430A-B05F-5A4EC4F4EF34}" dt="2025-03-24T16:26:45.226" v="2971" actId="123"/>
        <pc:sldMkLst>
          <pc:docMk/>
          <pc:sldMk cId="3964060836" sldId="263"/>
        </pc:sldMkLst>
        <pc:spChg chg="mod">
          <ac:chgData name="Federico Pagliacci" userId="faa26b59-85ab-481c-a1fc-7e6fbdbf8985" providerId="ADAL" clId="{1CD66D18-302B-430A-B05F-5A4EC4F4EF34}" dt="2025-03-24T16:26:45.226" v="2971" actId="123"/>
          <ac:spMkLst>
            <pc:docMk/>
            <pc:sldMk cId="3964060836" sldId="263"/>
            <ac:spMk id="14" creationId="{8E7F3428-B6B2-F171-3396-EAAF9820699E}"/>
          </ac:spMkLst>
        </pc:spChg>
      </pc:sldChg>
      <pc:sldChg chg="modSp mod ord">
        <pc:chgData name="Federico Pagliacci" userId="faa26b59-85ab-481c-a1fc-7e6fbdbf8985" providerId="ADAL" clId="{1CD66D18-302B-430A-B05F-5A4EC4F4EF34}" dt="2025-03-24T16:25:03.095" v="2834" actId="123"/>
        <pc:sldMkLst>
          <pc:docMk/>
          <pc:sldMk cId="134698518" sldId="264"/>
        </pc:sldMkLst>
        <pc:spChg chg="mod">
          <ac:chgData name="Federico Pagliacci" userId="faa26b59-85ab-481c-a1fc-7e6fbdbf8985" providerId="ADAL" clId="{1CD66D18-302B-430A-B05F-5A4EC4F4EF34}" dt="2025-03-24T16:25:03.095" v="2834" actId="123"/>
          <ac:spMkLst>
            <pc:docMk/>
            <pc:sldMk cId="134698518" sldId="264"/>
            <ac:spMk id="14" creationId="{5AD7D6E4-9DBD-A9FD-D05C-1A35FA791DAB}"/>
          </ac:spMkLst>
        </pc:spChg>
      </pc:sldChg>
      <pc:sldChg chg="modSp mod">
        <pc:chgData name="Federico Pagliacci" userId="faa26b59-85ab-481c-a1fc-7e6fbdbf8985" providerId="ADAL" clId="{1CD66D18-302B-430A-B05F-5A4EC4F4EF34}" dt="2025-03-24T16:27:28.937" v="2979" actId="20577"/>
        <pc:sldMkLst>
          <pc:docMk/>
          <pc:sldMk cId="1172657594" sldId="265"/>
        </pc:sldMkLst>
        <pc:spChg chg="mod">
          <ac:chgData name="Federico Pagliacci" userId="faa26b59-85ab-481c-a1fc-7e6fbdbf8985" providerId="ADAL" clId="{1CD66D18-302B-430A-B05F-5A4EC4F4EF34}" dt="2025-03-24T16:27:28.937" v="2979" actId="20577"/>
          <ac:spMkLst>
            <pc:docMk/>
            <pc:sldMk cId="1172657594" sldId="265"/>
            <ac:spMk id="14" creationId="{9E81B728-C7DD-8FBC-38A9-F3CE6ABCD41A}"/>
          </ac:spMkLst>
        </pc:spChg>
      </pc:sldChg>
      <pc:sldChg chg="modSp mod">
        <pc:chgData name="Federico Pagliacci" userId="faa26b59-85ab-481c-a1fc-7e6fbdbf8985" providerId="ADAL" clId="{1CD66D18-302B-430A-B05F-5A4EC4F4EF34}" dt="2025-03-21T11:55:16.997" v="539" actId="123"/>
        <pc:sldMkLst>
          <pc:docMk/>
          <pc:sldMk cId="3052736029" sldId="266"/>
        </pc:sldMkLst>
        <pc:spChg chg="mod">
          <ac:chgData name="Federico Pagliacci" userId="faa26b59-85ab-481c-a1fc-7e6fbdbf8985" providerId="ADAL" clId="{1CD66D18-302B-430A-B05F-5A4EC4F4EF34}" dt="2025-03-21T11:55:16.997" v="539" actId="123"/>
          <ac:spMkLst>
            <pc:docMk/>
            <pc:sldMk cId="3052736029" sldId="266"/>
            <ac:spMk id="14" creationId="{358F4B6D-FA1E-C802-85EB-41376F47BD93}"/>
          </ac:spMkLst>
        </pc:spChg>
      </pc:sldChg>
      <pc:sldChg chg="modSp mod">
        <pc:chgData name="Federico Pagliacci" userId="faa26b59-85ab-481c-a1fc-7e6fbdbf8985" providerId="ADAL" clId="{1CD66D18-302B-430A-B05F-5A4EC4F4EF34}" dt="2025-03-21T14:27:47.128" v="625" actId="2711"/>
        <pc:sldMkLst>
          <pc:docMk/>
          <pc:sldMk cId="4035669238" sldId="267"/>
        </pc:sldMkLst>
        <pc:spChg chg="mod">
          <ac:chgData name="Federico Pagliacci" userId="faa26b59-85ab-481c-a1fc-7e6fbdbf8985" providerId="ADAL" clId="{1CD66D18-302B-430A-B05F-5A4EC4F4EF34}" dt="2025-03-21T14:27:47.128" v="625" actId="2711"/>
          <ac:spMkLst>
            <pc:docMk/>
            <pc:sldMk cId="4035669238" sldId="267"/>
            <ac:spMk id="14" creationId="{F8D5F192-FD4E-083D-6B4A-157F9E2DF5AF}"/>
          </ac:spMkLst>
        </pc:spChg>
      </pc:sldChg>
      <pc:sldChg chg="modSp mod">
        <pc:chgData name="Federico Pagliacci" userId="faa26b59-85ab-481c-a1fc-7e6fbdbf8985" providerId="ADAL" clId="{1CD66D18-302B-430A-B05F-5A4EC4F4EF34}" dt="2025-03-21T14:34:30.972" v="677" actId="27636"/>
        <pc:sldMkLst>
          <pc:docMk/>
          <pc:sldMk cId="3371614828" sldId="268"/>
        </pc:sldMkLst>
        <pc:spChg chg="mod">
          <ac:chgData name="Federico Pagliacci" userId="faa26b59-85ab-481c-a1fc-7e6fbdbf8985" providerId="ADAL" clId="{1CD66D18-302B-430A-B05F-5A4EC4F4EF34}" dt="2025-03-21T14:34:30.972" v="677" actId="27636"/>
          <ac:spMkLst>
            <pc:docMk/>
            <pc:sldMk cId="3371614828" sldId="268"/>
            <ac:spMk id="14" creationId="{910815AA-E228-AB8B-427F-2FEE563D05B7}"/>
          </ac:spMkLst>
        </pc:spChg>
      </pc:sldChg>
      <pc:sldChg chg="modSp mod">
        <pc:chgData name="Federico Pagliacci" userId="faa26b59-85ab-481c-a1fc-7e6fbdbf8985" providerId="ADAL" clId="{1CD66D18-302B-430A-B05F-5A4EC4F4EF34}" dt="2025-03-24T16:27:59.193" v="2982" actId="20577"/>
        <pc:sldMkLst>
          <pc:docMk/>
          <pc:sldMk cId="309196077" sldId="269"/>
        </pc:sldMkLst>
        <pc:spChg chg="mod">
          <ac:chgData name="Federico Pagliacci" userId="faa26b59-85ab-481c-a1fc-7e6fbdbf8985" providerId="ADAL" clId="{1CD66D18-302B-430A-B05F-5A4EC4F4EF34}" dt="2025-03-24T16:27:59.193" v="2982" actId="20577"/>
          <ac:spMkLst>
            <pc:docMk/>
            <pc:sldMk cId="309196077" sldId="269"/>
            <ac:spMk id="14" creationId="{1CB99FC8-DD76-4C40-A1B2-F599CC0AE2C1}"/>
          </ac:spMkLst>
        </pc:spChg>
      </pc:sldChg>
      <pc:sldChg chg="modSp mod">
        <pc:chgData name="Federico Pagliacci" userId="faa26b59-85ab-481c-a1fc-7e6fbdbf8985" providerId="ADAL" clId="{1CD66D18-302B-430A-B05F-5A4EC4F4EF34}" dt="2025-03-21T14:37:31.523" v="712" actId="123"/>
        <pc:sldMkLst>
          <pc:docMk/>
          <pc:sldMk cId="2591986517" sldId="270"/>
        </pc:sldMkLst>
        <pc:spChg chg="mod">
          <ac:chgData name="Federico Pagliacci" userId="faa26b59-85ab-481c-a1fc-7e6fbdbf8985" providerId="ADAL" clId="{1CD66D18-302B-430A-B05F-5A4EC4F4EF34}" dt="2025-03-21T14:36:42.803" v="706" actId="20577"/>
          <ac:spMkLst>
            <pc:docMk/>
            <pc:sldMk cId="2591986517" sldId="270"/>
            <ac:spMk id="12" creationId="{EBC233DE-6C4A-9A15-EF95-B31A60AA09BC}"/>
          </ac:spMkLst>
        </pc:spChg>
        <pc:spChg chg="mod">
          <ac:chgData name="Federico Pagliacci" userId="faa26b59-85ab-481c-a1fc-7e6fbdbf8985" providerId="ADAL" clId="{1CD66D18-302B-430A-B05F-5A4EC4F4EF34}" dt="2025-03-21T14:37:31.523" v="712" actId="123"/>
          <ac:spMkLst>
            <pc:docMk/>
            <pc:sldMk cId="2591986517" sldId="270"/>
            <ac:spMk id="14" creationId="{2C0BB0BD-D2AB-ABDE-3610-2221D6BD55CC}"/>
          </ac:spMkLst>
        </pc:spChg>
      </pc:sldChg>
      <pc:sldChg chg="modSp mod">
        <pc:chgData name="Federico Pagliacci" userId="faa26b59-85ab-481c-a1fc-7e6fbdbf8985" providerId="ADAL" clId="{1CD66D18-302B-430A-B05F-5A4EC4F4EF34}" dt="2025-03-24T16:28:29.809" v="2985" actId="123"/>
        <pc:sldMkLst>
          <pc:docMk/>
          <pc:sldMk cId="3311173624" sldId="271"/>
        </pc:sldMkLst>
        <pc:spChg chg="mod">
          <ac:chgData name="Federico Pagliacci" userId="faa26b59-85ab-481c-a1fc-7e6fbdbf8985" providerId="ADAL" clId="{1CD66D18-302B-430A-B05F-5A4EC4F4EF34}" dt="2025-03-24T16:28:29.809" v="2985" actId="123"/>
          <ac:spMkLst>
            <pc:docMk/>
            <pc:sldMk cId="3311173624" sldId="271"/>
            <ac:spMk id="14" creationId="{2DE5BAB4-E086-7307-6878-C3C2C901AC02}"/>
          </ac:spMkLst>
        </pc:spChg>
      </pc:sldChg>
      <pc:sldChg chg="del">
        <pc:chgData name="Federico Pagliacci" userId="faa26b59-85ab-481c-a1fc-7e6fbdbf8985" providerId="ADAL" clId="{1CD66D18-302B-430A-B05F-5A4EC4F4EF34}" dt="2025-03-21T14:41:59.301" v="713" actId="2696"/>
        <pc:sldMkLst>
          <pc:docMk/>
          <pc:sldMk cId="232266897" sldId="272"/>
        </pc:sldMkLst>
      </pc:sldChg>
      <pc:sldChg chg="modSp mod">
        <pc:chgData name="Federico Pagliacci" userId="faa26b59-85ab-481c-a1fc-7e6fbdbf8985" providerId="ADAL" clId="{1CD66D18-302B-430A-B05F-5A4EC4F4EF34}" dt="2025-03-21T15:22:44.472" v="1454" actId="20577"/>
        <pc:sldMkLst>
          <pc:docMk/>
          <pc:sldMk cId="983666082" sldId="273"/>
        </pc:sldMkLst>
        <pc:spChg chg="mod">
          <ac:chgData name="Federico Pagliacci" userId="faa26b59-85ab-481c-a1fc-7e6fbdbf8985" providerId="ADAL" clId="{1CD66D18-302B-430A-B05F-5A4EC4F4EF34}" dt="2025-03-21T15:22:44.472" v="1454" actId="20577"/>
          <ac:spMkLst>
            <pc:docMk/>
            <pc:sldMk cId="983666082" sldId="273"/>
            <ac:spMk id="14" creationId="{D0511942-F0C6-A665-105B-6B8DC65CE498}"/>
          </ac:spMkLst>
        </pc:spChg>
      </pc:sldChg>
      <pc:sldChg chg="modSp mod">
        <pc:chgData name="Federico Pagliacci" userId="faa26b59-85ab-481c-a1fc-7e6fbdbf8985" providerId="ADAL" clId="{1CD66D18-302B-430A-B05F-5A4EC4F4EF34}" dt="2025-03-21T15:23:42.172" v="1464" actId="123"/>
        <pc:sldMkLst>
          <pc:docMk/>
          <pc:sldMk cId="3352475365" sldId="274"/>
        </pc:sldMkLst>
        <pc:spChg chg="mod">
          <ac:chgData name="Federico Pagliacci" userId="faa26b59-85ab-481c-a1fc-7e6fbdbf8985" providerId="ADAL" clId="{1CD66D18-302B-430A-B05F-5A4EC4F4EF34}" dt="2025-03-21T15:23:42.172" v="1464" actId="123"/>
          <ac:spMkLst>
            <pc:docMk/>
            <pc:sldMk cId="3352475365" sldId="274"/>
            <ac:spMk id="14" creationId="{4C1A3DFB-7588-A658-1DB4-961362897689}"/>
          </ac:spMkLst>
        </pc:spChg>
      </pc:sldChg>
      <pc:sldChg chg="modSp del mod">
        <pc:chgData name="Federico Pagliacci" userId="faa26b59-85ab-481c-a1fc-7e6fbdbf8985" providerId="ADAL" clId="{1CD66D18-302B-430A-B05F-5A4EC4F4EF34}" dt="2025-03-21T15:17:57.402" v="1334" actId="2696"/>
        <pc:sldMkLst>
          <pc:docMk/>
          <pc:sldMk cId="2294345796" sldId="275"/>
        </pc:sldMkLst>
      </pc:sldChg>
      <pc:sldChg chg="del">
        <pc:chgData name="Federico Pagliacci" userId="faa26b59-85ab-481c-a1fc-7e6fbdbf8985" providerId="ADAL" clId="{1CD66D18-302B-430A-B05F-5A4EC4F4EF34}" dt="2025-03-21T15:20:47.802" v="1443" actId="2696"/>
        <pc:sldMkLst>
          <pc:docMk/>
          <pc:sldMk cId="3926823331" sldId="276"/>
        </pc:sldMkLst>
      </pc:sldChg>
      <pc:sldChg chg="modSp mod ord">
        <pc:chgData name="Federico Pagliacci" userId="faa26b59-85ab-481c-a1fc-7e6fbdbf8985" providerId="ADAL" clId="{1CD66D18-302B-430A-B05F-5A4EC4F4EF34}" dt="2025-03-24T16:27:15.009" v="2977" actId="20577"/>
        <pc:sldMkLst>
          <pc:docMk/>
          <pc:sldMk cId="43898071" sldId="277"/>
        </pc:sldMkLst>
        <pc:spChg chg="mod">
          <ac:chgData name="Federico Pagliacci" userId="faa26b59-85ab-481c-a1fc-7e6fbdbf8985" providerId="ADAL" clId="{1CD66D18-302B-430A-B05F-5A4EC4F4EF34}" dt="2025-03-24T16:27:15.009" v="2977" actId="20577"/>
          <ac:spMkLst>
            <pc:docMk/>
            <pc:sldMk cId="43898071" sldId="277"/>
            <ac:spMk id="14" creationId="{DFE8EEFD-A37E-FCE0-4E74-1021160EB2DD}"/>
          </ac:spMkLst>
        </pc:spChg>
      </pc:sldChg>
      <pc:sldChg chg="del">
        <pc:chgData name="Federico Pagliacci" userId="faa26b59-85ab-481c-a1fc-7e6fbdbf8985" providerId="ADAL" clId="{1CD66D18-302B-430A-B05F-5A4EC4F4EF34}" dt="2025-03-21T15:24:08.882" v="1465" actId="2696"/>
        <pc:sldMkLst>
          <pc:docMk/>
          <pc:sldMk cId="773289628" sldId="278"/>
        </pc:sldMkLst>
      </pc:sldChg>
      <pc:sldChg chg="del">
        <pc:chgData name="Federico Pagliacci" userId="faa26b59-85ab-481c-a1fc-7e6fbdbf8985" providerId="ADAL" clId="{1CD66D18-302B-430A-B05F-5A4EC4F4EF34}" dt="2025-03-21T15:24:55.623" v="1466" actId="2696"/>
        <pc:sldMkLst>
          <pc:docMk/>
          <pc:sldMk cId="2145380806" sldId="279"/>
        </pc:sldMkLst>
      </pc:sldChg>
      <pc:sldChg chg="del">
        <pc:chgData name="Federico Pagliacci" userId="faa26b59-85ab-481c-a1fc-7e6fbdbf8985" providerId="ADAL" clId="{1CD66D18-302B-430A-B05F-5A4EC4F4EF34}" dt="2025-03-21T15:21:26.079" v="1444" actId="2696"/>
        <pc:sldMkLst>
          <pc:docMk/>
          <pc:sldMk cId="761231157" sldId="284"/>
        </pc:sldMkLst>
      </pc:sldChg>
      <pc:sldChg chg="modSp mod ord">
        <pc:chgData name="Federico Pagliacci" userId="faa26b59-85ab-481c-a1fc-7e6fbdbf8985" providerId="ADAL" clId="{1CD66D18-302B-430A-B05F-5A4EC4F4EF34}" dt="2025-03-21T15:36:34.399" v="1933" actId="6549"/>
        <pc:sldMkLst>
          <pc:docMk/>
          <pc:sldMk cId="558567678" sldId="285"/>
        </pc:sldMkLst>
        <pc:spChg chg="mod">
          <ac:chgData name="Federico Pagliacci" userId="faa26b59-85ab-481c-a1fc-7e6fbdbf8985" providerId="ADAL" clId="{1CD66D18-302B-430A-B05F-5A4EC4F4EF34}" dt="2025-03-21T15:32:18.456" v="1550" actId="20577"/>
          <ac:spMkLst>
            <pc:docMk/>
            <pc:sldMk cId="558567678" sldId="285"/>
            <ac:spMk id="12" creationId="{FE036457-9EDA-5E22-3B60-66B7702B5C7A}"/>
          </ac:spMkLst>
        </pc:spChg>
        <pc:spChg chg="mod">
          <ac:chgData name="Federico Pagliacci" userId="faa26b59-85ab-481c-a1fc-7e6fbdbf8985" providerId="ADAL" clId="{1CD66D18-302B-430A-B05F-5A4EC4F4EF34}" dt="2025-03-21T15:36:34.399" v="1933" actId="6549"/>
          <ac:spMkLst>
            <pc:docMk/>
            <pc:sldMk cId="558567678" sldId="285"/>
            <ac:spMk id="14" creationId="{CEEEF731-F69D-AD8A-C693-9F5220510130}"/>
          </ac:spMkLst>
        </pc:spChg>
      </pc:sldChg>
      <pc:sldChg chg="del">
        <pc:chgData name="Federico Pagliacci" userId="faa26b59-85ab-481c-a1fc-7e6fbdbf8985" providerId="ADAL" clId="{1CD66D18-302B-430A-B05F-5A4EC4F4EF34}" dt="2025-03-21T15:31:27.815" v="1513" actId="2696"/>
        <pc:sldMkLst>
          <pc:docMk/>
          <pc:sldMk cId="703277491" sldId="286"/>
        </pc:sldMkLst>
      </pc:sldChg>
      <pc:sldChg chg="modSp mod ord">
        <pc:chgData name="Federico Pagliacci" userId="faa26b59-85ab-481c-a1fc-7e6fbdbf8985" providerId="ADAL" clId="{1CD66D18-302B-430A-B05F-5A4EC4F4EF34}" dt="2025-03-21T14:32:47.674" v="666" actId="27636"/>
        <pc:sldMkLst>
          <pc:docMk/>
          <pc:sldMk cId="3774583217" sldId="287"/>
        </pc:sldMkLst>
        <pc:spChg chg="mod">
          <ac:chgData name="Federico Pagliacci" userId="faa26b59-85ab-481c-a1fc-7e6fbdbf8985" providerId="ADAL" clId="{1CD66D18-302B-430A-B05F-5A4EC4F4EF34}" dt="2025-03-21T14:32:47.674" v="666" actId="27636"/>
          <ac:spMkLst>
            <pc:docMk/>
            <pc:sldMk cId="3774583217" sldId="287"/>
            <ac:spMk id="14" creationId="{EE216AC9-976D-E9A6-BC9D-FA949039D1B7}"/>
          </ac:spMkLst>
        </pc:spChg>
      </pc:sldChg>
      <pc:sldChg chg="modSp mod">
        <pc:chgData name="Federico Pagliacci" userId="faa26b59-85ab-481c-a1fc-7e6fbdbf8985" providerId="ADAL" clId="{1CD66D18-302B-430A-B05F-5A4EC4F4EF34}" dt="2025-03-21T15:26:49.923" v="1506" actId="20577"/>
        <pc:sldMkLst>
          <pc:docMk/>
          <pc:sldMk cId="3390645578" sldId="288"/>
        </pc:sldMkLst>
        <pc:spChg chg="mod">
          <ac:chgData name="Federico Pagliacci" userId="faa26b59-85ab-481c-a1fc-7e6fbdbf8985" providerId="ADAL" clId="{1CD66D18-302B-430A-B05F-5A4EC4F4EF34}" dt="2025-03-21T15:26:49.923" v="1506" actId="20577"/>
          <ac:spMkLst>
            <pc:docMk/>
            <pc:sldMk cId="3390645578" sldId="288"/>
            <ac:spMk id="14" creationId="{F8758066-91B3-091C-6A88-3A9F6C916267}"/>
          </ac:spMkLst>
        </pc:spChg>
      </pc:sldChg>
      <pc:sldChg chg="del">
        <pc:chgData name="Federico Pagliacci" userId="faa26b59-85ab-481c-a1fc-7e6fbdbf8985" providerId="ADAL" clId="{1CD66D18-302B-430A-B05F-5A4EC4F4EF34}" dt="2025-03-21T14:11:22.502" v="540" actId="2696"/>
        <pc:sldMkLst>
          <pc:docMk/>
          <pc:sldMk cId="45728291" sldId="289"/>
        </pc:sldMkLst>
      </pc:sldChg>
      <pc:sldChg chg="modSp mod">
        <pc:chgData name="Federico Pagliacci" userId="faa26b59-85ab-481c-a1fc-7e6fbdbf8985" providerId="ADAL" clId="{1CD66D18-302B-430A-B05F-5A4EC4F4EF34}" dt="2025-03-21T15:41:13.720" v="2054" actId="255"/>
        <pc:sldMkLst>
          <pc:docMk/>
          <pc:sldMk cId="230349307" sldId="290"/>
        </pc:sldMkLst>
        <pc:spChg chg="mod">
          <ac:chgData name="Federico Pagliacci" userId="faa26b59-85ab-481c-a1fc-7e6fbdbf8985" providerId="ADAL" clId="{1CD66D18-302B-430A-B05F-5A4EC4F4EF34}" dt="2025-03-21T15:41:13.720" v="2054" actId="255"/>
          <ac:spMkLst>
            <pc:docMk/>
            <pc:sldMk cId="230349307" sldId="290"/>
            <ac:spMk id="14" creationId="{564E3036-AAAC-8EDF-C473-FC34EF932538}"/>
          </ac:spMkLst>
        </pc:spChg>
      </pc:sldChg>
      <pc:sldChg chg="del">
        <pc:chgData name="Federico Pagliacci" userId="faa26b59-85ab-481c-a1fc-7e6fbdbf8985" providerId="ADAL" clId="{1CD66D18-302B-430A-B05F-5A4EC4F4EF34}" dt="2025-03-21T15:31:20.364" v="1512" actId="2696"/>
        <pc:sldMkLst>
          <pc:docMk/>
          <pc:sldMk cId="1039918826" sldId="291"/>
        </pc:sldMkLst>
      </pc:sldChg>
      <pc:sldChg chg="modSp mod">
        <pc:chgData name="Federico Pagliacci" userId="faa26b59-85ab-481c-a1fc-7e6fbdbf8985" providerId="ADAL" clId="{1CD66D18-302B-430A-B05F-5A4EC4F4EF34}" dt="2025-03-21T15:30:58.040" v="1511" actId="123"/>
        <pc:sldMkLst>
          <pc:docMk/>
          <pc:sldMk cId="913115774" sldId="292"/>
        </pc:sldMkLst>
        <pc:spChg chg="mod">
          <ac:chgData name="Federico Pagliacci" userId="faa26b59-85ab-481c-a1fc-7e6fbdbf8985" providerId="ADAL" clId="{1CD66D18-302B-430A-B05F-5A4EC4F4EF34}" dt="2025-03-21T15:30:58.040" v="1511" actId="123"/>
          <ac:spMkLst>
            <pc:docMk/>
            <pc:sldMk cId="913115774" sldId="292"/>
            <ac:spMk id="14" creationId="{643C5D46-EC01-B028-782F-A760A102F055}"/>
          </ac:spMkLst>
        </pc:spChg>
      </pc:sldChg>
      <pc:sldChg chg="modSp add mod">
        <pc:chgData name="Federico Pagliacci" userId="faa26b59-85ab-481c-a1fc-7e6fbdbf8985" providerId="ADAL" clId="{1CD66D18-302B-430A-B05F-5A4EC4F4EF34}" dt="2025-03-21T15:39:13.312" v="2049" actId="20577"/>
        <pc:sldMkLst>
          <pc:docMk/>
          <pc:sldMk cId="2334505998" sldId="293"/>
        </pc:sldMkLst>
        <pc:spChg chg="mod">
          <ac:chgData name="Federico Pagliacci" userId="faa26b59-85ab-481c-a1fc-7e6fbdbf8985" providerId="ADAL" clId="{1CD66D18-302B-430A-B05F-5A4EC4F4EF34}" dt="2025-03-21T15:39:13.312" v="2049" actId="20577"/>
          <ac:spMkLst>
            <pc:docMk/>
            <pc:sldMk cId="2334505998" sldId="293"/>
            <ac:spMk id="14" creationId="{DF8114EB-625D-4E38-CE64-6989A89D42ED}"/>
          </ac:spMkLst>
        </pc:spChg>
      </pc:sldChg>
      <pc:sldChg chg="delSp modSp add del mod">
        <pc:chgData name="Federico Pagliacci" userId="faa26b59-85ab-481c-a1fc-7e6fbdbf8985" providerId="ADAL" clId="{1CD66D18-302B-430A-B05F-5A4EC4F4EF34}" dt="2025-03-21T15:18:02.693" v="1335" actId="2696"/>
        <pc:sldMkLst>
          <pc:docMk/>
          <pc:sldMk cId="2940162732" sldId="293"/>
        </pc:sldMkLst>
      </pc:sldChg>
      <pc:sldChg chg="del ord">
        <pc:chgData name="Federico Pagliacci" userId="faa26b59-85ab-481c-a1fc-7e6fbdbf8985" providerId="ADAL" clId="{1CD66D18-302B-430A-B05F-5A4EC4F4EF34}" dt="2025-03-21T11:53:25.462" v="531" actId="2696"/>
        <pc:sldMkLst>
          <pc:docMk/>
          <pc:sldMk cId="4107757128" sldId="293"/>
        </pc:sldMkLst>
      </pc:sldChg>
      <pc:sldChg chg="modSp add del mod">
        <pc:chgData name="Federico Pagliacci" userId="faa26b59-85ab-481c-a1fc-7e6fbdbf8985" providerId="ADAL" clId="{1CD66D18-302B-430A-B05F-5A4EC4F4EF34}" dt="2025-03-21T15:18:07.349" v="1336" actId="2696"/>
        <pc:sldMkLst>
          <pc:docMk/>
          <pc:sldMk cId="141100412" sldId="294"/>
        </pc:sldMkLst>
      </pc:sldChg>
      <pc:sldChg chg="addSp modSp add mod">
        <pc:chgData name="Federico Pagliacci" userId="faa26b59-85ab-481c-a1fc-7e6fbdbf8985" providerId="ADAL" clId="{1CD66D18-302B-430A-B05F-5A4EC4F4EF34}" dt="2025-03-24T16:29:43.136" v="3018" actId="20577"/>
        <pc:sldMkLst>
          <pc:docMk/>
          <pc:sldMk cId="3333101560" sldId="294"/>
        </pc:sldMkLst>
        <pc:spChg chg="mod">
          <ac:chgData name="Federico Pagliacci" userId="faa26b59-85ab-481c-a1fc-7e6fbdbf8985" providerId="ADAL" clId="{1CD66D18-302B-430A-B05F-5A4EC4F4EF34}" dt="2025-03-24T16:29:43.136" v="3018" actId="20577"/>
          <ac:spMkLst>
            <pc:docMk/>
            <pc:sldMk cId="3333101560" sldId="294"/>
            <ac:spMk id="14" creationId="{39CB23DB-4682-52EC-7B05-E8963AA21D2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a:extLst>
              <a:ext uri="{FF2B5EF4-FFF2-40B4-BE49-F238E27FC236}">
                <a16:creationId xmlns:a16="http://schemas.microsoft.com/office/drawing/2014/main" id="{A17C5166-1447-5C07-2335-523C3FD405E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a:extLst>
              <a:ext uri="{FF2B5EF4-FFF2-40B4-BE49-F238E27FC236}">
                <a16:creationId xmlns:a16="http://schemas.microsoft.com/office/drawing/2014/main" id="{B9B23EC3-6BC9-F1F6-A476-B37E741EA36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6AAC2C0-973D-4811-8056-3E59EB8CD835}" type="datetimeFigureOut">
              <a:rPr lang="it-IT" smtClean="0"/>
              <a:t>24/03/2025</a:t>
            </a:fld>
            <a:endParaRPr lang="it-IT"/>
          </a:p>
        </p:txBody>
      </p:sp>
      <p:sp>
        <p:nvSpPr>
          <p:cNvPr id="4" name="Segnaposto piè di pagina 3">
            <a:extLst>
              <a:ext uri="{FF2B5EF4-FFF2-40B4-BE49-F238E27FC236}">
                <a16:creationId xmlns:a16="http://schemas.microsoft.com/office/drawing/2014/main" id="{32AE8418-F5EA-EA01-8B9F-8A39A530C73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a:extLst>
              <a:ext uri="{FF2B5EF4-FFF2-40B4-BE49-F238E27FC236}">
                <a16:creationId xmlns:a16="http://schemas.microsoft.com/office/drawing/2014/main" id="{900A3AD2-F6CF-D0FE-7D75-470D0F4364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FC3B63E-4FA0-4BB8-A51F-5942C4FF7BFF}" type="slidenum">
              <a:rPr lang="it-IT" smtClean="0"/>
              <a:t>‹N›</a:t>
            </a:fld>
            <a:endParaRPr lang="it-IT"/>
          </a:p>
        </p:txBody>
      </p:sp>
    </p:spTree>
    <p:extLst>
      <p:ext uri="{BB962C8B-B14F-4D97-AF65-F5344CB8AC3E}">
        <p14:creationId xmlns:p14="http://schemas.microsoft.com/office/powerpoint/2010/main" val="396235991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921D6A-7B57-4B56-A6B3-0065DD96101B}" type="datetimeFigureOut">
              <a:rPr lang="it-IT" smtClean="0"/>
              <a:t>24/03/2025</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080FED-55AC-444E-AD37-1F067ED21E23}" type="slidenum">
              <a:rPr lang="it-IT" smtClean="0"/>
              <a:t>‹N›</a:t>
            </a:fld>
            <a:endParaRPr lang="it-IT"/>
          </a:p>
        </p:txBody>
      </p:sp>
    </p:spTree>
    <p:extLst>
      <p:ext uri="{BB962C8B-B14F-4D97-AF65-F5344CB8AC3E}">
        <p14:creationId xmlns:p14="http://schemas.microsoft.com/office/powerpoint/2010/main" val="375212897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DE39027A-494F-4ECB-9217-6DD75C6302CA}" type="datetime1">
              <a:rPr lang="it-IT" smtClean="0"/>
              <a:t>24/03/2025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28529570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575B97D3-B14C-4AE0-9B45-171C86C0932F}" type="datetime1">
              <a:rPr lang="it-IT" smtClean="0"/>
              <a:t>24/03/2025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496722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7DA76A0E-0B77-46B5-8E28-3AF5A4C069E6}" type="datetime1">
              <a:rPr lang="it-IT" smtClean="0"/>
              <a:t>24/03/2025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880643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EA3BD239-4237-4298-88F2-D37DD258CAB3}" type="datetime1">
              <a:rPr lang="it-IT" smtClean="0"/>
              <a:t>24/03/2025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1075874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fld id="{7FDD6E70-AA16-4441-9D51-7A564057B5AB}" type="datetime1">
              <a:rPr lang="it-IT" smtClean="0"/>
              <a:t>24/03/2025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25226547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D11386CE-ABFE-473D-ACE6-8AAE2DE37A1D}" type="datetime1">
              <a:rPr lang="it-IT" smtClean="0"/>
              <a:t>24/03/2025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19514290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Content Placeholder 3"/>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Content Placeholder 5"/>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24899D09-DFEB-4CAE-BD60-7BB541D1CDF2}" type="datetime1">
              <a:rPr lang="it-IT" smtClean="0"/>
              <a:t>24/03/2025</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2416960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A9183D34-072C-4F1B-A54B-C31334574DB8}" type="datetime1">
              <a:rPr lang="it-IT" smtClean="0"/>
              <a:t>24/03/2025</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39587900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88EA38-C644-4D6C-8EA0-8F67E3A702D2}" type="datetime1">
              <a:rPr lang="it-IT" smtClean="0"/>
              <a:t>24/03/2025</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34905572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FE047F38-387A-4F30-A03A-8A13FE309F19}" type="datetime1">
              <a:rPr lang="it-IT" smtClean="0"/>
              <a:t>24/03/2025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5214717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F40C1B2A-9267-41D7-B851-EAB987C4053F}" type="datetime1">
              <a:rPr lang="it-IT" smtClean="0"/>
              <a:t>24/03/2025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14410789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D79346-F88F-4C2E-B907-8244309BFF83}" type="datetime1">
              <a:rPr lang="it-IT" smtClean="0"/>
              <a:t>24/03/2025</a:t>
            </a:fld>
            <a:endParaRPr lang="it-IT"/>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CE2E1C-AE56-470C-8FFE-D0F4B65DC57B}" type="slidenum">
              <a:rPr lang="it-IT" smtClean="0"/>
              <a:t>‹N›</a:t>
            </a:fld>
            <a:endParaRPr lang="it-IT"/>
          </a:p>
        </p:txBody>
      </p:sp>
    </p:spTree>
    <p:extLst>
      <p:ext uri="{BB962C8B-B14F-4D97-AF65-F5344CB8AC3E}">
        <p14:creationId xmlns:p14="http://schemas.microsoft.com/office/powerpoint/2010/main" val="244959790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76C92056-25B2-8C71-2E46-37E859850A53}"/>
              </a:ext>
            </a:extLst>
          </p:cNvPr>
          <p:cNvSpPr>
            <a:spLocks noChangeArrowheads="1"/>
          </p:cNvSpPr>
          <p:nvPr/>
        </p:nvSpPr>
        <p:spPr bwMode="auto">
          <a:xfrm>
            <a:off x="0" y="2794794"/>
            <a:ext cx="12192000" cy="2393950"/>
          </a:xfrm>
          <a:prstGeom prst="rect">
            <a:avLst/>
          </a:prstGeom>
          <a:solidFill>
            <a:srgbClr val="0A8C74"/>
          </a:solidFill>
          <a:ln>
            <a:noFill/>
          </a:ln>
          <a:effectLst/>
        </p:spPr>
        <p:txBody>
          <a:bodyPr lIns="166154" tIns="44212" rIns="166154" bIns="44212" anchor="ct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eaLnBrk="1" hangingPunct="1">
              <a:defRPr/>
            </a:pPr>
            <a:r>
              <a:rPr lang="it-IT" altLang="it-IT" sz="3692" dirty="0">
                <a:solidFill>
                  <a:schemeClr val="bg1"/>
                </a:solidFill>
              </a:rPr>
              <a:t>STRAORDINARIO FORFETTIZZATO: NORMATIVE, GESTIONE &amp; APPLICAZIONI PRATICHE</a:t>
            </a:r>
          </a:p>
        </p:txBody>
      </p:sp>
      <p:sp>
        <p:nvSpPr>
          <p:cNvPr id="6" name="Text Box 5">
            <a:extLst>
              <a:ext uri="{FF2B5EF4-FFF2-40B4-BE49-F238E27FC236}">
                <a16:creationId xmlns:a16="http://schemas.microsoft.com/office/drawing/2014/main" id="{1C5C3C35-C1B6-2521-A914-E723FE26F63C}"/>
              </a:ext>
            </a:extLst>
          </p:cNvPr>
          <p:cNvSpPr txBox="1">
            <a:spLocks noChangeArrowheads="1"/>
          </p:cNvSpPr>
          <p:nvPr/>
        </p:nvSpPr>
        <p:spPr bwMode="auto">
          <a:xfrm>
            <a:off x="0" y="2030414"/>
            <a:ext cx="12192000" cy="485775"/>
          </a:xfrm>
          <a:prstGeom prst="rect">
            <a:avLst/>
          </a:prstGeom>
          <a:noFill/>
          <a:ln>
            <a:noFill/>
          </a:ln>
          <a:effectLst/>
        </p:spPr>
        <p:txBody>
          <a:bodyPr wrap="square" lIns="0" tIns="44212" rIns="0" bIns="44212" anchor="ctr" anchorCtr="1">
            <a:spAutoFit/>
          </a:bodyP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eaLnBrk="1" hangingPunct="1">
              <a:spcBef>
                <a:spcPct val="50000"/>
              </a:spcBef>
              <a:defRPr/>
            </a:pPr>
            <a:r>
              <a:rPr lang="it-IT" altLang="it-IT" sz="2585" dirty="0"/>
              <a:t>LAVORO STRAORDINARIO</a:t>
            </a:r>
          </a:p>
        </p:txBody>
      </p:sp>
      <p:sp>
        <p:nvSpPr>
          <p:cNvPr id="7" name="Text Box 4">
            <a:extLst>
              <a:ext uri="{FF2B5EF4-FFF2-40B4-BE49-F238E27FC236}">
                <a16:creationId xmlns:a16="http://schemas.microsoft.com/office/drawing/2014/main" id="{9981E8F7-78E6-4A44-AF97-B6AC3B8851C2}"/>
              </a:ext>
            </a:extLst>
          </p:cNvPr>
          <p:cNvSpPr txBox="1">
            <a:spLocks noChangeArrowheads="1"/>
          </p:cNvSpPr>
          <p:nvPr/>
        </p:nvSpPr>
        <p:spPr bwMode="auto">
          <a:xfrm>
            <a:off x="4762500" y="5467350"/>
            <a:ext cx="2667000" cy="357188"/>
          </a:xfrm>
          <a:prstGeom prst="rect">
            <a:avLst/>
          </a:prstGeom>
          <a:noFill/>
          <a:ln>
            <a:noFill/>
          </a:ln>
          <a:effectLst/>
        </p:spPr>
        <p:txBody>
          <a:bodyPr lIns="0" tIns="44212" rIns="0" bIns="44212">
            <a:spAutoFit/>
          </a:bodyP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a:lnSpc>
                <a:spcPct val="90000"/>
              </a:lnSpc>
              <a:defRPr/>
            </a:pPr>
            <a:r>
              <a:rPr lang="de-DE" altLang="it-IT" sz="1939" dirty="0"/>
              <a:t>FEDERICO PAGLIACCI</a:t>
            </a:r>
            <a:endParaRPr lang="it-IT" altLang="it-IT" sz="1939" dirty="0"/>
          </a:p>
        </p:txBody>
      </p:sp>
      <p:sp>
        <p:nvSpPr>
          <p:cNvPr id="8" name="Text Box 7">
            <a:extLst>
              <a:ext uri="{FF2B5EF4-FFF2-40B4-BE49-F238E27FC236}">
                <a16:creationId xmlns:a16="http://schemas.microsoft.com/office/drawing/2014/main" id="{653A6E69-9859-7BB5-5827-B149E3D97C56}"/>
              </a:ext>
            </a:extLst>
          </p:cNvPr>
          <p:cNvSpPr txBox="1">
            <a:spLocks noChangeArrowheads="1"/>
          </p:cNvSpPr>
          <p:nvPr/>
        </p:nvSpPr>
        <p:spPr bwMode="auto">
          <a:xfrm>
            <a:off x="1814513" y="6381750"/>
            <a:ext cx="8763352" cy="293895"/>
          </a:xfrm>
          <a:prstGeom prst="rect">
            <a:avLst/>
          </a:prstGeom>
          <a:noFill/>
          <a:ln>
            <a:noFill/>
          </a:ln>
          <a:effectLst/>
        </p:spPr>
        <p:txBody>
          <a:bodyPr wrap="square" lIns="88424" tIns="44212" rIns="88424" bIns="44212">
            <a:spAutoFit/>
          </a:bodyP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eaLnBrk="1" hangingPunct="1">
              <a:lnSpc>
                <a:spcPct val="90000"/>
              </a:lnSpc>
              <a:defRPr/>
            </a:pPr>
            <a:r>
              <a:rPr lang="it-IT" altLang="it-IT" sz="1477" dirty="0"/>
              <a:t>1 APRILE 2025</a:t>
            </a:r>
          </a:p>
        </p:txBody>
      </p:sp>
      <p:cxnSp>
        <p:nvCxnSpPr>
          <p:cNvPr id="16" name="Connettore diritto 15">
            <a:extLst>
              <a:ext uri="{FF2B5EF4-FFF2-40B4-BE49-F238E27FC236}">
                <a16:creationId xmlns:a16="http://schemas.microsoft.com/office/drawing/2014/main" id="{53C25E1A-DC9C-F54C-086B-3CE4ADFFDC0E}"/>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pic>
        <p:nvPicPr>
          <p:cNvPr id="17" name="Immagine 16" descr="Immagine che contiene testo&#10;&#10;Descrizione generata automaticamente">
            <a:extLst>
              <a:ext uri="{FF2B5EF4-FFF2-40B4-BE49-F238E27FC236}">
                <a16:creationId xmlns:a16="http://schemas.microsoft.com/office/drawing/2014/main" id="{A40CA584-15B8-B4A6-51BA-7436EBA1A0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5" y="377277"/>
            <a:ext cx="3818854" cy="861381"/>
          </a:xfrm>
          <a:prstGeom prst="rect">
            <a:avLst/>
          </a:prstGeom>
        </p:spPr>
      </p:pic>
    </p:spTree>
    <p:extLst>
      <p:ext uri="{BB962C8B-B14F-4D97-AF65-F5344CB8AC3E}">
        <p14:creationId xmlns:p14="http://schemas.microsoft.com/office/powerpoint/2010/main" val="18885364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46C1D5-C943-6CFD-9BBB-8211E11F0CD5}"/>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D07728B5-B068-666B-CC91-F014622B0971}"/>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33801B2A-7357-CA0F-3314-B24952786B93}"/>
              </a:ext>
            </a:extLst>
          </p:cNvPr>
          <p:cNvSpPr>
            <a:spLocks noGrp="1" noChangeArrowheads="1"/>
          </p:cNvSpPr>
          <p:nvPr>
            <p:ph type="ctrTitle"/>
          </p:nvPr>
        </p:nvSpPr>
        <p:spPr>
          <a:xfrm>
            <a:off x="0" y="2130426"/>
            <a:ext cx="12192000" cy="1470025"/>
          </a:xfrm>
        </p:spPr>
        <p:txBody>
          <a:bodyPr anchor="t"/>
          <a:lstStyle/>
          <a:p>
            <a:pPr eaLnBrk="1" hangingPunct="1">
              <a:defRPr/>
            </a:pPr>
            <a:r>
              <a:rPr lang="it-IT" altLang="it-IT" sz="3139" dirty="0">
                <a:solidFill>
                  <a:srgbClr val="0A8C74"/>
                </a:solidFill>
                <a:latin typeface="Tahoma" panose="020B0604030504040204" pitchFamily="34" charset="0"/>
                <a:ea typeface="Tahoma" panose="020B0604030504040204" pitchFamily="34" charset="0"/>
                <a:cs typeface="Tahoma" panose="020B0604030504040204" pitchFamily="34" charset="0"/>
              </a:rPr>
              <a:t>LAVORO SUPPLEMENTARE</a:t>
            </a:r>
          </a:p>
        </p:txBody>
      </p:sp>
      <p:sp>
        <p:nvSpPr>
          <p:cNvPr id="14" name="Rectangle 3">
            <a:extLst>
              <a:ext uri="{FF2B5EF4-FFF2-40B4-BE49-F238E27FC236}">
                <a16:creationId xmlns:a16="http://schemas.microsoft.com/office/drawing/2014/main" id="{9E81B728-C7DD-8FBC-38A9-F3CE6ABCD41A}"/>
              </a:ext>
            </a:extLst>
          </p:cNvPr>
          <p:cNvSpPr>
            <a:spLocks noGrp="1" noChangeArrowheads="1"/>
          </p:cNvSpPr>
          <p:nvPr>
            <p:ph type="subTitle" idx="1"/>
          </p:nvPr>
        </p:nvSpPr>
        <p:spPr>
          <a:xfrm>
            <a:off x="530245" y="3886200"/>
            <a:ext cx="11110375" cy="1752600"/>
          </a:xfrm>
        </p:spPr>
        <p:txBody>
          <a:bodyPr/>
          <a:lstStyle/>
          <a:p>
            <a:pPr marL="342900" indent="-342900" algn="just" eaLnBrk="1" hangingPunct="1">
              <a:buFont typeface="Arial" panose="020B0604020202020204" pitchFamily="34" charset="0"/>
              <a:buChar char="•"/>
              <a:defRPr/>
            </a:pPr>
            <a:r>
              <a:rPr lang="it-IT" altLang="it-IT" dirty="0">
                <a:ea typeface="Tahoma" panose="020B0604030504040204" pitchFamily="34" charset="0"/>
                <a:cs typeface="Tahoma" panose="020B0604030504040204" pitchFamily="34" charset="0"/>
              </a:rPr>
              <a:t>DEFINIZIONE: LAVORO PRESTATO DAL LAVORATORE PART-TIME OLTRE L’ORARIO CONTRATTUALE MA ENTRO L’ORARIO ORDINARIO FULL-TIME</a:t>
            </a:r>
          </a:p>
          <a:p>
            <a:pPr marL="342900" indent="-342900" algn="just" eaLnBrk="1" hangingPunct="1">
              <a:buFont typeface="Arial" panose="020B0604020202020204" pitchFamily="34" charset="0"/>
              <a:buChar char="•"/>
              <a:defRPr/>
            </a:pPr>
            <a:r>
              <a:rPr lang="it-IT" altLang="it-IT" dirty="0">
                <a:ea typeface="Tahoma" panose="020B0604030504040204" pitchFamily="34" charset="0"/>
                <a:cs typeface="Tahoma" panose="020B0604030504040204" pitchFamily="34" charset="0"/>
              </a:rPr>
              <a:t>POSSIBILITA’ DI FORFETTIZZAZIONE DEL COMPENSO ANCHE PER IL LAVORO SUPPLEMENTARE </a:t>
            </a:r>
          </a:p>
        </p:txBody>
      </p:sp>
      <p:pic>
        <p:nvPicPr>
          <p:cNvPr id="26" name="Immagine 25" descr="Immagine che contiene testo&#10;&#10;Descrizione generata automaticamente">
            <a:extLst>
              <a:ext uri="{FF2B5EF4-FFF2-40B4-BE49-F238E27FC236}">
                <a16:creationId xmlns:a16="http://schemas.microsoft.com/office/drawing/2014/main" id="{8B08930B-CA17-0A12-8DB9-9197E34C2C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11726575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D1C32B-5B70-700C-844A-74092211D9E4}"/>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CB4873EE-BBF9-B6C4-3343-2E9A735232F0}"/>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7A8A1247-7D4C-F5B9-64DE-2BA95ADFD975}"/>
              </a:ext>
            </a:extLst>
          </p:cNvPr>
          <p:cNvSpPr>
            <a:spLocks noGrp="1" noChangeArrowheads="1"/>
          </p:cNvSpPr>
          <p:nvPr>
            <p:ph type="ctrTitle"/>
          </p:nvPr>
        </p:nvSpPr>
        <p:spPr>
          <a:xfrm>
            <a:off x="0" y="2130426"/>
            <a:ext cx="12192000" cy="1470025"/>
          </a:xfrm>
        </p:spPr>
        <p:txBody>
          <a:bodyPr anchor="t"/>
          <a:lstStyle/>
          <a:p>
            <a:pPr eaLnBrk="1" hangingPunct="1">
              <a:defRPr/>
            </a:pPr>
            <a:r>
              <a:rPr lang="it-IT" altLang="it-IT" sz="3139" dirty="0">
                <a:solidFill>
                  <a:srgbClr val="0A8C74"/>
                </a:solidFill>
                <a:latin typeface="Tahoma" panose="020B0604030504040204" pitchFamily="34" charset="0"/>
                <a:ea typeface="Tahoma" panose="020B0604030504040204" pitchFamily="34" charset="0"/>
                <a:cs typeface="Tahoma" panose="020B0604030504040204" pitchFamily="34" charset="0"/>
              </a:rPr>
              <a:t>DEFINIZIONE DI STRAORDINARIO FORFETIZZATO</a:t>
            </a:r>
          </a:p>
        </p:txBody>
      </p:sp>
      <p:sp>
        <p:nvSpPr>
          <p:cNvPr id="14" name="Rectangle 3">
            <a:extLst>
              <a:ext uri="{FF2B5EF4-FFF2-40B4-BE49-F238E27FC236}">
                <a16:creationId xmlns:a16="http://schemas.microsoft.com/office/drawing/2014/main" id="{358F4B6D-FA1E-C802-85EB-41376F47BD93}"/>
              </a:ext>
            </a:extLst>
          </p:cNvPr>
          <p:cNvSpPr>
            <a:spLocks noGrp="1" noChangeArrowheads="1"/>
          </p:cNvSpPr>
          <p:nvPr>
            <p:ph type="subTitle" idx="1"/>
          </p:nvPr>
        </p:nvSpPr>
        <p:spPr>
          <a:xfrm>
            <a:off x="530245" y="3886200"/>
            <a:ext cx="11110375" cy="1752600"/>
          </a:xfrm>
        </p:spPr>
        <p:txBody>
          <a:bodyPr>
            <a:noAutofit/>
          </a:bodyPr>
          <a:lstStyle/>
          <a:p>
            <a:pPr marL="457200" algn="just">
              <a:lnSpc>
                <a:spcPct val="107000"/>
              </a:lnSpc>
              <a:spcAft>
                <a:spcPts val="800"/>
              </a:spcAft>
            </a:pPr>
            <a:r>
              <a:rPr lang="it-IT" sz="2800" kern="0" dirty="0">
                <a:effectLst/>
                <a:ea typeface="Times New Roman" panose="02020603050405020304" pitchFamily="18" charset="0"/>
                <a:cs typeface="Times New Roman" panose="02020603050405020304" pitchFamily="18" charset="0"/>
              </a:rPr>
              <a:t>Lo straordinario forfettizzato è un accordo tra datore di lavoro e lavoratore in base al quale il compenso per le ore di straordinario viene corrisposto in forma di somma fissa (forfettaria), concordata preventivamente.</a:t>
            </a:r>
            <a:endParaRPr lang="it-IT" sz="2800" kern="100" dirty="0">
              <a:effectLst/>
              <a:ea typeface="Aptos" panose="020B0004020202020204" pitchFamily="34" charset="0"/>
              <a:cs typeface="Times New Roman" panose="02020603050405020304" pitchFamily="18" charset="0"/>
            </a:endParaRPr>
          </a:p>
        </p:txBody>
      </p:sp>
      <p:pic>
        <p:nvPicPr>
          <p:cNvPr id="26" name="Immagine 25" descr="Immagine che contiene testo&#10;&#10;Descrizione generata automaticamente">
            <a:extLst>
              <a:ext uri="{FF2B5EF4-FFF2-40B4-BE49-F238E27FC236}">
                <a16:creationId xmlns:a16="http://schemas.microsoft.com/office/drawing/2014/main" id="{EB5BCA66-2BA5-BBB7-A500-E9216B8BED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30527360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356CD2-B292-75DF-2ADC-0356105BDC3D}"/>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6597E274-4330-E6D8-C2D2-21F31CEA8B5F}"/>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546C3727-8407-82B3-A868-33B6E3DA6426}"/>
              </a:ext>
            </a:extLst>
          </p:cNvPr>
          <p:cNvSpPr>
            <a:spLocks noGrp="1" noChangeArrowheads="1"/>
          </p:cNvSpPr>
          <p:nvPr>
            <p:ph type="ctrTitle"/>
          </p:nvPr>
        </p:nvSpPr>
        <p:spPr>
          <a:xfrm>
            <a:off x="0" y="2130426"/>
            <a:ext cx="12192000" cy="1470025"/>
          </a:xfrm>
        </p:spPr>
        <p:txBody>
          <a:bodyPr anchor="t"/>
          <a:lstStyle/>
          <a:p>
            <a:pPr eaLnBrk="1" hangingPunct="1">
              <a:defRPr/>
            </a:pPr>
            <a:r>
              <a:rPr lang="it-IT" altLang="it-IT" sz="3139" dirty="0">
                <a:solidFill>
                  <a:srgbClr val="0A8C74"/>
                </a:solidFill>
                <a:latin typeface="Tahoma" panose="020B0604030504040204" pitchFamily="34" charset="0"/>
                <a:ea typeface="Tahoma" panose="020B0604030504040204" pitchFamily="34" charset="0"/>
                <a:cs typeface="Tahoma" panose="020B0604030504040204" pitchFamily="34" charset="0"/>
              </a:rPr>
              <a:t>VANTAGGI DELLO STRAORDINARIO FORFETIZZATO</a:t>
            </a:r>
          </a:p>
        </p:txBody>
      </p:sp>
      <p:sp>
        <p:nvSpPr>
          <p:cNvPr id="14" name="Rectangle 3">
            <a:extLst>
              <a:ext uri="{FF2B5EF4-FFF2-40B4-BE49-F238E27FC236}">
                <a16:creationId xmlns:a16="http://schemas.microsoft.com/office/drawing/2014/main" id="{F8D5F192-FD4E-083D-6B4A-157F9E2DF5AF}"/>
              </a:ext>
            </a:extLst>
          </p:cNvPr>
          <p:cNvSpPr>
            <a:spLocks noGrp="1" noChangeArrowheads="1"/>
          </p:cNvSpPr>
          <p:nvPr>
            <p:ph type="subTitle" idx="1"/>
          </p:nvPr>
        </p:nvSpPr>
        <p:spPr>
          <a:xfrm>
            <a:off x="530245" y="3429000"/>
            <a:ext cx="11110375" cy="2209800"/>
          </a:xfrm>
        </p:spPr>
        <p:txBody>
          <a:bodyPr>
            <a:normAutofit fontScale="92500" lnSpcReduction="10000"/>
          </a:bodyPr>
          <a:lstStyle/>
          <a:p>
            <a:pPr marL="342900" indent="-342900" algn="just" eaLnBrk="1" hangingPunct="1">
              <a:buFont typeface="Arial" panose="020B0604020202020204" pitchFamily="34" charset="0"/>
              <a:buChar char="•"/>
              <a:defRPr/>
            </a:pPr>
            <a:r>
              <a:rPr lang="it-IT" altLang="it-IT" dirty="0">
                <a:ea typeface="Tahoma" panose="020B0604030504040204" pitchFamily="34" charset="0"/>
                <a:cs typeface="Tahoma" panose="020B0604030504040204" pitchFamily="34" charset="0"/>
              </a:rPr>
              <a:t>PER IL DATORE DI LAVORO:</a:t>
            </a:r>
          </a:p>
          <a:p>
            <a:pPr marL="800100" lvl="1" indent="-342900" algn="just">
              <a:buFontTx/>
              <a:buChar char="-"/>
              <a:defRPr/>
            </a:pPr>
            <a:r>
              <a:rPr lang="it-IT" altLang="it-IT" dirty="0">
                <a:ea typeface="Tahoma" panose="020B0604030504040204" pitchFamily="34" charset="0"/>
                <a:cs typeface="Tahoma" panose="020B0604030504040204" pitchFamily="34" charset="0"/>
              </a:rPr>
              <a:t>semplificazione della gestione amministrativa</a:t>
            </a:r>
          </a:p>
          <a:p>
            <a:pPr marL="800100" lvl="1" indent="-342900" algn="just">
              <a:buFontTx/>
              <a:buChar char="-"/>
              <a:defRPr/>
            </a:pPr>
            <a:r>
              <a:rPr lang="it-IT" altLang="it-IT" dirty="0" err="1">
                <a:ea typeface="Tahoma" panose="020B0604030504040204" pitchFamily="34" charset="0"/>
                <a:cs typeface="Tahoma" panose="020B0604030504040204" pitchFamily="34" charset="0"/>
              </a:rPr>
              <a:t>prevedibilita’</a:t>
            </a:r>
            <a:r>
              <a:rPr lang="it-IT" altLang="it-IT" dirty="0">
                <a:ea typeface="Tahoma" panose="020B0604030504040204" pitchFamily="34" charset="0"/>
                <a:cs typeface="Tahoma" panose="020B0604030504040204" pitchFamily="34" charset="0"/>
              </a:rPr>
              <a:t> dei costi del lavoro</a:t>
            </a:r>
          </a:p>
          <a:p>
            <a:pPr marL="342900" indent="-342900" algn="just" eaLnBrk="1" hangingPunct="1">
              <a:buFont typeface="Arial" panose="020B0604020202020204" pitchFamily="34" charset="0"/>
              <a:buChar char="•"/>
              <a:defRPr/>
            </a:pPr>
            <a:r>
              <a:rPr lang="it-IT" altLang="it-IT" dirty="0">
                <a:ea typeface="Tahoma" panose="020B0604030504040204" pitchFamily="34" charset="0"/>
                <a:cs typeface="Tahoma" panose="020B0604030504040204" pitchFamily="34" charset="0"/>
              </a:rPr>
              <a:t>PER IL LAVORATORE:</a:t>
            </a:r>
          </a:p>
          <a:p>
            <a:pPr marL="800100" lvl="1" indent="-342900" algn="just">
              <a:buFontTx/>
              <a:buChar char="-"/>
              <a:defRPr/>
            </a:pPr>
            <a:r>
              <a:rPr lang="it-IT" altLang="it-IT" dirty="0">
                <a:ea typeface="Tahoma" panose="020B0604030504040204" pitchFamily="34" charset="0"/>
                <a:cs typeface="Tahoma" panose="020B0604030504040204" pitchFamily="34" charset="0"/>
              </a:rPr>
              <a:t>possibile vantaggio economico in rapporto alle ore lavorate soprattutto se il carico di lavoro varia significativamente</a:t>
            </a:r>
          </a:p>
          <a:p>
            <a:pPr marL="800100" lvl="1" indent="-342900" algn="just">
              <a:buFontTx/>
              <a:buChar char="-"/>
              <a:defRPr/>
            </a:pPr>
            <a:r>
              <a:rPr lang="it-IT" altLang="it-IT" dirty="0">
                <a:ea typeface="Tahoma" panose="020B0604030504040204" pitchFamily="34" charset="0"/>
                <a:cs typeface="Tahoma" panose="020B0604030504040204" pitchFamily="34" charset="0"/>
              </a:rPr>
              <a:t>maggiore chiarezza sul compenso</a:t>
            </a:r>
          </a:p>
        </p:txBody>
      </p:sp>
      <p:pic>
        <p:nvPicPr>
          <p:cNvPr id="26" name="Immagine 25" descr="Immagine che contiene testo&#10;&#10;Descrizione generata automaticamente">
            <a:extLst>
              <a:ext uri="{FF2B5EF4-FFF2-40B4-BE49-F238E27FC236}">
                <a16:creationId xmlns:a16="http://schemas.microsoft.com/office/drawing/2014/main" id="{5758B8E3-6ACA-024D-8AF7-9322528E57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40356692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A1450C-783F-A8B0-87F9-FBC51040D731}"/>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2E4FEE09-2E1A-7223-AE4A-5609B756917C}"/>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4C58996A-EA11-6B1E-A798-A7F2F3F14371}"/>
              </a:ext>
            </a:extLst>
          </p:cNvPr>
          <p:cNvSpPr>
            <a:spLocks noGrp="1" noChangeArrowheads="1"/>
          </p:cNvSpPr>
          <p:nvPr>
            <p:ph type="ctrTitle"/>
          </p:nvPr>
        </p:nvSpPr>
        <p:spPr>
          <a:xfrm>
            <a:off x="0" y="2130426"/>
            <a:ext cx="12192000" cy="1470025"/>
          </a:xfrm>
        </p:spPr>
        <p:txBody>
          <a:bodyPr anchor="t"/>
          <a:lstStyle/>
          <a:p>
            <a:pPr eaLnBrk="1" hangingPunct="1">
              <a:defRPr/>
            </a:pPr>
            <a:r>
              <a:rPr lang="it-IT" altLang="it-IT" sz="3139" dirty="0">
                <a:solidFill>
                  <a:srgbClr val="0A8C74"/>
                </a:solidFill>
                <a:latin typeface="Tahoma" panose="020B0604030504040204" pitchFamily="34" charset="0"/>
                <a:ea typeface="Tahoma" panose="020B0604030504040204" pitchFamily="34" charset="0"/>
                <a:cs typeface="Tahoma" panose="020B0604030504040204" pitchFamily="34" charset="0"/>
              </a:rPr>
              <a:t>SVANTAGGI DELLO STRAORDINARIO FORFETIZZATO</a:t>
            </a:r>
          </a:p>
        </p:txBody>
      </p:sp>
      <p:sp>
        <p:nvSpPr>
          <p:cNvPr id="14" name="Rectangle 3">
            <a:extLst>
              <a:ext uri="{FF2B5EF4-FFF2-40B4-BE49-F238E27FC236}">
                <a16:creationId xmlns:a16="http://schemas.microsoft.com/office/drawing/2014/main" id="{EE216AC9-976D-E9A6-BC9D-FA949039D1B7}"/>
              </a:ext>
            </a:extLst>
          </p:cNvPr>
          <p:cNvSpPr>
            <a:spLocks noGrp="1" noChangeArrowheads="1"/>
          </p:cNvSpPr>
          <p:nvPr>
            <p:ph type="subTitle" idx="1"/>
          </p:nvPr>
        </p:nvSpPr>
        <p:spPr>
          <a:xfrm>
            <a:off x="530245" y="3063240"/>
            <a:ext cx="11110375" cy="2575560"/>
          </a:xfrm>
        </p:spPr>
        <p:txBody>
          <a:bodyPr>
            <a:normAutofit/>
          </a:bodyPr>
          <a:lstStyle/>
          <a:p>
            <a:pPr>
              <a:buNone/>
            </a:pPr>
            <a:endParaRPr lang="it-IT" dirty="0">
              <a:effectLst/>
            </a:endParaRPr>
          </a:p>
          <a:p>
            <a:pPr marL="742950" lvl="1" indent="-285750" algn="just">
              <a:lnSpc>
                <a:spcPct val="107000"/>
              </a:lnSpc>
              <a:spcAft>
                <a:spcPts val="800"/>
              </a:spcAft>
              <a:buSzPts val="1000"/>
              <a:buFont typeface="Courier New" panose="02070309020205020404" pitchFamily="49" charset="0"/>
              <a:buChar char="o"/>
              <a:tabLst>
                <a:tab pos="914400" algn="l"/>
              </a:tabLst>
            </a:pPr>
            <a:r>
              <a:rPr lang="it-IT" sz="1800" b="1" kern="0" dirty="0">
                <a:effectLst/>
                <a:ea typeface="Times New Roman" panose="02020603050405020304" pitchFamily="18" charset="0"/>
                <a:cs typeface="Times New Roman" panose="02020603050405020304" pitchFamily="18" charset="0"/>
              </a:rPr>
              <a:t>Potenziale iniquità:</a:t>
            </a:r>
            <a:r>
              <a:rPr lang="it-IT" sz="1800" kern="0" dirty="0">
                <a:effectLst/>
                <a:ea typeface="Times New Roman" panose="02020603050405020304" pitchFamily="18" charset="0"/>
                <a:cs typeface="Times New Roman" panose="02020603050405020304" pitchFamily="18" charset="0"/>
              </a:rPr>
              <a:t> Se non monitorato correttamente, il forfait potrebbe non rispecchiare adeguatamente le ore effettivamente lavorate.</a:t>
            </a:r>
            <a:endParaRPr lang="it-IT" sz="1800" kern="100" dirty="0">
              <a:effectLst/>
              <a:ea typeface="Aptos" panose="020B0004020202020204" pitchFamily="34" charset="0"/>
              <a:cs typeface="Times New Roman" panose="02020603050405020304" pitchFamily="18" charset="0"/>
            </a:endParaRPr>
          </a:p>
          <a:p>
            <a:pPr marL="742950" lvl="1" indent="-285750" algn="just">
              <a:lnSpc>
                <a:spcPct val="107000"/>
              </a:lnSpc>
              <a:spcAft>
                <a:spcPts val="800"/>
              </a:spcAft>
              <a:buSzPts val="1000"/>
              <a:buFont typeface="Courier New" panose="02070309020205020404" pitchFamily="49" charset="0"/>
              <a:buChar char="o"/>
              <a:tabLst>
                <a:tab pos="914400" algn="l"/>
              </a:tabLst>
            </a:pPr>
            <a:r>
              <a:rPr lang="it-IT" sz="1800" b="1" kern="0" dirty="0">
                <a:effectLst/>
                <a:ea typeface="Times New Roman" panose="02020603050405020304" pitchFamily="18" charset="0"/>
                <a:cs typeface="Times New Roman" panose="02020603050405020304" pitchFamily="18" charset="0"/>
              </a:rPr>
              <a:t>Complicazioni legali:</a:t>
            </a:r>
            <a:r>
              <a:rPr lang="it-IT" sz="1800" kern="0" dirty="0">
                <a:effectLst/>
                <a:ea typeface="Times New Roman" panose="02020603050405020304" pitchFamily="18" charset="0"/>
                <a:cs typeface="Times New Roman" panose="02020603050405020304" pitchFamily="18" charset="0"/>
              </a:rPr>
              <a:t> Necessità di rispettare tutte le normative vigenti.</a:t>
            </a:r>
            <a:endParaRPr lang="it-IT" sz="1800" kern="100" dirty="0">
              <a:effectLst/>
              <a:ea typeface="Aptos" panose="020B0004020202020204" pitchFamily="34" charset="0"/>
              <a:cs typeface="Times New Roman" panose="02020603050405020304" pitchFamily="18" charset="0"/>
            </a:endParaRPr>
          </a:p>
          <a:p>
            <a:pPr marL="742950" lvl="1" indent="-285750" algn="just">
              <a:lnSpc>
                <a:spcPct val="107000"/>
              </a:lnSpc>
              <a:spcAft>
                <a:spcPts val="800"/>
              </a:spcAft>
              <a:buSzPts val="1000"/>
              <a:buFont typeface="Courier New" panose="02070309020205020404" pitchFamily="49" charset="0"/>
              <a:buChar char="o"/>
              <a:tabLst>
                <a:tab pos="914400" algn="l"/>
              </a:tabLst>
            </a:pPr>
            <a:r>
              <a:rPr lang="it-IT" sz="1800" b="1" kern="0" dirty="0">
                <a:effectLst/>
                <a:ea typeface="Times New Roman" panose="02020603050405020304" pitchFamily="18" charset="0"/>
                <a:cs typeface="Times New Roman" panose="02020603050405020304" pitchFamily="18" charset="0"/>
              </a:rPr>
              <a:t>Rischio di abuso:</a:t>
            </a:r>
            <a:r>
              <a:rPr lang="it-IT" sz="1800" kern="0" dirty="0">
                <a:effectLst/>
                <a:ea typeface="Times New Roman" panose="02020603050405020304" pitchFamily="18" charset="0"/>
                <a:cs typeface="Times New Roman" panose="02020603050405020304" pitchFamily="18" charset="0"/>
              </a:rPr>
              <a:t> Possibile rischio di abuso sia da parte del datore di lavoro che del dipendente se non monitorato correttamente</a:t>
            </a:r>
            <a:endParaRPr lang="it-IT" sz="1800" kern="100" dirty="0">
              <a:effectLst/>
              <a:ea typeface="Aptos" panose="020B0004020202020204" pitchFamily="34" charset="0"/>
              <a:cs typeface="Times New Roman" panose="02020603050405020304" pitchFamily="18" charset="0"/>
            </a:endParaRPr>
          </a:p>
        </p:txBody>
      </p:sp>
      <p:pic>
        <p:nvPicPr>
          <p:cNvPr id="26" name="Immagine 25" descr="Immagine che contiene testo&#10;&#10;Descrizione generata automaticamente">
            <a:extLst>
              <a:ext uri="{FF2B5EF4-FFF2-40B4-BE49-F238E27FC236}">
                <a16:creationId xmlns:a16="http://schemas.microsoft.com/office/drawing/2014/main" id="{94990AF8-0AE7-0E98-01D9-9711C650DC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37745832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7F88F6-625C-11B0-20E4-972752BE0590}"/>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535D4E38-483F-13E3-0523-C240B1C62E0C}"/>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F32EBC9E-7D9E-61DA-8179-5F6D0BC5C511}"/>
              </a:ext>
            </a:extLst>
          </p:cNvPr>
          <p:cNvSpPr>
            <a:spLocks noGrp="1" noChangeArrowheads="1"/>
          </p:cNvSpPr>
          <p:nvPr>
            <p:ph type="ctrTitle"/>
          </p:nvPr>
        </p:nvSpPr>
        <p:spPr>
          <a:xfrm>
            <a:off x="127819" y="2130426"/>
            <a:ext cx="11828208" cy="1470025"/>
          </a:xfrm>
        </p:spPr>
        <p:txBody>
          <a:bodyPr anchor="t"/>
          <a:lstStyle/>
          <a:p>
            <a:pPr eaLnBrk="1" hangingPunct="1">
              <a:defRPr/>
            </a:pPr>
            <a:r>
              <a:rPr lang="it-IT" altLang="it-IT" sz="3139" dirty="0">
                <a:solidFill>
                  <a:srgbClr val="0A8C74"/>
                </a:solidFill>
                <a:latin typeface="Tahoma" panose="020B0604030504040204" pitchFamily="34" charset="0"/>
                <a:ea typeface="Tahoma" panose="020B0604030504040204" pitchFamily="34" charset="0"/>
                <a:cs typeface="Tahoma" panose="020B0604030504040204" pitchFamily="34" charset="0"/>
              </a:rPr>
              <a:t>REGOLE PER L’ADOZIONE DELLO                       STRAORDINARIO FORFETIZZATO</a:t>
            </a:r>
          </a:p>
        </p:txBody>
      </p:sp>
      <p:sp>
        <p:nvSpPr>
          <p:cNvPr id="14" name="Rectangle 3">
            <a:extLst>
              <a:ext uri="{FF2B5EF4-FFF2-40B4-BE49-F238E27FC236}">
                <a16:creationId xmlns:a16="http://schemas.microsoft.com/office/drawing/2014/main" id="{910815AA-E228-AB8B-427F-2FEE563D05B7}"/>
              </a:ext>
            </a:extLst>
          </p:cNvPr>
          <p:cNvSpPr>
            <a:spLocks noGrp="1" noChangeArrowheads="1"/>
          </p:cNvSpPr>
          <p:nvPr>
            <p:ph type="subTitle" idx="1"/>
          </p:nvPr>
        </p:nvSpPr>
        <p:spPr>
          <a:xfrm>
            <a:off x="530245" y="3200401"/>
            <a:ext cx="11110375" cy="2679191"/>
          </a:xfrm>
        </p:spPr>
        <p:txBody>
          <a:bodyPr>
            <a:normAutofit lnSpcReduction="10000"/>
          </a:bodyPr>
          <a:lstStyle/>
          <a:p>
            <a:pPr algn="just">
              <a:buNone/>
            </a:pPr>
            <a:endParaRPr lang="it-IT" dirty="0">
              <a:effectLst/>
            </a:endParaRPr>
          </a:p>
          <a:p>
            <a:pPr marL="742950" lvl="1" indent="-285750" algn="just">
              <a:lnSpc>
                <a:spcPct val="107000"/>
              </a:lnSpc>
              <a:spcAft>
                <a:spcPts val="800"/>
              </a:spcAft>
              <a:buSzPts val="1000"/>
              <a:buFont typeface="Courier New" panose="02070309020205020404" pitchFamily="49" charset="0"/>
              <a:buChar char="o"/>
              <a:tabLst>
                <a:tab pos="914400" algn="l"/>
              </a:tabLst>
            </a:pPr>
            <a:r>
              <a:rPr lang="it-IT" sz="1500" b="1" kern="0" dirty="0">
                <a:effectLst/>
                <a:ea typeface="Times New Roman" panose="02020603050405020304" pitchFamily="18" charset="0"/>
                <a:cs typeface="Times New Roman" panose="02020603050405020304" pitchFamily="18" charset="0"/>
              </a:rPr>
              <a:t>Accordo scritto:</a:t>
            </a:r>
            <a:r>
              <a:rPr lang="it-IT" sz="1500" kern="0" dirty="0">
                <a:effectLst/>
                <a:ea typeface="Times New Roman" panose="02020603050405020304" pitchFamily="18" charset="0"/>
                <a:cs typeface="Times New Roman" panose="02020603050405020304" pitchFamily="18" charset="0"/>
              </a:rPr>
              <a:t> Il forfait deve essere formalizzato in un accordo scritto tra le parti, specificando chiaramente le condizioni e l'importo della compensazione.</a:t>
            </a:r>
            <a:endParaRPr lang="it-IT" sz="1500" kern="100" dirty="0">
              <a:effectLst/>
              <a:ea typeface="Aptos" panose="020B0004020202020204" pitchFamily="34" charset="0"/>
              <a:cs typeface="Times New Roman" panose="02020603050405020304" pitchFamily="18" charset="0"/>
            </a:endParaRPr>
          </a:p>
          <a:p>
            <a:pPr marL="742950" lvl="1" indent="-285750" algn="just">
              <a:lnSpc>
                <a:spcPct val="107000"/>
              </a:lnSpc>
              <a:spcAft>
                <a:spcPts val="800"/>
              </a:spcAft>
              <a:buSzPts val="1000"/>
              <a:buFont typeface="Courier New" panose="02070309020205020404" pitchFamily="49" charset="0"/>
              <a:buChar char="o"/>
              <a:tabLst>
                <a:tab pos="914400" algn="l"/>
              </a:tabLst>
            </a:pPr>
            <a:r>
              <a:rPr lang="it-IT" sz="1500" b="1" kern="0" dirty="0">
                <a:effectLst/>
                <a:ea typeface="Times New Roman" panose="02020603050405020304" pitchFamily="18" charset="0"/>
                <a:cs typeface="Times New Roman" panose="02020603050405020304" pitchFamily="18" charset="0"/>
              </a:rPr>
              <a:t>Equità e trasparenza:</a:t>
            </a:r>
            <a:r>
              <a:rPr lang="it-IT" sz="1500" kern="0" dirty="0">
                <a:effectLst/>
                <a:ea typeface="Times New Roman" panose="02020603050405020304" pitchFamily="18" charset="0"/>
                <a:cs typeface="Times New Roman" panose="02020603050405020304" pitchFamily="18" charset="0"/>
              </a:rPr>
              <a:t> L'importo forfettario deve essere ragionevole e proporzionato alle ore straordinarie che si prevede vengano effettivamente svolte.</a:t>
            </a:r>
            <a:endParaRPr lang="it-IT" sz="1500" kern="100" dirty="0">
              <a:effectLst/>
              <a:ea typeface="Aptos" panose="020B0004020202020204" pitchFamily="34" charset="0"/>
              <a:cs typeface="Times New Roman" panose="02020603050405020304" pitchFamily="18" charset="0"/>
            </a:endParaRPr>
          </a:p>
          <a:p>
            <a:pPr marL="742950" lvl="1" indent="-285750" algn="just">
              <a:lnSpc>
                <a:spcPct val="107000"/>
              </a:lnSpc>
              <a:spcAft>
                <a:spcPts val="800"/>
              </a:spcAft>
              <a:buSzPts val="1000"/>
              <a:buFont typeface="Courier New" panose="02070309020205020404" pitchFamily="49" charset="0"/>
              <a:buChar char="o"/>
              <a:tabLst>
                <a:tab pos="914400" algn="l"/>
              </a:tabLst>
            </a:pPr>
            <a:r>
              <a:rPr lang="it-IT" sz="1500" b="1" kern="0" dirty="0">
                <a:effectLst/>
                <a:ea typeface="Times New Roman" panose="02020603050405020304" pitchFamily="18" charset="0"/>
                <a:cs typeface="Times New Roman" panose="02020603050405020304" pitchFamily="18" charset="0"/>
              </a:rPr>
              <a:t>Verifica periodica:</a:t>
            </a:r>
            <a:r>
              <a:rPr lang="it-IT" sz="1500" kern="0" dirty="0">
                <a:effectLst/>
                <a:ea typeface="Times New Roman" panose="02020603050405020304" pitchFamily="18" charset="0"/>
                <a:cs typeface="Times New Roman" panose="02020603050405020304" pitchFamily="18" charset="0"/>
              </a:rPr>
              <a:t> È consigliabile rivedere periodicamente l'accordo per assicurarsi che il compenso forfettario rimanga adeguato rispetto alle ore straordinarie effettivamente svolte.</a:t>
            </a:r>
            <a:endParaRPr lang="it-IT" sz="1500" kern="100" dirty="0">
              <a:effectLst/>
              <a:ea typeface="Aptos" panose="020B0004020202020204" pitchFamily="34" charset="0"/>
              <a:cs typeface="Times New Roman" panose="02020603050405020304" pitchFamily="18" charset="0"/>
            </a:endParaRPr>
          </a:p>
          <a:p>
            <a:pPr marL="742950" lvl="1" indent="-285750" algn="just">
              <a:lnSpc>
                <a:spcPct val="107000"/>
              </a:lnSpc>
              <a:spcAft>
                <a:spcPts val="800"/>
              </a:spcAft>
              <a:buSzPts val="1000"/>
              <a:buFont typeface="Courier New" panose="02070309020205020404" pitchFamily="49" charset="0"/>
              <a:buChar char="o"/>
              <a:tabLst>
                <a:tab pos="914400" algn="l"/>
              </a:tabLst>
            </a:pPr>
            <a:r>
              <a:rPr lang="it-IT" sz="1500" b="1" kern="0" dirty="0">
                <a:effectLst/>
                <a:ea typeface="Times New Roman" panose="02020603050405020304" pitchFamily="18" charset="0"/>
                <a:cs typeface="Times New Roman" panose="02020603050405020304" pitchFamily="18" charset="0"/>
              </a:rPr>
              <a:t>Conformità normativa:</a:t>
            </a:r>
            <a:r>
              <a:rPr lang="it-IT" sz="1500" kern="0" dirty="0">
                <a:effectLst/>
                <a:ea typeface="Times New Roman" panose="02020603050405020304" pitchFamily="18" charset="0"/>
                <a:cs typeface="Times New Roman" panose="02020603050405020304" pitchFamily="18" charset="0"/>
              </a:rPr>
              <a:t> Il compenso forfettario deve rispettare le normative vigenti e i contratti collettivi di lavoro applicabili</a:t>
            </a:r>
            <a:r>
              <a:rPr lang="it-IT" sz="1200" kern="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it-IT" sz="11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26" name="Immagine 25" descr="Immagine che contiene testo&#10;&#10;Descrizione generata automaticamente">
            <a:extLst>
              <a:ext uri="{FF2B5EF4-FFF2-40B4-BE49-F238E27FC236}">
                <a16:creationId xmlns:a16="http://schemas.microsoft.com/office/drawing/2014/main" id="{33E4A865-129C-D329-7813-4F01311074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33716148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00E22E-96B1-5003-AD56-463789327B66}"/>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BE88BB44-3AF3-D689-330E-1D20CD13E015}"/>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C39D73D3-68F4-B60B-8A02-69AD501A5E7A}"/>
              </a:ext>
            </a:extLst>
          </p:cNvPr>
          <p:cNvSpPr>
            <a:spLocks noGrp="1" noChangeArrowheads="1"/>
          </p:cNvSpPr>
          <p:nvPr>
            <p:ph type="ctrTitle"/>
          </p:nvPr>
        </p:nvSpPr>
        <p:spPr>
          <a:xfrm>
            <a:off x="0" y="2130426"/>
            <a:ext cx="12192000" cy="1470025"/>
          </a:xfrm>
        </p:spPr>
        <p:txBody>
          <a:bodyPr anchor="t"/>
          <a:lstStyle/>
          <a:p>
            <a:pPr eaLnBrk="1" hangingPunct="1">
              <a:defRPr/>
            </a:pPr>
            <a:r>
              <a:rPr lang="it-IT" altLang="it-IT" sz="3139" dirty="0">
                <a:solidFill>
                  <a:srgbClr val="0A8C74"/>
                </a:solidFill>
                <a:latin typeface="Tahoma" panose="020B0604030504040204" pitchFamily="34" charset="0"/>
                <a:ea typeface="Tahoma" panose="020B0604030504040204" pitchFamily="34" charset="0"/>
                <a:cs typeface="Tahoma" panose="020B0604030504040204" pitchFamily="34" charset="0"/>
              </a:rPr>
              <a:t>ELEMENTI ESSENZIALI DELL’ACCORDO/CLAUSOLA DI FORFETIZZAZIONE</a:t>
            </a:r>
          </a:p>
        </p:txBody>
      </p:sp>
      <p:sp>
        <p:nvSpPr>
          <p:cNvPr id="14" name="Rectangle 3">
            <a:extLst>
              <a:ext uri="{FF2B5EF4-FFF2-40B4-BE49-F238E27FC236}">
                <a16:creationId xmlns:a16="http://schemas.microsoft.com/office/drawing/2014/main" id="{1CB99FC8-DD76-4C40-A1B2-F599CC0AE2C1}"/>
              </a:ext>
            </a:extLst>
          </p:cNvPr>
          <p:cNvSpPr>
            <a:spLocks noGrp="1" noChangeArrowheads="1"/>
          </p:cNvSpPr>
          <p:nvPr>
            <p:ph type="subTitle" idx="1"/>
          </p:nvPr>
        </p:nvSpPr>
        <p:spPr>
          <a:xfrm>
            <a:off x="530245" y="3035809"/>
            <a:ext cx="11110375" cy="3187232"/>
          </a:xfrm>
        </p:spPr>
        <p:txBody>
          <a:bodyPr>
            <a:normAutofit fontScale="92500"/>
          </a:bodyPr>
          <a:lstStyle/>
          <a:p>
            <a:pPr>
              <a:buNone/>
            </a:pPr>
            <a:endParaRPr lang="it-IT" dirty="0">
              <a:effectLst/>
            </a:endParaRPr>
          </a:p>
          <a:p>
            <a:pPr marL="742950" lvl="1" indent="-285750" algn="just">
              <a:lnSpc>
                <a:spcPct val="107000"/>
              </a:lnSpc>
              <a:spcAft>
                <a:spcPts val="800"/>
              </a:spcAft>
              <a:buSzPts val="1000"/>
              <a:buFont typeface="Courier New" panose="02070309020205020404" pitchFamily="49" charset="0"/>
              <a:buChar char="o"/>
              <a:tabLst>
                <a:tab pos="914400" algn="l"/>
              </a:tabLst>
            </a:pPr>
            <a:r>
              <a:rPr lang="it-IT" sz="1900" kern="0" dirty="0">
                <a:effectLst/>
                <a:ea typeface="Times New Roman" panose="02020603050405020304" pitchFamily="18" charset="0"/>
                <a:cs typeface="Times New Roman" panose="02020603050405020304" pitchFamily="18" charset="0"/>
              </a:rPr>
              <a:t>Data di stipula</a:t>
            </a:r>
            <a:endParaRPr lang="it-IT" sz="1900" kern="100" dirty="0">
              <a:effectLst/>
              <a:ea typeface="Aptos" panose="020B0004020202020204" pitchFamily="34" charset="0"/>
              <a:cs typeface="Times New Roman" panose="02020603050405020304" pitchFamily="18" charset="0"/>
            </a:endParaRPr>
          </a:p>
          <a:p>
            <a:pPr marL="742950" lvl="1" indent="-285750" algn="just">
              <a:lnSpc>
                <a:spcPct val="107000"/>
              </a:lnSpc>
              <a:spcAft>
                <a:spcPts val="800"/>
              </a:spcAft>
              <a:buSzPts val="1000"/>
              <a:buFont typeface="Courier New" panose="02070309020205020404" pitchFamily="49" charset="0"/>
              <a:buChar char="o"/>
              <a:tabLst>
                <a:tab pos="914400" algn="l"/>
              </a:tabLst>
            </a:pPr>
            <a:r>
              <a:rPr lang="it-IT" sz="1900" kern="0" dirty="0">
                <a:effectLst/>
                <a:ea typeface="Times New Roman" panose="02020603050405020304" pitchFamily="18" charset="0"/>
                <a:cs typeface="Times New Roman" panose="02020603050405020304" pitchFamily="18" charset="0"/>
              </a:rPr>
              <a:t>Identificazione dei contraenti</a:t>
            </a:r>
            <a:endParaRPr lang="it-IT" sz="1900" kern="100" dirty="0">
              <a:effectLst/>
              <a:ea typeface="Aptos" panose="020B0004020202020204" pitchFamily="34" charset="0"/>
              <a:cs typeface="Times New Roman" panose="02020603050405020304" pitchFamily="18" charset="0"/>
            </a:endParaRPr>
          </a:p>
          <a:p>
            <a:pPr marL="742950" lvl="1" indent="-285750" algn="just">
              <a:lnSpc>
                <a:spcPct val="107000"/>
              </a:lnSpc>
              <a:spcAft>
                <a:spcPts val="800"/>
              </a:spcAft>
              <a:buSzPts val="1000"/>
              <a:buFont typeface="Courier New" panose="02070309020205020404" pitchFamily="49" charset="0"/>
              <a:buChar char="o"/>
              <a:tabLst>
                <a:tab pos="914400" algn="l"/>
              </a:tabLst>
            </a:pPr>
            <a:r>
              <a:rPr lang="it-IT" sz="1900" kern="0" dirty="0">
                <a:effectLst/>
                <a:ea typeface="Times New Roman" panose="02020603050405020304" pitchFamily="18" charset="0"/>
                <a:cs typeface="Times New Roman" panose="02020603050405020304" pitchFamily="18" charset="0"/>
              </a:rPr>
              <a:t>Motivo del riconoscimento per il lavoratore del compenso</a:t>
            </a:r>
            <a:endParaRPr lang="it-IT" sz="1900" kern="100" dirty="0">
              <a:effectLst/>
              <a:ea typeface="Aptos" panose="020B0004020202020204" pitchFamily="34" charset="0"/>
              <a:cs typeface="Times New Roman" panose="02020603050405020304" pitchFamily="18" charset="0"/>
            </a:endParaRPr>
          </a:p>
          <a:p>
            <a:pPr marL="742950" lvl="1" indent="-285750" algn="just">
              <a:lnSpc>
                <a:spcPct val="107000"/>
              </a:lnSpc>
              <a:spcAft>
                <a:spcPts val="800"/>
              </a:spcAft>
              <a:buSzPts val="1000"/>
              <a:buFont typeface="Courier New" panose="02070309020205020404" pitchFamily="49" charset="0"/>
              <a:buChar char="o"/>
              <a:tabLst>
                <a:tab pos="914400" algn="l"/>
              </a:tabLst>
            </a:pPr>
            <a:r>
              <a:rPr lang="it-IT" sz="1900" kern="0" dirty="0">
                <a:effectLst/>
                <a:ea typeface="Times New Roman" panose="02020603050405020304" pitchFamily="18" charset="0"/>
                <a:cs typeface="Times New Roman" panose="02020603050405020304" pitchFamily="18" charset="0"/>
              </a:rPr>
              <a:t>Eventuale indicazione delle norme regolamentari aziendali e degli adempimenti amministrativi gestionali</a:t>
            </a:r>
            <a:endParaRPr lang="it-IT" sz="1900" kern="100" dirty="0">
              <a:effectLst/>
              <a:ea typeface="Aptos" panose="020B0004020202020204" pitchFamily="34" charset="0"/>
              <a:cs typeface="Times New Roman" panose="02020603050405020304" pitchFamily="18" charset="0"/>
            </a:endParaRPr>
          </a:p>
          <a:p>
            <a:pPr marL="742950" lvl="1" indent="-285750" algn="just">
              <a:lnSpc>
                <a:spcPct val="107000"/>
              </a:lnSpc>
              <a:spcAft>
                <a:spcPts val="800"/>
              </a:spcAft>
              <a:buSzPts val="1000"/>
              <a:buFont typeface="Courier New" panose="02070309020205020404" pitchFamily="49" charset="0"/>
              <a:buChar char="o"/>
              <a:tabLst>
                <a:tab pos="914400" algn="l"/>
              </a:tabLst>
            </a:pPr>
            <a:r>
              <a:rPr lang="it-IT" sz="1900" kern="0" dirty="0">
                <a:effectLst/>
                <a:ea typeface="Times New Roman" panose="02020603050405020304" pitchFamily="18" charset="0"/>
                <a:cs typeface="Times New Roman" panose="02020603050405020304" pitchFamily="18" charset="0"/>
              </a:rPr>
              <a:t>Corrispettivo economico forfet</a:t>
            </a:r>
            <a:r>
              <a:rPr lang="it-IT" sz="1900" kern="0" dirty="0">
                <a:ea typeface="Times New Roman" panose="02020603050405020304" pitchFamily="18" charset="0"/>
                <a:cs typeface="Times New Roman" panose="02020603050405020304" pitchFamily="18" charset="0"/>
              </a:rPr>
              <a:t>t</a:t>
            </a:r>
            <a:r>
              <a:rPr lang="it-IT" sz="1900" kern="0" dirty="0">
                <a:effectLst/>
                <a:ea typeface="Times New Roman" panose="02020603050405020304" pitchFamily="18" charset="0"/>
                <a:cs typeface="Times New Roman" panose="02020603050405020304" pitchFamily="18" charset="0"/>
              </a:rPr>
              <a:t>ario (importo lordo, numero di mensilità, corrispettivo di ore mensili/annue)</a:t>
            </a:r>
            <a:endParaRPr lang="it-IT" sz="1900" kern="100" dirty="0">
              <a:effectLst/>
              <a:ea typeface="Aptos" panose="020B0004020202020204" pitchFamily="34" charset="0"/>
              <a:cs typeface="Times New Roman" panose="02020603050405020304" pitchFamily="18" charset="0"/>
            </a:endParaRPr>
          </a:p>
          <a:p>
            <a:pPr marL="742950" lvl="1" indent="-285750" algn="just">
              <a:lnSpc>
                <a:spcPct val="107000"/>
              </a:lnSpc>
              <a:spcAft>
                <a:spcPts val="800"/>
              </a:spcAft>
              <a:buSzPts val="1000"/>
              <a:buFont typeface="Courier New" panose="02070309020205020404" pitchFamily="49" charset="0"/>
              <a:buChar char="o"/>
              <a:tabLst>
                <a:tab pos="914400" algn="l"/>
              </a:tabLst>
            </a:pPr>
            <a:r>
              <a:rPr lang="it-IT" sz="1900" kern="0" dirty="0">
                <a:effectLst/>
                <a:ea typeface="Times New Roman" panose="02020603050405020304" pitchFamily="18" charset="0"/>
                <a:cs typeface="Times New Roman" panose="02020603050405020304" pitchFamily="18" charset="0"/>
              </a:rPr>
              <a:t>Durata e termine del patto (tempo determinato o indeterminato)</a:t>
            </a:r>
            <a:endParaRPr lang="it-IT" sz="1900" kern="100" dirty="0">
              <a:effectLst/>
              <a:ea typeface="Aptos" panose="020B0004020202020204" pitchFamily="34" charset="0"/>
              <a:cs typeface="Times New Roman" panose="02020603050405020304" pitchFamily="18" charset="0"/>
            </a:endParaRPr>
          </a:p>
          <a:p>
            <a:pPr algn="just" eaLnBrk="1" hangingPunct="1">
              <a:defRPr/>
            </a:pPr>
            <a:endParaRPr lang="it-IT" altLang="it-IT" dirty="0">
              <a:ea typeface="Tahoma" panose="020B0604030504040204" pitchFamily="34" charset="0"/>
              <a:cs typeface="Tahoma" panose="020B0604030504040204" pitchFamily="34" charset="0"/>
            </a:endParaRPr>
          </a:p>
        </p:txBody>
      </p:sp>
      <p:pic>
        <p:nvPicPr>
          <p:cNvPr id="26" name="Immagine 25" descr="Immagine che contiene testo&#10;&#10;Descrizione generata automaticamente">
            <a:extLst>
              <a:ext uri="{FF2B5EF4-FFF2-40B4-BE49-F238E27FC236}">
                <a16:creationId xmlns:a16="http://schemas.microsoft.com/office/drawing/2014/main" id="{6DA22421-F41C-33EF-F552-C69616A821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3091960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BD6CC1-6060-F635-5363-920A458BAF88}"/>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BBA345B3-5524-D3CC-DB91-CCE46EA98C9C}"/>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EBC233DE-6C4A-9A15-EF95-B31A60AA09BC}"/>
              </a:ext>
            </a:extLst>
          </p:cNvPr>
          <p:cNvSpPr>
            <a:spLocks noGrp="1" noChangeArrowheads="1"/>
          </p:cNvSpPr>
          <p:nvPr>
            <p:ph type="ctrTitle"/>
          </p:nvPr>
        </p:nvSpPr>
        <p:spPr>
          <a:xfrm>
            <a:off x="0" y="2130426"/>
            <a:ext cx="12192000" cy="1470025"/>
          </a:xfrm>
        </p:spPr>
        <p:txBody>
          <a:bodyPr anchor="t"/>
          <a:lstStyle/>
          <a:p>
            <a:pPr eaLnBrk="1" hangingPunct="1">
              <a:defRPr/>
            </a:pPr>
            <a:r>
              <a:rPr lang="it-IT" altLang="it-IT" sz="3139" dirty="0">
                <a:solidFill>
                  <a:srgbClr val="0A8C74"/>
                </a:solidFill>
                <a:latin typeface="Tahoma" panose="020B0604030504040204" pitchFamily="34" charset="0"/>
                <a:ea typeface="Tahoma" panose="020B0604030504040204" pitchFamily="34" charset="0"/>
                <a:cs typeface="Tahoma" panose="020B0604030504040204" pitchFamily="34" charset="0"/>
              </a:rPr>
              <a:t>COME DETERMINARE L’AMMONTARE DEL FORFAIT</a:t>
            </a:r>
            <a:br>
              <a:rPr lang="it-IT" altLang="it-IT" sz="3139" dirty="0">
                <a:solidFill>
                  <a:srgbClr val="0A8C74"/>
                </a:solidFill>
                <a:latin typeface="Tahoma" panose="020B0604030504040204" pitchFamily="34" charset="0"/>
                <a:ea typeface="Tahoma" panose="020B0604030504040204" pitchFamily="34" charset="0"/>
                <a:cs typeface="Tahoma" panose="020B0604030504040204" pitchFamily="34" charset="0"/>
              </a:rPr>
            </a:br>
            <a:r>
              <a:rPr lang="it-IT" altLang="it-IT" sz="3139" dirty="0">
                <a:solidFill>
                  <a:srgbClr val="0A8C74"/>
                </a:solidFill>
                <a:latin typeface="Tahoma" panose="020B0604030504040204" pitchFamily="34" charset="0"/>
                <a:ea typeface="Tahoma" panose="020B0604030504040204" pitchFamily="34" charset="0"/>
                <a:cs typeface="Tahoma" panose="020B0604030504040204" pitchFamily="34" charset="0"/>
              </a:rPr>
              <a:t>2 METODOLOGIE PREVALENTI</a:t>
            </a:r>
          </a:p>
        </p:txBody>
      </p:sp>
      <p:sp>
        <p:nvSpPr>
          <p:cNvPr id="14" name="Rectangle 3">
            <a:extLst>
              <a:ext uri="{FF2B5EF4-FFF2-40B4-BE49-F238E27FC236}">
                <a16:creationId xmlns:a16="http://schemas.microsoft.com/office/drawing/2014/main" id="{2C0BB0BD-D2AB-ABDE-3610-2221D6BD55CC}"/>
              </a:ext>
            </a:extLst>
          </p:cNvPr>
          <p:cNvSpPr>
            <a:spLocks noGrp="1" noChangeArrowheads="1"/>
          </p:cNvSpPr>
          <p:nvPr>
            <p:ph type="subTitle" idx="1"/>
          </p:nvPr>
        </p:nvSpPr>
        <p:spPr>
          <a:xfrm>
            <a:off x="530245" y="3200400"/>
            <a:ext cx="11110375" cy="2697480"/>
          </a:xfrm>
        </p:spPr>
        <p:txBody>
          <a:bodyPr/>
          <a:lstStyle/>
          <a:p>
            <a:pPr>
              <a:buNone/>
            </a:pPr>
            <a:endParaRPr lang="it-IT" dirty="0">
              <a:effectLst/>
            </a:endParaRPr>
          </a:p>
          <a:p>
            <a:pPr marL="742950" lvl="1" indent="-285750" algn="just">
              <a:lnSpc>
                <a:spcPct val="107000"/>
              </a:lnSpc>
              <a:spcAft>
                <a:spcPts val="800"/>
              </a:spcAft>
              <a:buSzPts val="1000"/>
              <a:buFont typeface="Courier New" panose="02070309020205020404" pitchFamily="49" charset="0"/>
              <a:buChar char="o"/>
              <a:tabLst>
                <a:tab pos="914400" algn="l"/>
              </a:tabLst>
            </a:pPr>
            <a:r>
              <a:rPr lang="it-IT" sz="2800" b="1" kern="0" dirty="0">
                <a:effectLst/>
                <a:ea typeface="Times New Roman" panose="02020603050405020304" pitchFamily="18" charset="0"/>
                <a:cs typeface="Times New Roman" panose="02020603050405020304" pitchFamily="18" charset="0"/>
              </a:rPr>
              <a:t>Metodo storico:</a:t>
            </a:r>
            <a:r>
              <a:rPr lang="it-IT" sz="2800" kern="0" dirty="0">
                <a:effectLst/>
                <a:ea typeface="Times New Roman" panose="02020603050405020304" pitchFamily="18" charset="0"/>
                <a:cs typeface="Times New Roman" panose="02020603050405020304" pitchFamily="18" charset="0"/>
              </a:rPr>
              <a:t> Determinare le ore in base agli straordinari prestati dal lavoratore negli ultimi 6 o 12 mesi.</a:t>
            </a:r>
            <a:endParaRPr lang="it-IT" sz="2800" kern="100" dirty="0">
              <a:effectLst/>
              <a:ea typeface="Aptos" panose="020B0004020202020204" pitchFamily="34" charset="0"/>
              <a:cs typeface="Times New Roman" panose="02020603050405020304" pitchFamily="18" charset="0"/>
            </a:endParaRPr>
          </a:p>
          <a:p>
            <a:pPr marL="742950" lvl="1" indent="-285750" algn="just">
              <a:lnSpc>
                <a:spcPct val="107000"/>
              </a:lnSpc>
              <a:spcAft>
                <a:spcPts val="800"/>
              </a:spcAft>
              <a:buSzPts val="1000"/>
              <a:buFont typeface="Courier New" panose="02070309020205020404" pitchFamily="49" charset="0"/>
              <a:buChar char="o"/>
              <a:tabLst>
                <a:tab pos="914400" algn="l"/>
              </a:tabLst>
            </a:pPr>
            <a:r>
              <a:rPr lang="it-IT" sz="2800" b="1" kern="0" dirty="0">
                <a:effectLst/>
                <a:ea typeface="Times New Roman" panose="02020603050405020304" pitchFamily="18" charset="0"/>
                <a:cs typeface="Times New Roman" panose="02020603050405020304" pitchFamily="18" charset="0"/>
              </a:rPr>
              <a:t>Metodo previsionale:</a:t>
            </a:r>
            <a:r>
              <a:rPr lang="it-IT" sz="2800" kern="0" dirty="0">
                <a:effectLst/>
                <a:ea typeface="Times New Roman" panose="02020603050405020304" pitchFamily="18" charset="0"/>
                <a:cs typeface="Times New Roman" panose="02020603050405020304" pitchFamily="18" charset="0"/>
              </a:rPr>
              <a:t> Calcolare le ore di straordinario che si presume il lavoratore svolgerà nei 6 o 12 mesi successivi.</a:t>
            </a:r>
            <a:endParaRPr lang="it-IT" sz="2800" kern="100" dirty="0">
              <a:effectLst/>
              <a:ea typeface="Aptos" panose="020B0004020202020204" pitchFamily="34" charset="0"/>
              <a:cs typeface="Times New Roman" panose="02020603050405020304" pitchFamily="18" charset="0"/>
            </a:endParaRPr>
          </a:p>
        </p:txBody>
      </p:sp>
      <p:pic>
        <p:nvPicPr>
          <p:cNvPr id="26" name="Immagine 25" descr="Immagine che contiene testo&#10;&#10;Descrizione generata automaticamente">
            <a:extLst>
              <a:ext uri="{FF2B5EF4-FFF2-40B4-BE49-F238E27FC236}">
                <a16:creationId xmlns:a16="http://schemas.microsoft.com/office/drawing/2014/main" id="{9D5A4504-9B9A-24E8-102C-AA98769246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25919865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6FB456-774B-5D8A-F25F-CE386F89A438}"/>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7F97ACDA-943F-B36B-A0B8-A1E185B2222C}"/>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0A12007E-1E94-38A8-9135-80059A2AD6F0}"/>
              </a:ext>
            </a:extLst>
          </p:cNvPr>
          <p:cNvSpPr>
            <a:spLocks noGrp="1" noChangeArrowheads="1"/>
          </p:cNvSpPr>
          <p:nvPr>
            <p:ph type="ctrTitle"/>
          </p:nvPr>
        </p:nvSpPr>
        <p:spPr>
          <a:xfrm>
            <a:off x="0" y="2130426"/>
            <a:ext cx="12192000" cy="1470025"/>
          </a:xfrm>
        </p:spPr>
        <p:txBody>
          <a:bodyPr anchor="t"/>
          <a:lstStyle/>
          <a:p>
            <a:pPr eaLnBrk="1" hangingPunct="1">
              <a:defRPr/>
            </a:pPr>
            <a:r>
              <a:rPr lang="it-IT" altLang="it-IT" sz="3139" dirty="0">
                <a:solidFill>
                  <a:srgbClr val="0A8C74"/>
                </a:solidFill>
                <a:latin typeface="Tahoma" panose="020B0604030504040204" pitchFamily="34" charset="0"/>
                <a:ea typeface="Tahoma" panose="020B0604030504040204" pitchFamily="34" charset="0"/>
                <a:cs typeface="Tahoma" panose="020B0604030504040204" pitchFamily="34" charset="0"/>
              </a:rPr>
              <a:t>MONITORAGGIO E CONTROLLO</a:t>
            </a:r>
          </a:p>
        </p:txBody>
      </p:sp>
      <p:sp>
        <p:nvSpPr>
          <p:cNvPr id="14" name="Rectangle 3">
            <a:extLst>
              <a:ext uri="{FF2B5EF4-FFF2-40B4-BE49-F238E27FC236}">
                <a16:creationId xmlns:a16="http://schemas.microsoft.com/office/drawing/2014/main" id="{2DE5BAB4-E086-7307-6878-C3C2C901AC02}"/>
              </a:ext>
            </a:extLst>
          </p:cNvPr>
          <p:cNvSpPr>
            <a:spLocks noGrp="1" noChangeArrowheads="1"/>
          </p:cNvSpPr>
          <p:nvPr>
            <p:ph type="subTitle" idx="1"/>
          </p:nvPr>
        </p:nvSpPr>
        <p:spPr>
          <a:xfrm>
            <a:off x="530245" y="3886200"/>
            <a:ext cx="11110375" cy="1752600"/>
          </a:xfrm>
        </p:spPr>
        <p:txBody>
          <a:bodyPr>
            <a:normAutofit/>
          </a:bodyPr>
          <a:lstStyle/>
          <a:p>
            <a:pPr algn="just" eaLnBrk="1" hangingPunct="1">
              <a:defRPr/>
            </a:pPr>
            <a:r>
              <a:rPr lang="it-IT" altLang="it-IT" sz="3600" dirty="0">
                <a:ea typeface="Tahoma" panose="020B0604030504040204" pitchFamily="34" charset="0"/>
                <a:cs typeface="Tahoma" panose="020B0604030504040204" pitchFamily="34" charset="0"/>
              </a:rPr>
              <a:t>IMPORTANZA DEL CONTROLLO E DEL MONITORAGGIO DA PARTE DELL’AZIENDA PER EVITARE IL SUPERAMENTO DEL TETTO MASSIMO DI ORE STRAORDINARIE</a:t>
            </a:r>
          </a:p>
        </p:txBody>
      </p:sp>
      <p:pic>
        <p:nvPicPr>
          <p:cNvPr id="26" name="Immagine 25" descr="Immagine che contiene testo&#10;&#10;Descrizione generata automaticamente">
            <a:extLst>
              <a:ext uri="{FF2B5EF4-FFF2-40B4-BE49-F238E27FC236}">
                <a16:creationId xmlns:a16="http://schemas.microsoft.com/office/drawing/2014/main" id="{31A0EC9F-DBAC-5025-E497-4D51443901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33111736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036E25-D77C-E5BA-4A05-11D66A0D1978}"/>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83AA1BDB-D199-23A7-2C6A-D1B6B0021F7E}"/>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DEC689C9-48B0-C355-641F-4F7BA9D580AE}"/>
              </a:ext>
            </a:extLst>
          </p:cNvPr>
          <p:cNvSpPr>
            <a:spLocks noGrp="1" noChangeArrowheads="1"/>
          </p:cNvSpPr>
          <p:nvPr>
            <p:ph type="ctrTitle"/>
          </p:nvPr>
        </p:nvSpPr>
        <p:spPr>
          <a:xfrm>
            <a:off x="0" y="2130426"/>
            <a:ext cx="12192000" cy="1470025"/>
          </a:xfrm>
        </p:spPr>
        <p:txBody>
          <a:bodyPr anchor="t"/>
          <a:lstStyle/>
          <a:p>
            <a:pPr eaLnBrk="1" hangingPunct="1">
              <a:defRPr/>
            </a:pPr>
            <a:r>
              <a:rPr lang="it-IT" altLang="it-IT" sz="3139" dirty="0">
                <a:solidFill>
                  <a:srgbClr val="0A8C74"/>
                </a:solidFill>
                <a:latin typeface="Tahoma" panose="020B0604030504040204" pitchFamily="34" charset="0"/>
                <a:ea typeface="Tahoma" panose="020B0604030504040204" pitchFamily="34" charset="0"/>
                <a:cs typeface="Tahoma" panose="020B0604030504040204" pitchFamily="34" charset="0"/>
              </a:rPr>
              <a:t>RETRIBUZIONE OMNICOMPRENSIVA</a:t>
            </a:r>
          </a:p>
        </p:txBody>
      </p:sp>
      <p:sp>
        <p:nvSpPr>
          <p:cNvPr id="14" name="Rectangle 3">
            <a:extLst>
              <a:ext uri="{FF2B5EF4-FFF2-40B4-BE49-F238E27FC236}">
                <a16:creationId xmlns:a16="http://schemas.microsoft.com/office/drawing/2014/main" id="{D0511942-F0C6-A665-105B-6B8DC65CE498}"/>
              </a:ext>
            </a:extLst>
          </p:cNvPr>
          <p:cNvSpPr>
            <a:spLocks noGrp="1" noChangeArrowheads="1"/>
          </p:cNvSpPr>
          <p:nvPr>
            <p:ph type="subTitle" idx="1"/>
          </p:nvPr>
        </p:nvSpPr>
        <p:spPr>
          <a:xfrm>
            <a:off x="530245" y="3886200"/>
            <a:ext cx="11110375" cy="1752600"/>
          </a:xfrm>
        </p:spPr>
        <p:txBody>
          <a:bodyPr>
            <a:noAutofit/>
          </a:bodyPr>
          <a:lstStyle/>
          <a:p>
            <a:pPr marL="342900" indent="-342900" algn="just" eaLnBrk="1" hangingPunct="1">
              <a:buFont typeface="Arial" panose="020B0604020202020204" pitchFamily="34" charset="0"/>
              <a:buChar char="•"/>
              <a:defRPr/>
            </a:pPr>
            <a:r>
              <a:rPr lang="it-IT" altLang="it-IT" sz="3200" dirty="0">
                <a:ea typeface="Tahoma" panose="020B0604030504040204" pitchFamily="34" charset="0"/>
                <a:cs typeface="Tahoma" panose="020B0604030504040204" pitchFamily="34" charset="0"/>
              </a:rPr>
              <a:t>possibilità di includere il compenso per il lavoro straordinario nella retribuzione omnicomprensiva, soprattutto per le figure direttive</a:t>
            </a:r>
          </a:p>
          <a:p>
            <a:pPr marL="342900" indent="-342900" algn="just" eaLnBrk="1" hangingPunct="1">
              <a:buFont typeface="Arial" panose="020B0604020202020204" pitchFamily="34" charset="0"/>
              <a:buChar char="•"/>
              <a:defRPr/>
            </a:pPr>
            <a:r>
              <a:rPr lang="it-IT" altLang="it-IT" sz="3200" dirty="0">
                <a:ea typeface="Tahoma" panose="020B0604030504040204" pitchFamily="34" charset="0"/>
                <a:cs typeface="Tahoma" panose="020B0604030504040204" pitchFamily="34" charset="0"/>
              </a:rPr>
              <a:t>limiti e cautele per altre categorie di lavoratori</a:t>
            </a:r>
          </a:p>
        </p:txBody>
      </p:sp>
      <p:pic>
        <p:nvPicPr>
          <p:cNvPr id="26" name="Immagine 25" descr="Immagine che contiene testo&#10;&#10;Descrizione generata automaticamente">
            <a:extLst>
              <a:ext uri="{FF2B5EF4-FFF2-40B4-BE49-F238E27FC236}">
                <a16:creationId xmlns:a16="http://schemas.microsoft.com/office/drawing/2014/main" id="{EF55445D-4935-57D4-6E06-8F64F64072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9836660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720D20-A42C-39DE-7716-7731412FA001}"/>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82CE2CC6-21B3-6C0D-3EBE-C71DEF9FBF4B}"/>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46874C5B-7635-DFC3-285C-3A543293565E}"/>
              </a:ext>
            </a:extLst>
          </p:cNvPr>
          <p:cNvSpPr>
            <a:spLocks noGrp="1" noChangeArrowheads="1"/>
          </p:cNvSpPr>
          <p:nvPr>
            <p:ph type="ctrTitle"/>
          </p:nvPr>
        </p:nvSpPr>
        <p:spPr>
          <a:xfrm>
            <a:off x="0" y="2130426"/>
            <a:ext cx="12192000" cy="1470025"/>
          </a:xfrm>
        </p:spPr>
        <p:txBody>
          <a:bodyPr anchor="t"/>
          <a:lstStyle/>
          <a:p>
            <a:pPr eaLnBrk="1" hangingPunct="1">
              <a:defRPr/>
            </a:pPr>
            <a:r>
              <a:rPr lang="it-IT" altLang="it-IT" sz="3139" dirty="0">
                <a:solidFill>
                  <a:srgbClr val="0A8C74"/>
                </a:solidFill>
                <a:latin typeface="Tahoma" panose="020B0604030504040204" pitchFamily="34" charset="0"/>
                <a:ea typeface="Tahoma" panose="020B0604030504040204" pitchFamily="34" charset="0"/>
                <a:cs typeface="Tahoma" panose="020B0604030504040204" pitchFamily="34" charset="0"/>
              </a:rPr>
              <a:t>PATTO DI STABILITA’ E STRAORDINARIO FORFETIZZATO</a:t>
            </a:r>
          </a:p>
        </p:txBody>
      </p:sp>
      <p:sp>
        <p:nvSpPr>
          <p:cNvPr id="14" name="Rectangle 3">
            <a:extLst>
              <a:ext uri="{FF2B5EF4-FFF2-40B4-BE49-F238E27FC236}">
                <a16:creationId xmlns:a16="http://schemas.microsoft.com/office/drawing/2014/main" id="{4C1A3DFB-7588-A658-1DB4-961362897689}"/>
              </a:ext>
            </a:extLst>
          </p:cNvPr>
          <p:cNvSpPr>
            <a:spLocks noGrp="1" noChangeArrowheads="1"/>
          </p:cNvSpPr>
          <p:nvPr>
            <p:ph type="subTitle" idx="1"/>
          </p:nvPr>
        </p:nvSpPr>
        <p:spPr>
          <a:xfrm>
            <a:off x="530245" y="3886200"/>
            <a:ext cx="11110375" cy="1752600"/>
          </a:xfrm>
        </p:spPr>
        <p:txBody>
          <a:bodyPr>
            <a:noAutofit/>
          </a:bodyPr>
          <a:lstStyle/>
          <a:p>
            <a:pPr marL="342900" indent="-342900" algn="just" eaLnBrk="1" hangingPunct="1">
              <a:buFont typeface="Arial" panose="020B0604020202020204" pitchFamily="34" charset="0"/>
              <a:buChar char="•"/>
              <a:defRPr/>
            </a:pPr>
            <a:r>
              <a:rPr lang="it-IT" altLang="it-IT" sz="2800" dirty="0" err="1">
                <a:ea typeface="Tahoma" panose="020B0604030504040204" pitchFamily="34" charset="0"/>
                <a:cs typeface="Tahoma" panose="020B0604030504040204" pitchFamily="34" charset="0"/>
              </a:rPr>
              <a:t>possibilita’</a:t>
            </a:r>
            <a:r>
              <a:rPr lang="it-IT" altLang="it-IT" sz="2800" dirty="0">
                <a:ea typeface="Tahoma" panose="020B0604030504040204" pitchFamily="34" charset="0"/>
                <a:cs typeface="Tahoma" panose="020B0604030504040204" pitchFamily="34" charset="0"/>
              </a:rPr>
              <a:t> di utilizzare il patto di </a:t>
            </a:r>
            <a:r>
              <a:rPr lang="it-IT" altLang="it-IT" sz="2800" dirty="0" err="1">
                <a:ea typeface="Tahoma" panose="020B0604030504040204" pitchFamily="34" charset="0"/>
                <a:cs typeface="Tahoma" panose="020B0604030504040204" pitchFamily="34" charset="0"/>
              </a:rPr>
              <a:t>stabilita’</a:t>
            </a:r>
            <a:r>
              <a:rPr lang="it-IT" altLang="it-IT" sz="2800" dirty="0">
                <a:ea typeface="Tahoma" panose="020B0604030504040204" pitchFamily="34" charset="0"/>
                <a:cs typeface="Tahoma" panose="020B0604030504040204" pitchFamily="34" charset="0"/>
              </a:rPr>
              <a:t> e lo straordinario forfetizzato come strumenti per la gestione delle risorse umane</a:t>
            </a:r>
          </a:p>
          <a:p>
            <a:pPr marL="342900" indent="-342900" algn="just" eaLnBrk="1" hangingPunct="1">
              <a:buFont typeface="Arial" panose="020B0604020202020204" pitchFamily="34" charset="0"/>
              <a:buChar char="•"/>
              <a:defRPr/>
            </a:pPr>
            <a:r>
              <a:rPr lang="it-IT" altLang="it-IT" sz="2800" dirty="0">
                <a:ea typeface="Tahoma" panose="020B0604030504040204" pitchFamily="34" charset="0"/>
                <a:cs typeface="Tahoma" panose="020B0604030504040204" pitchFamily="34" charset="0"/>
              </a:rPr>
              <a:t>vantaggi per le imprese in termini di costi, motivazione e senso di appartenenza dei lavoratori</a:t>
            </a:r>
          </a:p>
        </p:txBody>
      </p:sp>
      <p:pic>
        <p:nvPicPr>
          <p:cNvPr id="26" name="Immagine 25" descr="Immagine che contiene testo&#10;&#10;Descrizione generata automaticamente">
            <a:extLst>
              <a:ext uri="{FF2B5EF4-FFF2-40B4-BE49-F238E27FC236}">
                <a16:creationId xmlns:a16="http://schemas.microsoft.com/office/drawing/2014/main" id="{10FDE2EE-E797-E4B1-7C73-D8D99C15FF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33524753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BB9F5BE-25B5-5B44-53A4-9C6F2B2895F3}"/>
              </a:ext>
            </a:extLst>
          </p:cNvPr>
          <p:cNvSpPr>
            <a:spLocks noGrp="1" noChangeArrowheads="1"/>
          </p:cNvSpPr>
          <p:nvPr>
            <p:ph type="ctrTitle"/>
          </p:nvPr>
        </p:nvSpPr>
        <p:spPr>
          <a:xfrm>
            <a:off x="0" y="2130426"/>
            <a:ext cx="12192000" cy="1470025"/>
          </a:xfrm>
        </p:spPr>
        <p:txBody>
          <a:bodyPr anchor="t"/>
          <a:lstStyle/>
          <a:p>
            <a:pPr eaLnBrk="1" hangingPunct="1">
              <a:defRPr/>
            </a:pPr>
            <a:r>
              <a:rPr lang="it-IT" altLang="it-IT" sz="3139" kern="0" dirty="0">
                <a:solidFill>
                  <a:srgbClr val="118C77"/>
                </a:solidFill>
                <a:latin typeface="Tahoma"/>
              </a:rPr>
              <a:t>NORMATIVA SULL’ORARIO DI LAVORO</a:t>
            </a:r>
            <a:endParaRPr lang="it-IT" altLang="it-IT" sz="3139" dirty="0"/>
          </a:p>
        </p:txBody>
      </p: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530245" y="3886200"/>
            <a:ext cx="11161746" cy="1752600"/>
          </a:xfrm>
        </p:spPr>
        <p:txBody>
          <a:bodyPr/>
          <a:lstStyle/>
          <a:p>
            <a:pPr algn="just">
              <a:lnSpc>
                <a:spcPct val="107000"/>
              </a:lnSpc>
              <a:spcAft>
                <a:spcPts val="800"/>
              </a:spcAft>
            </a:pPr>
            <a:r>
              <a:rPr lang="it-IT" kern="0" dirty="0">
                <a:effectLst/>
                <a:ea typeface="Times New Roman" panose="02020603050405020304" pitchFamily="18" charset="0"/>
                <a:cs typeface="Times New Roman" panose="02020603050405020304" pitchFamily="18" charset="0"/>
              </a:rPr>
              <a:t>La normativa italiana sull'orario di lavoro è disciplinata principalmente dal Decreto Legislativo n. 66/2003, che recepisce la Direttiva Europea 2003/88/CE. Questa normativa stabilisce i principi fondamentali riguardanti la durata massima dell'orario di lavoro, i periodi di riposo e le ferie</a:t>
            </a:r>
            <a:r>
              <a:rPr lang="it-IT" sz="1800" kern="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it-IT" sz="18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22" name="Immagine 21" descr="Immagine che contiene testo&#10;&#10;Descrizione generata automaticamente">
            <a:extLst>
              <a:ext uri="{FF2B5EF4-FFF2-40B4-BE49-F238E27FC236}">
                <a16:creationId xmlns:a16="http://schemas.microsoft.com/office/drawing/2014/main" id="{79FF30C3-0737-9C45-9B8A-4FFFD2F916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95930" y="388439"/>
            <a:ext cx="3818854" cy="861381"/>
          </a:xfrm>
          <a:prstGeom prst="rect">
            <a:avLst/>
          </a:prstGeom>
        </p:spPr>
      </p:pic>
    </p:spTree>
    <p:extLst>
      <p:ext uri="{BB962C8B-B14F-4D97-AF65-F5344CB8AC3E}">
        <p14:creationId xmlns:p14="http://schemas.microsoft.com/office/powerpoint/2010/main" val="744084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C6007D-198D-5EB0-242C-2A1EB7EB57E6}"/>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AACFB161-F2E5-880D-0E6B-6CD128031222}"/>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5651176-F9E5-376F-6863-189AF75676B6}"/>
              </a:ext>
            </a:extLst>
          </p:cNvPr>
          <p:cNvSpPr>
            <a:spLocks noGrp="1" noChangeArrowheads="1"/>
          </p:cNvSpPr>
          <p:nvPr>
            <p:ph type="ctrTitle"/>
          </p:nvPr>
        </p:nvSpPr>
        <p:spPr>
          <a:xfrm>
            <a:off x="0" y="2130426"/>
            <a:ext cx="12192000" cy="1470025"/>
          </a:xfrm>
        </p:spPr>
        <p:txBody>
          <a:bodyPr anchor="t"/>
          <a:lstStyle/>
          <a:p>
            <a:pPr eaLnBrk="1" hangingPunct="1">
              <a:defRPr/>
            </a:pPr>
            <a:r>
              <a:rPr lang="it-IT" altLang="it-IT" sz="3139" dirty="0">
                <a:solidFill>
                  <a:srgbClr val="0A8C74"/>
                </a:solidFill>
                <a:latin typeface="Tahoma" panose="020B0604030504040204" pitchFamily="34" charset="0"/>
                <a:ea typeface="Tahoma" panose="020B0604030504040204" pitchFamily="34" charset="0"/>
                <a:cs typeface="Tahoma" panose="020B0604030504040204" pitchFamily="34" charset="0"/>
              </a:rPr>
              <a:t>ALTERNATIVE ALLO STRAORDINARIO FORFETIZZATO</a:t>
            </a:r>
          </a:p>
        </p:txBody>
      </p:sp>
      <p:sp>
        <p:nvSpPr>
          <p:cNvPr id="14" name="Rectangle 3">
            <a:extLst>
              <a:ext uri="{FF2B5EF4-FFF2-40B4-BE49-F238E27FC236}">
                <a16:creationId xmlns:a16="http://schemas.microsoft.com/office/drawing/2014/main" id="{F8758066-91B3-091C-6A88-3A9F6C916267}"/>
              </a:ext>
            </a:extLst>
          </p:cNvPr>
          <p:cNvSpPr>
            <a:spLocks noGrp="1" noChangeArrowheads="1"/>
          </p:cNvSpPr>
          <p:nvPr>
            <p:ph type="subTitle" idx="1"/>
          </p:nvPr>
        </p:nvSpPr>
        <p:spPr>
          <a:xfrm>
            <a:off x="530245" y="3886200"/>
            <a:ext cx="11110375" cy="1752600"/>
          </a:xfrm>
        </p:spPr>
        <p:txBody>
          <a:bodyPr/>
          <a:lstStyle/>
          <a:p>
            <a:pPr marL="342900" indent="-342900" algn="just" eaLnBrk="1" hangingPunct="1">
              <a:buFont typeface="Arial" panose="020B0604020202020204" pitchFamily="34" charset="0"/>
              <a:buChar char="•"/>
              <a:defRPr/>
            </a:pPr>
            <a:r>
              <a:rPr lang="it-IT" altLang="it-IT" dirty="0">
                <a:latin typeface="Tahoma" panose="020B0604030504040204" pitchFamily="34" charset="0"/>
                <a:ea typeface="Tahoma" panose="020B0604030504040204" pitchFamily="34" charset="0"/>
                <a:cs typeface="Tahoma" panose="020B0604030504040204" pitchFamily="34" charset="0"/>
              </a:rPr>
              <a:t>ISTITUZIONE DELLA BANCA ORE</a:t>
            </a:r>
          </a:p>
          <a:p>
            <a:pPr marL="342900" indent="-342900" algn="just" eaLnBrk="1" hangingPunct="1">
              <a:buFont typeface="Arial" panose="020B0604020202020204" pitchFamily="34" charset="0"/>
              <a:buChar char="•"/>
              <a:defRPr/>
            </a:pPr>
            <a:r>
              <a:rPr lang="it-IT" altLang="it-IT" dirty="0">
                <a:latin typeface="Tahoma" panose="020B0604030504040204" pitchFamily="34" charset="0"/>
                <a:ea typeface="Tahoma" panose="020B0604030504040204" pitchFamily="34" charset="0"/>
                <a:cs typeface="Tahoma" panose="020B0604030504040204" pitchFamily="34" charset="0"/>
              </a:rPr>
              <a:t>LAVORO STRAORDINARIO TRADIZIONALE</a:t>
            </a:r>
          </a:p>
          <a:p>
            <a:pPr marL="342900" indent="-342900" algn="just" eaLnBrk="1" hangingPunct="1">
              <a:buFont typeface="Arial" panose="020B0604020202020204" pitchFamily="34" charset="0"/>
              <a:buChar char="•"/>
              <a:defRPr/>
            </a:pPr>
            <a:r>
              <a:rPr lang="it-IT" altLang="it-IT" dirty="0">
                <a:latin typeface="Tahoma" panose="020B0604030504040204" pitchFamily="34" charset="0"/>
                <a:ea typeface="Tahoma" panose="020B0604030504040204" pitchFamily="34" charset="0"/>
                <a:cs typeface="Tahoma" panose="020B0604030504040204" pitchFamily="34" charset="0"/>
              </a:rPr>
              <a:t>ACCORDI SU RIPOSI COMPENSATIVI</a:t>
            </a:r>
          </a:p>
        </p:txBody>
      </p:sp>
      <p:pic>
        <p:nvPicPr>
          <p:cNvPr id="26" name="Immagine 25" descr="Immagine che contiene testo&#10;&#10;Descrizione generata automaticamente">
            <a:extLst>
              <a:ext uri="{FF2B5EF4-FFF2-40B4-BE49-F238E27FC236}">
                <a16:creationId xmlns:a16="http://schemas.microsoft.com/office/drawing/2014/main" id="{B15CDEEA-E540-F46C-499A-FF742BAF27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33906455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8D7A10-4B46-A0D5-6821-50BFBF0489AC}"/>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B3F097DB-3C7F-96B7-E263-9DB46DDB4C31}"/>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C14311A0-32C0-B3FE-9CA9-218CF16A5D52}"/>
              </a:ext>
            </a:extLst>
          </p:cNvPr>
          <p:cNvSpPr>
            <a:spLocks noGrp="1" noChangeArrowheads="1"/>
          </p:cNvSpPr>
          <p:nvPr>
            <p:ph type="ctrTitle"/>
          </p:nvPr>
        </p:nvSpPr>
        <p:spPr>
          <a:xfrm>
            <a:off x="0" y="2130426"/>
            <a:ext cx="12192000" cy="1470025"/>
          </a:xfrm>
        </p:spPr>
        <p:txBody>
          <a:bodyPr anchor="t"/>
          <a:lstStyle/>
          <a:p>
            <a:pPr eaLnBrk="1" hangingPunct="1">
              <a:defRPr/>
            </a:pPr>
            <a:r>
              <a:rPr lang="it-IT" altLang="it-IT" sz="3139" dirty="0">
                <a:solidFill>
                  <a:srgbClr val="0A8C74"/>
                </a:solidFill>
                <a:latin typeface="Tahoma" panose="020B0604030504040204" pitchFamily="34" charset="0"/>
                <a:ea typeface="Tahoma" panose="020B0604030504040204" pitchFamily="34" charset="0"/>
                <a:cs typeface="Tahoma" panose="020B0604030504040204" pitchFamily="34" charset="0"/>
              </a:rPr>
              <a:t>TASSAZIONE DELLO STRAORDINARIO FORFETIZZATO</a:t>
            </a:r>
          </a:p>
        </p:txBody>
      </p:sp>
      <p:sp>
        <p:nvSpPr>
          <p:cNvPr id="14" name="Rectangle 3">
            <a:extLst>
              <a:ext uri="{FF2B5EF4-FFF2-40B4-BE49-F238E27FC236}">
                <a16:creationId xmlns:a16="http://schemas.microsoft.com/office/drawing/2014/main" id="{643C5D46-EC01-B028-782F-A760A102F055}"/>
              </a:ext>
            </a:extLst>
          </p:cNvPr>
          <p:cNvSpPr>
            <a:spLocks noGrp="1" noChangeArrowheads="1"/>
          </p:cNvSpPr>
          <p:nvPr>
            <p:ph type="subTitle" idx="1"/>
          </p:nvPr>
        </p:nvSpPr>
        <p:spPr>
          <a:xfrm>
            <a:off x="530245" y="3886200"/>
            <a:ext cx="11110375" cy="1752600"/>
          </a:xfrm>
        </p:spPr>
        <p:txBody>
          <a:bodyPr/>
          <a:lstStyle/>
          <a:p>
            <a:pPr marL="342900" indent="-342900" algn="just" eaLnBrk="1" hangingPunct="1">
              <a:buFont typeface="Arial" panose="020B0604020202020204" pitchFamily="34" charset="0"/>
              <a:buChar char="•"/>
              <a:defRPr/>
            </a:pPr>
            <a:r>
              <a:rPr lang="it-IT" altLang="it-IT" dirty="0">
                <a:latin typeface="Tahoma" panose="020B0604030504040204" pitchFamily="34" charset="0"/>
                <a:ea typeface="Tahoma" panose="020B0604030504040204" pitchFamily="34" charset="0"/>
                <a:cs typeface="Tahoma" panose="020B0604030504040204" pitchFamily="34" charset="0"/>
              </a:rPr>
              <a:t>soggetto alla stessa tassazione delle ore lavorative normali</a:t>
            </a:r>
          </a:p>
          <a:p>
            <a:pPr marL="342900" indent="-342900" algn="just" eaLnBrk="1" hangingPunct="1">
              <a:buFont typeface="Arial" panose="020B0604020202020204" pitchFamily="34" charset="0"/>
              <a:buChar char="•"/>
              <a:defRPr/>
            </a:pPr>
            <a:r>
              <a:rPr lang="it-IT" altLang="it-IT" dirty="0" err="1">
                <a:latin typeface="Tahoma" panose="020B0604030504040204" pitchFamily="34" charset="0"/>
                <a:ea typeface="Tahoma" panose="020B0604030504040204" pitchFamily="34" charset="0"/>
                <a:cs typeface="Tahoma" panose="020B0604030504040204" pitchFamily="34" charset="0"/>
              </a:rPr>
              <a:t>necessita’</a:t>
            </a:r>
            <a:r>
              <a:rPr lang="it-IT" altLang="it-IT" dirty="0">
                <a:latin typeface="Tahoma" panose="020B0604030504040204" pitchFamily="34" charset="0"/>
                <a:ea typeface="Tahoma" panose="020B0604030504040204" pitchFamily="34" charset="0"/>
                <a:cs typeface="Tahoma" panose="020B0604030504040204" pitchFamily="34" charset="0"/>
              </a:rPr>
              <a:t> di un corretto trattamento nella busta paga e nelle dichiarazioni fiscali</a:t>
            </a:r>
          </a:p>
        </p:txBody>
      </p:sp>
      <p:pic>
        <p:nvPicPr>
          <p:cNvPr id="26" name="Immagine 25" descr="Immagine che contiene testo&#10;&#10;Descrizione generata automaticamente">
            <a:extLst>
              <a:ext uri="{FF2B5EF4-FFF2-40B4-BE49-F238E27FC236}">
                <a16:creationId xmlns:a16="http://schemas.microsoft.com/office/drawing/2014/main" id="{B5C3DA13-D638-9F29-A9C8-EA45F87DBF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9131157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04FF3E-46D5-EE42-A4F1-305F134D636B}"/>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DDB7F62-E6C2-6B7E-CD75-FFBB960F530A}"/>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FE036457-9EDA-5E22-3B60-66B7702B5C7A}"/>
              </a:ext>
            </a:extLst>
          </p:cNvPr>
          <p:cNvSpPr>
            <a:spLocks noGrp="1" noChangeArrowheads="1"/>
          </p:cNvSpPr>
          <p:nvPr>
            <p:ph type="ctrTitle"/>
          </p:nvPr>
        </p:nvSpPr>
        <p:spPr>
          <a:xfrm>
            <a:off x="0" y="2130426"/>
            <a:ext cx="12192000" cy="1470025"/>
          </a:xfrm>
        </p:spPr>
        <p:txBody>
          <a:bodyPr anchor="t"/>
          <a:lstStyle/>
          <a:p>
            <a:pPr eaLnBrk="1" hangingPunct="1">
              <a:defRPr/>
            </a:pPr>
            <a:r>
              <a:rPr lang="it-IT" altLang="it-IT" sz="3139" dirty="0">
                <a:solidFill>
                  <a:srgbClr val="0A8C74"/>
                </a:solidFill>
                <a:latin typeface="Tahoma" panose="020B0604030504040204" pitchFamily="34" charset="0"/>
                <a:ea typeface="Tahoma" panose="020B0604030504040204" pitchFamily="34" charset="0"/>
                <a:cs typeface="Tahoma" panose="020B0604030504040204" pitchFamily="34" charset="0"/>
              </a:rPr>
              <a:t>QUESITI E RISPOSTE</a:t>
            </a:r>
          </a:p>
        </p:txBody>
      </p:sp>
      <p:sp>
        <p:nvSpPr>
          <p:cNvPr id="14" name="Rectangle 3">
            <a:extLst>
              <a:ext uri="{FF2B5EF4-FFF2-40B4-BE49-F238E27FC236}">
                <a16:creationId xmlns:a16="http://schemas.microsoft.com/office/drawing/2014/main" id="{CEEEF731-F69D-AD8A-C693-9F5220510130}"/>
              </a:ext>
            </a:extLst>
          </p:cNvPr>
          <p:cNvSpPr>
            <a:spLocks noGrp="1" noChangeArrowheads="1"/>
          </p:cNvSpPr>
          <p:nvPr>
            <p:ph type="subTitle" idx="1"/>
          </p:nvPr>
        </p:nvSpPr>
        <p:spPr>
          <a:xfrm>
            <a:off x="530245" y="2980945"/>
            <a:ext cx="11110375" cy="2657855"/>
          </a:xfrm>
        </p:spPr>
        <p:txBody>
          <a:bodyPr>
            <a:normAutofit fontScale="92500" lnSpcReduction="10000"/>
          </a:bodyPr>
          <a:lstStyle/>
          <a:p>
            <a:pPr marL="342900" lvl="0" indent="-342900" algn="just">
              <a:lnSpc>
                <a:spcPct val="107000"/>
              </a:lnSpc>
              <a:spcAft>
                <a:spcPts val="800"/>
              </a:spcAft>
              <a:buSzPts val="1000"/>
              <a:buFont typeface="Symbol" panose="05050102010706020507" pitchFamily="18" charset="2"/>
              <a:buChar char=""/>
              <a:tabLst>
                <a:tab pos="457200" algn="l"/>
              </a:tabLst>
            </a:pPr>
            <a:r>
              <a:rPr lang="it-IT" sz="1800" b="1" kern="0" dirty="0">
                <a:effectLst/>
                <a:latin typeface="Times New Roman" panose="02020603050405020304" pitchFamily="18" charset="0"/>
                <a:ea typeface="Times New Roman" panose="02020603050405020304" pitchFamily="18" charset="0"/>
                <a:cs typeface="Times New Roman" panose="02020603050405020304" pitchFamily="18" charset="0"/>
              </a:rPr>
              <a:t>D: Lo straordinario forfettizzato  si può revocare?</a:t>
            </a:r>
            <a:endParaRPr lang="it-IT"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gn="just">
              <a:lnSpc>
                <a:spcPct val="107000"/>
              </a:lnSpc>
              <a:spcAft>
                <a:spcPts val="800"/>
              </a:spcAft>
              <a:buNone/>
            </a:pPr>
            <a:r>
              <a:rPr lang="it-IT" sz="1800" kern="0" dirty="0">
                <a:effectLst/>
                <a:latin typeface="Times New Roman" panose="02020603050405020304" pitchFamily="18" charset="0"/>
                <a:ea typeface="Times New Roman" panose="02020603050405020304" pitchFamily="18" charset="0"/>
                <a:cs typeface="Times New Roman" panose="02020603050405020304" pitchFamily="18" charset="0"/>
              </a:rPr>
              <a:t>R: Dipende. Lo straordinario forfettizzato accordato al lavoratore per lungo tempo, ove non sia correlato all’entità presumibile della prestazione straordinaria resa, può diventare un diritto acquisito, diventando  attribuzione patrimoniale che, con il tempo, assume funzione diversa da quella originaria, tipica del compenso dello straordinario, e diviene un superminimo che fa parte della retribuzione ordinaria e non è riducibile unilateralmente dal datore di lavoro.</a:t>
            </a:r>
            <a:endParaRPr lang="it-IT"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gn="just">
              <a:lnSpc>
                <a:spcPct val="107000"/>
              </a:lnSpc>
              <a:spcAft>
                <a:spcPts val="800"/>
              </a:spcAft>
            </a:pPr>
            <a:r>
              <a:rPr lang="it-IT" sz="1800" kern="0" dirty="0">
                <a:effectLst/>
                <a:latin typeface="Times New Roman" panose="02020603050405020304" pitchFamily="18" charset="0"/>
                <a:ea typeface="Times New Roman" panose="02020603050405020304" pitchFamily="18" charset="0"/>
                <a:cs typeface="Times New Roman" panose="02020603050405020304" pitchFamily="18" charset="0"/>
              </a:rPr>
              <a:t>Viceversa qualora l’accordo sullo straordinario forfettizzato </a:t>
            </a:r>
            <a:r>
              <a:rPr lang="it-IT" sz="1800" kern="0" dirty="0">
                <a:latin typeface="Times New Roman" panose="02020603050405020304" pitchFamily="18" charset="0"/>
                <a:ea typeface="Times New Roman" panose="02020603050405020304" pitchFamily="18" charset="0"/>
                <a:cs typeface="Times New Roman" panose="02020603050405020304" pitchFamily="18" charset="0"/>
              </a:rPr>
              <a:t>sia correlato all’entità presumibile della prestazione, che la stessa venga monitorata e debitamente registrata e che venga meno la ragione della presumibile prestazione di lavoro straordinario, si</a:t>
            </a:r>
            <a:r>
              <a:rPr lang="it-IT" sz="1800" kern="0" dirty="0">
                <a:effectLst/>
                <a:latin typeface="Times New Roman" panose="02020603050405020304" pitchFamily="18" charset="0"/>
                <a:ea typeface="Times New Roman" panose="02020603050405020304" pitchFamily="18" charset="0"/>
                <a:cs typeface="Times New Roman" panose="02020603050405020304" pitchFamily="18" charset="0"/>
              </a:rPr>
              <a:t>  può ragionevolmente ipotizzare di revocare l’accordo. </a:t>
            </a:r>
            <a:endParaRPr lang="it-IT" sz="18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26" name="Immagine 25" descr="Immagine che contiene testo&#10;&#10;Descrizione generata automaticamente">
            <a:extLst>
              <a:ext uri="{FF2B5EF4-FFF2-40B4-BE49-F238E27FC236}">
                <a16:creationId xmlns:a16="http://schemas.microsoft.com/office/drawing/2014/main" id="{AB083DBD-DD42-473A-075E-EC1AF975D1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5585676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33779B-294C-EAC0-0951-ABB69FF323C3}"/>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8908DCCC-C589-2D02-30FD-194D58003C79}"/>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F9A5AA33-EEE9-9BEB-2DD6-43DF83444442}"/>
              </a:ext>
            </a:extLst>
          </p:cNvPr>
          <p:cNvSpPr>
            <a:spLocks noGrp="1" noChangeArrowheads="1"/>
          </p:cNvSpPr>
          <p:nvPr>
            <p:ph type="ctrTitle"/>
          </p:nvPr>
        </p:nvSpPr>
        <p:spPr>
          <a:xfrm>
            <a:off x="0" y="2130426"/>
            <a:ext cx="12192000" cy="1470025"/>
          </a:xfrm>
        </p:spPr>
        <p:txBody>
          <a:bodyPr anchor="t"/>
          <a:lstStyle/>
          <a:p>
            <a:pPr eaLnBrk="1" hangingPunct="1">
              <a:defRPr/>
            </a:pPr>
            <a:r>
              <a:rPr lang="it-IT" altLang="it-IT" sz="3139" dirty="0">
                <a:solidFill>
                  <a:srgbClr val="0A8C74"/>
                </a:solidFill>
                <a:latin typeface="Tahoma" panose="020B0604030504040204" pitchFamily="34" charset="0"/>
                <a:ea typeface="Tahoma" panose="020B0604030504040204" pitchFamily="34" charset="0"/>
                <a:cs typeface="Tahoma" panose="020B0604030504040204" pitchFamily="34" charset="0"/>
              </a:rPr>
              <a:t>QUESITI E RISPOSTE</a:t>
            </a:r>
          </a:p>
        </p:txBody>
      </p:sp>
      <p:sp>
        <p:nvSpPr>
          <p:cNvPr id="14" name="Rectangle 3">
            <a:extLst>
              <a:ext uri="{FF2B5EF4-FFF2-40B4-BE49-F238E27FC236}">
                <a16:creationId xmlns:a16="http://schemas.microsoft.com/office/drawing/2014/main" id="{DF8114EB-625D-4E38-CE64-6989A89D42ED}"/>
              </a:ext>
            </a:extLst>
          </p:cNvPr>
          <p:cNvSpPr>
            <a:spLocks noGrp="1" noChangeArrowheads="1"/>
          </p:cNvSpPr>
          <p:nvPr>
            <p:ph type="subTitle" idx="1"/>
          </p:nvPr>
        </p:nvSpPr>
        <p:spPr>
          <a:xfrm>
            <a:off x="530245" y="2980945"/>
            <a:ext cx="11110375" cy="2657855"/>
          </a:xfrm>
        </p:spPr>
        <p:txBody>
          <a:bodyPr>
            <a:normAutofit/>
          </a:bodyPr>
          <a:lstStyle/>
          <a:p>
            <a:pPr marL="342900" lvl="0" indent="-342900" algn="just">
              <a:lnSpc>
                <a:spcPct val="107000"/>
              </a:lnSpc>
              <a:spcAft>
                <a:spcPts val="800"/>
              </a:spcAft>
              <a:buSzPts val="1000"/>
              <a:buFont typeface="Symbol" panose="05050102010706020507" pitchFamily="18" charset="2"/>
              <a:buChar char=""/>
              <a:tabLst>
                <a:tab pos="457200" algn="l"/>
              </a:tabLst>
            </a:pPr>
            <a:r>
              <a:rPr lang="it-IT" sz="1800" b="1" kern="0" dirty="0">
                <a:effectLst/>
                <a:latin typeface="Times New Roman" panose="02020603050405020304" pitchFamily="18" charset="0"/>
                <a:ea typeface="Times New Roman" panose="02020603050405020304" pitchFamily="18" charset="0"/>
                <a:cs typeface="Times New Roman" panose="02020603050405020304" pitchFamily="18" charset="0"/>
              </a:rPr>
              <a:t>D: Cosa succede se le ore di straordinario superano quelle prestabilite nel forfait?</a:t>
            </a:r>
            <a:endParaRPr lang="it-IT"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gn="just">
              <a:lnSpc>
                <a:spcPct val="107000"/>
              </a:lnSpc>
              <a:spcAft>
                <a:spcPts val="800"/>
              </a:spcAft>
            </a:pPr>
            <a:r>
              <a:rPr lang="it-IT" sz="1800" kern="0" dirty="0">
                <a:effectLst/>
                <a:latin typeface="Times New Roman" panose="02020603050405020304" pitchFamily="18" charset="0"/>
                <a:ea typeface="Times New Roman" panose="02020603050405020304" pitchFamily="18" charset="0"/>
                <a:cs typeface="Times New Roman" panose="02020603050405020304" pitchFamily="18" charset="0"/>
              </a:rPr>
              <a:t>R: La valutazione deve essere fatta nel medio-lungo periodo </a:t>
            </a:r>
            <a:r>
              <a:rPr lang="it-IT" sz="1800" kern="0" dirty="0">
                <a:latin typeface="Times New Roman" panose="02020603050405020304" pitchFamily="18" charset="0"/>
                <a:ea typeface="Times New Roman" panose="02020603050405020304" pitchFamily="18" charset="0"/>
                <a:cs typeface="Times New Roman" panose="02020603050405020304" pitchFamily="18" charset="0"/>
              </a:rPr>
              <a:t>o nel periodo di validità dell’accordo. </a:t>
            </a:r>
            <a:r>
              <a:rPr lang="it-IT" sz="1800" kern="0" dirty="0">
                <a:effectLst/>
                <a:latin typeface="Times New Roman" panose="02020603050405020304" pitchFamily="18" charset="0"/>
                <a:ea typeface="Times New Roman" panose="02020603050405020304" pitchFamily="18" charset="0"/>
                <a:cs typeface="Times New Roman" panose="02020603050405020304" pitchFamily="18" charset="0"/>
              </a:rPr>
              <a:t>Il lavoratore ha diritto a ricevere il compenso maggiorato per le ore eccedenti. Il giudice, ove accerti che il lavoratore abbia svolto un numero di ore di lavoro straordinario superiore alla forfetizzazione pattuita, dovrà riconoscergli per l’eccedenza il compenso maggiorato per lavoro straordinario.</a:t>
            </a:r>
            <a:endParaRPr lang="it-IT" sz="18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26" name="Immagine 25" descr="Immagine che contiene testo&#10;&#10;Descrizione generata automaticamente">
            <a:extLst>
              <a:ext uri="{FF2B5EF4-FFF2-40B4-BE49-F238E27FC236}">
                <a16:creationId xmlns:a16="http://schemas.microsoft.com/office/drawing/2014/main" id="{F983B093-4A09-C4A2-6E63-2334491E24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23345059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916703-AC53-E67C-EFD2-BE236D8D5642}"/>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25C90EE3-84E7-4651-AECB-8AB754B4D88F}"/>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0B85399A-477D-171B-F9CA-EE5440403235}"/>
              </a:ext>
            </a:extLst>
          </p:cNvPr>
          <p:cNvSpPr>
            <a:spLocks noGrp="1" noChangeArrowheads="1"/>
          </p:cNvSpPr>
          <p:nvPr>
            <p:ph type="ctrTitle"/>
          </p:nvPr>
        </p:nvSpPr>
        <p:spPr>
          <a:xfrm>
            <a:off x="0" y="2130426"/>
            <a:ext cx="12192000" cy="1470025"/>
          </a:xfrm>
        </p:spPr>
        <p:txBody>
          <a:bodyPr anchor="t"/>
          <a:lstStyle/>
          <a:p>
            <a:pPr eaLnBrk="1" hangingPunct="1">
              <a:defRPr/>
            </a:pPr>
            <a:r>
              <a:rPr lang="it-IT" altLang="it-IT" sz="3139" dirty="0">
                <a:solidFill>
                  <a:srgbClr val="0A8C74"/>
                </a:solidFill>
                <a:latin typeface="Tahoma" panose="020B0604030504040204" pitchFamily="34" charset="0"/>
                <a:ea typeface="Tahoma" panose="020B0604030504040204" pitchFamily="34" charset="0"/>
                <a:cs typeface="Tahoma" panose="020B0604030504040204" pitchFamily="34" charset="0"/>
              </a:rPr>
              <a:t>QUESITI E RISPOSTE</a:t>
            </a:r>
          </a:p>
        </p:txBody>
      </p:sp>
      <p:sp>
        <p:nvSpPr>
          <p:cNvPr id="14" name="Rectangle 3">
            <a:extLst>
              <a:ext uri="{FF2B5EF4-FFF2-40B4-BE49-F238E27FC236}">
                <a16:creationId xmlns:a16="http://schemas.microsoft.com/office/drawing/2014/main" id="{39CB23DB-4682-52EC-7B05-E8963AA21D2C}"/>
              </a:ext>
            </a:extLst>
          </p:cNvPr>
          <p:cNvSpPr>
            <a:spLocks noGrp="1" noChangeArrowheads="1"/>
          </p:cNvSpPr>
          <p:nvPr>
            <p:ph type="subTitle" idx="1"/>
          </p:nvPr>
        </p:nvSpPr>
        <p:spPr>
          <a:xfrm>
            <a:off x="530245" y="2779778"/>
            <a:ext cx="11110375" cy="3163821"/>
          </a:xfrm>
        </p:spPr>
        <p:txBody>
          <a:bodyPr>
            <a:noAutofit/>
          </a:bodyPr>
          <a:lstStyle/>
          <a:p>
            <a:pPr marL="342900" lvl="0" indent="-342900" algn="just">
              <a:lnSpc>
                <a:spcPct val="107000"/>
              </a:lnSpc>
              <a:spcAft>
                <a:spcPts val="800"/>
              </a:spcAft>
              <a:buSzPts val="1000"/>
              <a:buFont typeface="Symbol" panose="05050102010706020507" pitchFamily="18" charset="2"/>
              <a:buChar char=""/>
              <a:tabLst>
                <a:tab pos="457200" algn="l"/>
              </a:tabLst>
            </a:pPr>
            <a:r>
              <a:rPr lang="it-IT" sz="2000" b="1" kern="0" dirty="0">
                <a:effectLst/>
                <a:ea typeface="Times New Roman" panose="02020603050405020304" pitchFamily="18" charset="0"/>
                <a:cs typeface="Times New Roman" panose="02020603050405020304" pitchFamily="18" charset="0"/>
              </a:rPr>
              <a:t>D: </a:t>
            </a:r>
            <a:r>
              <a:rPr lang="it-IT" sz="2000" b="1" kern="0" dirty="0">
                <a:ea typeface="Times New Roman" panose="02020603050405020304" pitchFamily="18" charset="0"/>
                <a:cs typeface="Times New Roman" panose="02020603050405020304" pitchFamily="18" charset="0"/>
              </a:rPr>
              <a:t>l’accordo sulla forfettizzazione dello straordinario esime dall’applicazione di sanzioni per la violazione di norme sul lavoro straordinario? </a:t>
            </a:r>
            <a:endParaRPr lang="it-IT" sz="2000" kern="100" dirty="0">
              <a:effectLst/>
              <a:ea typeface="Aptos" panose="020B0004020202020204" pitchFamily="34" charset="0"/>
              <a:cs typeface="Times New Roman" panose="02020603050405020304" pitchFamily="18" charset="0"/>
            </a:endParaRPr>
          </a:p>
          <a:p>
            <a:pPr marL="457200" algn="just">
              <a:lnSpc>
                <a:spcPct val="107000"/>
              </a:lnSpc>
              <a:spcAft>
                <a:spcPts val="800"/>
              </a:spcAft>
            </a:pPr>
            <a:r>
              <a:rPr lang="it-IT" sz="2000" kern="0" dirty="0">
                <a:effectLst/>
                <a:ea typeface="Times New Roman" panose="02020603050405020304" pitchFamily="18" charset="0"/>
                <a:cs typeface="Times New Roman" panose="02020603050405020304" pitchFamily="18" charset="0"/>
              </a:rPr>
              <a:t>R: NO, l’azienda deve controllare e </a:t>
            </a:r>
            <a:r>
              <a:rPr lang="it-IT" sz="2000" kern="0" dirty="0">
                <a:ea typeface="Times New Roman" panose="02020603050405020304" pitchFamily="18" charset="0"/>
                <a:cs typeface="Times New Roman" panose="02020603050405020304" pitchFamily="18" charset="0"/>
              </a:rPr>
              <a:t>sempre monitorare il lavoro straordinario svolto. Il superamento dei limiti al lavoro straordinario o del mancato rispetto delle regole sull’orario di lavoro può comportare l’adozione sanzioni.</a:t>
            </a:r>
          </a:p>
          <a:p>
            <a:pPr marL="457200" algn="just">
              <a:lnSpc>
                <a:spcPct val="107000"/>
              </a:lnSpc>
              <a:spcAft>
                <a:spcPts val="800"/>
              </a:spcAft>
            </a:pPr>
            <a:r>
              <a:rPr lang="it-IT" sz="2000" kern="0" dirty="0">
                <a:effectLst/>
                <a:ea typeface="Aptos" panose="020B0004020202020204" pitchFamily="34" charset="0"/>
                <a:cs typeface="Times New Roman" panose="02020603050405020304" pitchFamily="18" charset="0"/>
              </a:rPr>
              <a:t>Ad esempio il </a:t>
            </a:r>
            <a:r>
              <a:rPr lang="it-IT" sz="2000" i="0" dirty="0">
                <a:effectLst/>
              </a:rPr>
              <a:t>ricorso al lavoro straordinario </a:t>
            </a:r>
            <a:r>
              <a:rPr lang="it-IT" sz="2000" dirty="0"/>
              <a:t>oltre</a:t>
            </a:r>
            <a:r>
              <a:rPr lang="it-IT" sz="2000" i="0" dirty="0">
                <a:effectLst/>
              </a:rPr>
              <a:t> il limite consentito, per più di 5 lavoratori,  che viola la norma </a:t>
            </a:r>
            <a:r>
              <a:rPr lang="it-IT" sz="2000" i="0" dirty="0" err="1">
                <a:effectLst/>
              </a:rPr>
              <a:t>D.Lgs.</a:t>
            </a:r>
            <a:r>
              <a:rPr lang="it-IT" sz="2000" i="0" dirty="0">
                <a:effectLst/>
              </a:rPr>
              <a:t> 66/2003 art.5 comporta una sanzione </a:t>
            </a:r>
            <a:r>
              <a:rPr lang="it-IT" sz="2000" b="0" i="0" dirty="0">
                <a:solidFill>
                  <a:srgbClr val="000000"/>
                </a:solidFill>
                <a:effectLst/>
              </a:rPr>
              <a:t>amministrativa da 154,00 Euro a 1.032,00 Euro</a:t>
            </a:r>
            <a:r>
              <a:rPr lang="it-IT" sz="2000" i="0" dirty="0">
                <a:effectLst/>
              </a:rPr>
              <a:t> (art. 18 </a:t>
            </a:r>
            <a:r>
              <a:rPr lang="it-IT" sz="2000" i="0">
                <a:effectLst/>
              </a:rPr>
              <a:t>bis c.6)</a:t>
            </a:r>
            <a:endParaRPr lang="it-IT" sz="2000" kern="100" dirty="0">
              <a:effectLst/>
              <a:ea typeface="Aptos" panose="020B0004020202020204" pitchFamily="34" charset="0"/>
              <a:cs typeface="Times New Roman" panose="02020603050405020304" pitchFamily="18" charset="0"/>
            </a:endParaRPr>
          </a:p>
        </p:txBody>
      </p:sp>
      <p:pic>
        <p:nvPicPr>
          <p:cNvPr id="26" name="Immagine 25" descr="Immagine che contiene testo&#10;&#10;Descrizione generata automaticamente">
            <a:extLst>
              <a:ext uri="{FF2B5EF4-FFF2-40B4-BE49-F238E27FC236}">
                <a16:creationId xmlns:a16="http://schemas.microsoft.com/office/drawing/2014/main" id="{B2B657D8-4C9C-472E-CF36-606F438A90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33331015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D225B3-54EC-6CEA-7FB6-3118EE88C44E}"/>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247C442C-62EF-C985-142B-440DE48F066E}"/>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E991932-1661-7C76-A555-B45A0C813EC3}"/>
              </a:ext>
            </a:extLst>
          </p:cNvPr>
          <p:cNvSpPr>
            <a:spLocks noGrp="1" noChangeArrowheads="1"/>
          </p:cNvSpPr>
          <p:nvPr>
            <p:ph type="ctrTitle"/>
          </p:nvPr>
        </p:nvSpPr>
        <p:spPr>
          <a:xfrm>
            <a:off x="0" y="2130426"/>
            <a:ext cx="12192000" cy="1470025"/>
          </a:xfrm>
        </p:spPr>
        <p:txBody>
          <a:bodyPr anchor="t"/>
          <a:lstStyle/>
          <a:p>
            <a:pPr eaLnBrk="1" hangingPunct="1">
              <a:defRPr/>
            </a:pPr>
            <a:r>
              <a:rPr lang="it-IT" altLang="it-IT" sz="3139" dirty="0">
                <a:solidFill>
                  <a:srgbClr val="0A8C74"/>
                </a:solidFill>
                <a:latin typeface="Tahoma" panose="020B0604030504040204" pitchFamily="34" charset="0"/>
                <a:ea typeface="Tahoma" panose="020B0604030504040204" pitchFamily="34" charset="0"/>
                <a:cs typeface="Tahoma" panose="020B0604030504040204" pitchFamily="34" charset="0"/>
              </a:rPr>
              <a:t>CONCLUSIONI SUL LAVORO STRAORDINARIO</a:t>
            </a:r>
          </a:p>
        </p:txBody>
      </p:sp>
      <p:sp>
        <p:nvSpPr>
          <p:cNvPr id="14" name="Rectangle 3">
            <a:extLst>
              <a:ext uri="{FF2B5EF4-FFF2-40B4-BE49-F238E27FC236}">
                <a16:creationId xmlns:a16="http://schemas.microsoft.com/office/drawing/2014/main" id="{564E3036-AAAC-8EDF-C473-FC34EF932538}"/>
              </a:ext>
            </a:extLst>
          </p:cNvPr>
          <p:cNvSpPr>
            <a:spLocks noGrp="1" noChangeArrowheads="1"/>
          </p:cNvSpPr>
          <p:nvPr>
            <p:ph type="subTitle" idx="1"/>
          </p:nvPr>
        </p:nvSpPr>
        <p:spPr>
          <a:xfrm>
            <a:off x="530245" y="2962658"/>
            <a:ext cx="11110375" cy="2676142"/>
          </a:xfrm>
        </p:spPr>
        <p:txBody>
          <a:bodyPr>
            <a:noAutofit/>
          </a:bodyPr>
          <a:lstStyle/>
          <a:p>
            <a:pPr algn="just">
              <a:lnSpc>
                <a:spcPct val="107000"/>
              </a:lnSpc>
              <a:spcAft>
                <a:spcPts val="800"/>
              </a:spcAft>
            </a:pPr>
            <a:r>
              <a:rPr lang="it-IT" kern="0" dirty="0">
                <a:effectLst/>
                <a:ea typeface="Times New Roman" panose="02020603050405020304" pitchFamily="18" charset="0"/>
                <a:cs typeface="Times New Roman" panose="02020603050405020304" pitchFamily="18" charset="0"/>
              </a:rPr>
              <a:t>Il lavoro straordinario e lo straordinario forfettizzato sono aspetti importanti della gestione del personale che richiedono attenzione e rispetto delle normative vigenti. È fondamentale che le aziende adottino procedure chiare per la gestione e la registrazione delle ore straordinarie, assicurando una corretta retribuzione e il rispetto delle leggi. Lo straordinario forfettizzato può essere una soluzione efficace, ma deve essere gestito con trasparenza, equità e conformità alle normative per evitare potenziali problemi e garantire un ambiente di lavoro equo e sostenibile.</a:t>
            </a:r>
            <a:endParaRPr lang="it-IT" kern="100" dirty="0">
              <a:effectLst/>
              <a:ea typeface="Aptos" panose="020B0004020202020204" pitchFamily="34" charset="0"/>
              <a:cs typeface="Times New Roman" panose="02020603050405020304" pitchFamily="18" charset="0"/>
            </a:endParaRPr>
          </a:p>
        </p:txBody>
      </p:sp>
      <p:pic>
        <p:nvPicPr>
          <p:cNvPr id="26" name="Immagine 25" descr="Immagine che contiene testo&#10;&#10;Descrizione generata automaticamente">
            <a:extLst>
              <a:ext uri="{FF2B5EF4-FFF2-40B4-BE49-F238E27FC236}">
                <a16:creationId xmlns:a16="http://schemas.microsoft.com/office/drawing/2014/main" id="{0A31A28A-D033-B940-8CA3-EFA69332AC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2303493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15E81F-C263-C4D1-D3A2-45A2B6E55781}"/>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B3F3A066-82B1-D009-12D8-0B5662F3887F}"/>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51477DC5-E33C-E655-E4A6-7699441E87D6}"/>
              </a:ext>
            </a:extLst>
          </p:cNvPr>
          <p:cNvSpPr>
            <a:spLocks noGrp="1" noChangeArrowheads="1"/>
          </p:cNvSpPr>
          <p:nvPr>
            <p:ph type="ctrTitle"/>
          </p:nvPr>
        </p:nvSpPr>
        <p:spPr>
          <a:xfrm>
            <a:off x="0" y="2130426"/>
            <a:ext cx="12192000" cy="2943018"/>
          </a:xfrm>
        </p:spPr>
        <p:txBody>
          <a:bodyPr anchor="t">
            <a:normAutofit/>
          </a:bodyPr>
          <a:lstStyle/>
          <a:p>
            <a:pPr eaLnBrk="1" hangingPunct="1">
              <a:defRPr/>
            </a:pPr>
            <a:br>
              <a:rPr lang="it-IT" altLang="it-IT" sz="4000" dirty="0">
                <a:solidFill>
                  <a:srgbClr val="0A8C74"/>
                </a:solidFill>
                <a:latin typeface="Tahoma" panose="020B0604030504040204" pitchFamily="34" charset="0"/>
                <a:ea typeface="Tahoma" panose="020B0604030504040204" pitchFamily="34" charset="0"/>
                <a:cs typeface="Tahoma" panose="020B0604030504040204" pitchFamily="34" charset="0"/>
              </a:rPr>
            </a:br>
            <a:br>
              <a:rPr lang="it-IT" altLang="it-IT" sz="4000" dirty="0">
                <a:solidFill>
                  <a:srgbClr val="0A8C74"/>
                </a:solidFill>
                <a:latin typeface="Tahoma" panose="020B0604030504040204" pitchFamily="34" charset="0"/>
                <a:ea typeface="Tahoma" panose="020B0604030504040204" pitchFamily="34" charset="0"/>
                <a:cs typeface="Tahoma" panose="020B0604030504040204" pitchFamily="34" charset="0"/>
              </a:rPr>
            </a:br>
            <a:r>
              <a:rPr lang="it-IT" altLang="it-IT" sz="4000" dirty="0">
                <a:solidFill>
                  <a:srgbClr val="0A8C74"/>
                </a:solidFill>
                <a:latin typeface="Tahoma" panose="020B0604030504040204" pitchFamily="34" charset="0"/>
                <a:ea typeface="Tahoma" panose="020B0604030504040204" pitchFamily="34" charset="0"/>
                <a:cs typeface="Tahoma" panose="020B0604030504040204" pitchFamily="34" charset="0"/>
              </a:rPr>
              <a:t>VI RINGRAZIO PER L’ATTENZIONE</a:t>
            </a:r>
          </a:p>
        </p:txBody>
      </p:sp>
      <p:pic>
        <p:nvPicPr>
          <p:cNvPr id="26" name="Immagine 25" descr="Immagine che contiene testo&#10;&#10;Descrizione generata automaticamente">
            <a:extLst>
              <a:ext uri="{FF2B5EF4-FFF2-40B4-BE49-F238E27FC236}">
                <a16:creationId xmlns:a16="http://schemas.microsoft.com/office/drawing/2014/main" id="{A7DD5BF0-BE90-CEA1-450E-D72ECAC2C0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30113323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BB9F5BE-25B5-5B44-53A4-9C6F2B2895F3}"/>
              </a:ext>
            </a:extLst>
          </p:cNvPr>
          <p:cNvSpPr>
            <a:spLocks noGrp="1" noChangeArrowheads="1"/>
          </p:cNvSpPr>
          <p:nvPr>
            <p:ph type="ctrTitle"/>
          </p:nvPr>
        </p:nvSpPr>
        <p:spPr>
          <a:xfrm>
            <a:off x="0" y="2130426"/>
            <a:ext cx="12192000" cy="1470025"/>
          </a:xfrm>
        </p:spPr>
        <p:txBody>
          <a:bodyPr anchor="t"/>
          <a:lstStyle/>
          <a:p>
            <a:pPr eaLnBrk="1" hangingPunct="1">
              <a:defRPr/>
            </a:pPr>
            <a:r>
              <a:rPr lang="it-IT" altLang="it-IT" sz="3139" kern="0" dirty="0">
                <a:solidFill>
                  <a:srgbClr val="0A8C74"/>
                </a:solidFill>
                <a:latin typeface="Tahoma"/>
              </a:rPr>
              <a:t>DURATA</a:t>
            </a:r>
            <a:r>
              <a:rPr lang="it-IT" altLang="it-IT" sz="3139" kern="0" dirty="0">
                <a:solidFill>
                  <a:srgbClr val="118C77"/>
                </a:solidFill>
                <a:latin typeface="Tahoma"/>
              </a:rPr>
              <a:t> MASSIMA DELL’ORARIO DI LAVORO</a:t>
            </a:r>
            <a:endParaRPr lang="it-IT" altLang="it-IT" sz="3139" dirty="0"/>
          </a:p>
        </p:txBody>
      </p: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530245" y="3282698"/>
            <a:ext cx="11110375" cy="2356102"/>
          </a:xfrm>
        </p:spPr>
        <p:txBody>
          <a:bodyPr>
            <a:normAutofit/>
          </a:bodyPr>
          <a:lstStyle/>
          <a:p>
            <a:pPr marL="457200" algn="just">
              <a:lnSpc>
                <a:spcPct val="107000"/>
              </a:lnSpc>
              <a:spcAft>
                <a:spcPts val="800"/>
              </a:spcAft>
            </a:pPr>
            <a:r>
              <a:rPr lang="it-IT" sz="2000" kern="0" dirty="0">
                <a:effectLst/>
                <a:ea typeface="Times New Roman" panose="02020603050405020304" pitchFamily="18" charset="0"/>
                <a:cs typeface="Times New Roman" panose="02020603050405020304" pitchFamily="18" charset="0"/>
              </a:rPr>
              <a:t>L'orario di lavoro, di norma,  non può superare le 40 ore settimanali, salvo diverse disposizioni contrattuali. È previsto un limite generale di 48 ore settimanali, comprese le ore straordinarie, su base media calcolata su un periodo di riferimento che può arrivare fino a 12 mesi. Questo limite è fondamentale per garantire il benessere e la salute dei lavoratori.</a:t>
            </a:r>
          </a:p>
          <a:p>
            <a:pPr marL="457200" algn="just">
              <a:lnSpc>
                <a:spcPct val="107000"/>
              </a:lnSpc>
              <a:spcAft>
                <a:spcPts val="800"/>
              </a:spcAft>
            </a:pPr>
            <a:r>
              <a:rPr lang="it-IT" sz="2000" kern="100" dirty="0">
                <a:effectLst/>
                <a:ea typeface="Aptos" panose="020B0004020202020204" pitchFamily="34" charset="0"/>
                <a:cs typeface="Times New Roman" panose="02020603050405020304" pitchFamily="18" charset="0"/>
              </a:rPr>
              <a:t>Vi sono casi particolari di deroga al limite generale delle 48 ore settimanali vedi ad esempio i lavoratori cd. discontinui</a:t>
            </a:r>
          </a:p>
        </p:txBody>
      </p:sp>
      <p:pic>
        <p:nvPicPr>
          <p:cNvPr id="26" name="Immagine 25" descr="Immagine che contiene testo&#10;&#10;Descrizione generata automaticamente">
            <a:extLst>
              <a:ext uri="{FF2B5EF4-FFF2-40B4-BE49-F238E27FC236}">
                <a16:creationId xmlns:a16="http://schemas.microsoft.com/office/drawing/2014/main" id="{856100E8-BA00-2448-AC82-FDA3BCB6EB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29562257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EE62D4-920C-BE8D-3F04-E0E1056E53D0}"/>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ABB54183-3969-50EF-6BC4-FD83412D0BD1}"/>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B6EE08A3-836B-1A38-D2CC-BAB7B02CF981}"/>
              </a:ext>
            </a:extLst>
          </p:cNvPr>
          <p:cNvSpPr>
            <a:spLocks noGrp="1" noChangeArrowheads="1"/>
          </p:cNvSpPr>
          <p:nvPr>
            <p:ph type="ctrTitle"/>
          </p:nvPr>
        </p:nvSpPr>
        <p:spPr>
          <a:xfrm>
            <a:off x="0" y="2130426"/>
            <a:ext cx="12192000" cy="1470025"/>
          </a:xfrm>
        </p:spPr>
        <p:txBody>
          <a:bodyPr anchor="t"/>
          <a:lstStyle/>
          <a:p>
            <a:pPr eaLnBrk="1" hangingPunct="1">
              <a:defRPr/>
            </a:pPr>
            <a:r>
              <a:rPr lang="it-IT" altLang="it-IT" sz="3139" dirty="0">
                <a:solidFill>
                  <a:srgbClr val="0A8C74"/>
                </a:solidFill>
                <a:latin typeface="Tahoma" panose="020B0604030504040204" pitchFamily="34" charset="0"/>
                <a:ea typeface="Tahoma" panose="020B0604030504040204" pitchFamily="34" charset="0"/>
                <a:cs typeface="Tahoma" panose="020B0604030504040204" pitchFamily="34" charset="0"/>
              </a:rPr>
              <a:t>PERIODI DI RIPOSO</a:t>
            </a:r>
          </a:p>
        </p:txBody>
      </p:sp>
      <p:sp>
        <p:nvSpPr>
          <p:cNvPr id="14" name="Rectangle 3">
            <a:extLst>
              <a:ext uri="{FF2B5EF4-FFF2-40B4-BE49-F238E27FC236}">
                <a16:creationId xmlns:a16="http://schemas.microsoft.com/office/drawing/2014/main" id="{E3C6D4AD-28A4-6FC4-14F5-A9BA9CD4F097}"/>
              </a:ext>
            </a:extLst>
          </p:cNvPr>
          <p:cNvSpPr>
            <a:spLocks noGrp="1" noChangeArrowheads="1"/>
          </p:cNvSpPr>
          <p:nvPr>
            <p:ph type="subTitle" idx="1"/>
          </p:nvPr>
        </p:nvSpPr>
        <p:spPr>
          <a:xfrm>
            <a:off x="530245" y="3886200"/>
            <a:ext cx="11110375" cy="1752600"/>
          </a:xfrm>
        </p:spPr>
        <p:txBody>
          <a:bodyPr>
            <a:normAutofit lnSpcReduction="10000"/>
          </a:bodyPr>
          <a:lstStyle/>
          <a:p>
            <a:pPr marL="457200" algn="just">
              <a:lnSpc>
                <a:spcPct val="107000"/>
              </a:lnSpc>
              <a:spcAft>
                <a:spcPts val="800"/>
              </a:spcAft>
            </a:pPr>
            <a:r>
              <a:rPr lang="it-IT" sz="1800" kern="0" dirty="0">
                <a:effectLst/>
                <a:ea typeface="Times New Roman" panose="02020603050405020304" pitchFamily="18" charset="0"/>
                <a:cs typeface="Times New Roman" panose="02020603050405020304" pitchFamily="18" charset="0"/>
              </a:rPr>
              <a:t>I lavoratori hanno diritto a un periodo di riposo giornaliero di almeno 11 ore consecutive ogni 24 ore e a un riposo settimanale di almeno 24 ore, che si sommano alle 11 ore di riposo giornaliero. Questi diritti sono essenziali per garantire un equilibrio tra vita lavorativa e personale.</a:t>
            </a:r>
          </a:p>
          <a:p>
            <a:pPr marL="457200" algn="just">
              <a:lnSpc>
                <a:spcPct val="107000"/>
              </a:lnSpc>
              <a:spcAft>
                <a:spcPts val="800"/>
              </a:spcAft>
            </a:pPr>
            <a:r>
              <a:rPr lang="it-IT" sz="1800" kern="0" dirty="0">
                <a:ea typeface="Aptos" panose="020B0004020202020204" pitchFamily="34" charset="0"/>
                <a:cs typeface="Times New Roman" panose="02020603050405020304" pitchFamily="18" charset="0"/>
              </a:rPr>
              <a:t>Anche in questo caso vi sono delle deroghe al riposo giornaliero per alcune categorie particolari di dipendenti, vedi ad esempio i lavoratori con orario di lavoro spezzato</a:t>
            </a:r>
            <a:endParaRPr lang="it-IT" sz="1800" kern="100" dirty="0">
              <a:effectLst/>
              <a:ea typeface="Aptos" panose="020B0004020202020204" pitchFamily="34" charset="0"/>
              <a:cs typeface="Times New Roman" panose="02020603050405020304" pitchFamily="18" charset="0"/>
            </a:endParaRPr>
          </a:p>
        </p:txBody>
      </p:sp>
      <p:pic>
        <p:nvPicPr>
          <p:cNvPr id="26" name="Immagine 25" descr="Immagine che contiene testo&#10;&#10;Descrizione generata automaticamente">
            <a:extLst>
              <a:ext uri="{FF2B5EF4-FFF2-40B4-BE49-F238E27FC236}">
                <a16:creationId xmlns:a16="http://schemas.microsoft.com/office/drawing/2014/main" id="{8E6D3389-230F-6F0A-465A-440DE0D7B4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14506397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7752C9-3EE0-36A8-0C78-85141C0F974E}"/>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3DB82A11-5E57-1012-0F0B-F3AE041E6277}"/>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88E151A7-A267-C2D5-3CCC-B4CB3341C9EB}"/>
              </a:ext>
            </a:extLst>
          </p:cNvPr>
          <p:cNvSpPr>
            <a:spLocks noGrp="1" noChangeArrowheads="1"/>
          </p:cNvSpPr>
          <p:nvPr>
            <p:ph type="ctrTitle"/>
          </p:nvPr>
        </p:nvSpPr>
        <p:spPr>
          <a:xfrm>
            <a:off x="0" y="2130426"/>
            <a:ext cx="12192000" cy="1470025"/>
          </a:xfrm>
        </p:spPr>
        <p:txBody>
          <a:bodyPr anchor="t"/>
          <a:lstStyle/>
          <a:p>
            <a:pPr eaLnBrk="1" hangingPunct="1">
              <a:defRPr/>
            </a:pPr>
            <a:r>
              <a:rPr lang="it-IT" altLang="it-IT" sz="3139" dirty="0">
                <a:solidFill>
                  <a:srgbClr val="0A8C74"/>
                </a:solidFill>
                <a:latin typeface="Tahoma" panose="020B0604030504040204" pitchFamily="34" charset="0"/>
                <a:ea typeface="Tahoma" panose="020B0604030504040204" pitchFamily="34" charset="0"/>
                <a:cs typeface="Tahoma" panose="020B0604030504040204" pitchFamily="34" charset="0"/>
              </a:rPr>
              <a:t>DEFINIZIONE DI LAVORO STRAORDINARIO </a:t>
            </a:r>
          </a:p>
        </p:txBody>
      </p:sp>
      <p:sp>
        <p:nvSpPr>
          <p:cNvPr id="14" name="Rectangle 3">
            <a:extLst>
              <a:ext uri="{FF2B5EF4-FFF2-40B4-BE49-F238E27FC236}">
                <a16:creationId xmlns:a16="http://schemas.microsoft.com/office/drawing/2014/main" id="{719EBCE2-E0E5-D9A3-6C51-B01612925E7E}"/>
              </a:ext>
            </a:extLst>
          </p:cNvPr>
          <p:cNvSpPr>
            <a:spLocks noGrp="1" noChangeArrowheads="1"/>
          </p:cNvSpPr>
          <p:nvPr>
            <p:ph type="subTitle" idx="1"/>
          </p:nvPr>
        </p:nvSpPr>
        <p:spPr>
          <a:xfrm>
            <a:off x="530245" y="3886200"/>
            <a:ext cx="11110375" cy="1752600"/>
          </a:xfrm>
        </p:spPr>
        <p:txBody>
          <a:bodyPr>
            <a:normAutofit/>
          </a:bodyPr>
          <a:lstStyle/>
          <a:p>
            <a:pPr algn="just">
              <a:lnSpc>
                <a:spcPct val="107000"/>
              </a:lnSpc>
              <a:spcAft>
                <a:spcPts val="800"/>
              </a:spcAft>
            </a:pPr>
            <a:r>
              <a:rPr lang="it-IT" kern="0" dirty="0">
                <a:effectLst/>
                <a:ea typeface="Times New Roman" panose="02020603050405020304" pitchFamily="18" charset="0"/>
                <a:cs typeface="Times New Roman" panose="02020603050405020304" pitchFamily="18" charset="0"/>
              </a:rPr>
              <a:t>Il lavoro straordinario è regolato da specifiche disposizioni legislative e contrattuali a seconda dei CCNL applicati. In generale, il lavoro straordinario è definito come il lavoro svolto oltre l'orario normale di lavoro stabilito dal contratto collettivo o individuale.</a:t>
            </a:r>
            <a:endParaRPr lang="it-IT" kern="100" dirty="0">
              <a:effectLst/>
              <a:ea typeface="Aptos" panose="020B0004020202020204" pitchFamily="34" charset="0"/>
              <a:cs typeface="Times New Roman" panose="02020603050405020304" pitchFamily="18" charset="0"/>
            </a:endParaRPr>
          </a:p>
        </p:txBody>
      </p:sp>
      <p:pic>
        <p:nvPicPr>
          <p:cNvPr id="26" name="Immagine 25" descr="Immagine che contiene testo&#10;&#10;Descrizione generata automaticamente">
            <a:extLst>
              <a:ext uri="{FF2B5EF4-FFF2-40B4-BE49-F238E27FC236}">
                <a16:creationId xmlns:a16="http://schemas.microsoft.com/office/drawing/2014/main" id="{EAFAED03-2F28-7D89-1694-A27F885E26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36886430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BC2A8C-F53F-EC28-3943-B2A9FBE12F4B}"/>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F3B7450E-45CB-4DCD-5816-993F03D6EDB7}"/>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3CC8DAF6-E0C6-6A15-B355-6321EC105454}"/>
              </a:ext>
            </a:extLst>
          </p:cNvPr>
          <p:cNvSpPr>
            <a:spLocks noGrp="1" noChangeArrowheads="1"/>
          </p:cNvSpPr>
          <p:nvPr>
            <p:ph type="ctrTitle"/>
          </p:nvPr>
        </p:nvSpPr>
        <p:spPr>
          <a:xfrm>
            <a:off x="0" y="2130426"/>
            <a:ext cx="12192000" cy="1470025"/>
          </a:xfrm>
        </p:spPr>
        <p:txBody>
          <a:bodyPr anchor="t"/>
          <a:lstStyle/>
          <a:p>
            <a:pPr eaLnBrk="1" hangingPunct="1">
              <a:defRPr/>
            </a:pPr>
            <a:r>
              <a:rPr lang="it-IT" altLang="it-IT" sz="3139" dirty="0">
                <a:solidFill>
                  <a:srgbClr val="0A8C74"/>
                </a:solidFill>
                <a:latin typeface="Tahoma" panose="020B0604030504040204" pitchFamily="34" charset="0"/>
                <a:ea typeface="Tahoma" panose="020B0604030504040204" pitchFamily="34" charset="0"/>
                <a:cs typeface="Tahoma" panose="020B0604030504040204" pitchFamily="34" charset="0"/>
              </a:rPr>
              <a:t>REGOLE SUL LAVORO STRAORDINARIO</a:t>
            </a:r>
          </a:p>
        </p:txBody>
      </p:sp>
      <p:sp>
        <p:nvSpPr>
          <p:cNvPr id="14" name="Rectangle 3">
            <a:extLst>
              <a:ext uri="{FF2B5EF4-FFF2-40B4-BE49-F238E27FC236}">
                <a16:creationId xmlns:a16="http://schemas.microsoft.com/office/drawing/2014/main" id="{8ED0A536-910C-DE95-74AE-2029A51FEA0D}"/>
              </a:ext>
            </a:extLst>
          </p:cNvPr>
          <p:cNvSpPr>
            <a:spLocks noGrp="1" noChangeArrowheads="1"/>
          </p:cNvSpPr>
          <p:nvPr>
            <p:ph type="subTitle" idx="1"/>
          </p:nvPr>
        </p:nvSpPr>
        <p:spPr>
          <a:xfrm>
            <a:off x="530245" y="3429000"/>
            <a:ext cx="11110375" cy="2209800"/>
          </a:xfrm>
        </p:spPr>
        <p:txBody>
          <a:bodyPr>
            <a:normAutofit lnSpcReduction="10000"/>
          </a:bodyPr>
          <a:lstStyle/>
          <a:p>
            <a:pPr>
              <a:buNone/>
            </a:pPr>
            <a:endParaRPr lang="it-IT" dirty="0">
              <a:effectLst/>
            </a:endParaRPr>
          </a:p>
          <a:p>
            <a:pPr marL="742950" lvl="1" indent="-285750" algn="just">
              <a:lnSpc>
                <a:spcPct val="107000"/>
              </a:lnSpc>
              <a:spcAft>
                <a:spcPts val="800"/>
              </a:spcAft>
              <a:buSzPts val="1000"/>
              <a:buFont typeface="Courier New" panose="02070309020205020404" pitchFamily="49" charset="0"/>
              <a:buChar char="o"/>
              <a:tabLst>
                <a:tab pos="914400" algn="l"/>
              </a:tabLst>
            </a:pPr>
            <a:r>
              <a:rPr lang="it-IT" b="1" kern="0" dirty="0">
                <a:effectLst/>
                <a:ea typeface="Times New Roman" panose="02020603050405020304" pitchFamily="18" charset="0"/>
                <a:cs typeface="Times New Roman" panose="02020603050405020304" pitchFamily="18" charset="0"/>
              </a:rPr>
              <a:t>Autorizzazione:</a:t>
            </a:r>
            <a:r>
              <a:rPr lang="it-IT" kern="0" dirty="0">
                <a:effectLst/>
                <a:ea typeface="Times New Roman" panose="02020603050405020304" pitchFamily="18" charset="0"/>
                <a:cs typeface="Times New Roman" panose="02020603050405020304" pitchFamily="18" charset="0"/>
              </a:rPr>
              <a:t> Il lavoro straordinario deve essere autorizzato dal datore di lavoro e deve essere giustificato da esigenze produttive o organizzative.</a:t>
            </a:r>
            <a:endParaRPr lang="it-IT" kern="100" dirty="0">
              <a:effectLst/>
              <a:ea typeface="Aptos" panose="020B0004020202020204" pitchFamily="34" charset="0"/>
              <a:cs typeface="Times New Roman" panose="02020603050405020304" pitchFamily="18" charset="0"/>
            </a:endParaRPr>
          </a:p>
          <a:p>
            <a:pPr marL="742950" lvl="1" indent="-285750" algn="just">
              <a:lnSpc>
                <a:spcPct val="107000"/>
              </a:lnSpc>
              <a:spcAft>
                <a:spcPts val="800"/>
              </a:spcAft>
              <a:buSzPts val="1000"/>
              <a:buFont typeface="Courier New" panose="02070309020205020404" pitchFamily="49" charset="0"/>
              <a:buChar char="o"/>
              <a:tabLst>
                <a:tab pos="914400" algn="l"/>
              </a:tabLst>
            </a:pPr>
            <a:r>
              <a:rPr lang="it-IT" b="1" kern="0" dirty="0">
                <a:effectLst/>
                <a:ea typeface="Times New Roman" panose="02020603050405020304" pitchFamily="18" charset="0"/>
                <a:cs typeface="Times New Roman" panose="02020603050405020304" pitchFamily="18" charset="0"/>
              </a:rPr>
              <a:t>Compenso:</a:t>
            </a:r>
            <a:r>
              <a:rPr lang="it-IT" kern="0" dirty="0">
                <a:effectLst/>
                <a:ea typeface="Times New Roman" panose="02020603050405020304" pitchFamily="18" charset="0"/>
                <a:cs typeface="Times New Roman" panose="02020603050405020304" pitchFamily="18" charset="0"/>
              </a:rPr>
              <a:t> Il compenso per il lavoro straordinario è generalmente maggiorato rispetto alla retribuzione ordinaria. La maggiorazione può variare in base ai contratti collettivi, ma in molti casi è fissata al 25% o al 50% in base all'orario in cui viene svolto (notturno, festivo, ecc.).</a:t>
            </a:r>
            <a:endParaRPr lang="it-IT" kern="100" dirty="0">
              <a:effectLst/>
              <a:ea typeface="Aptos" panose="020B0004020202020204" pitchFamily="34" charset="0"/>
              <a:cs typeface="Times New Roman" panose="02020603050405020304" pitchFamily="18" charset="0"/>
            </a:endParaRPr>
          </a:p>
        </p:txBody>
      </p:sp>
      <p:pic>
        <p:nvPicPr>
          <p:cNvPr id="26" name="Immagine 25" descr="Immagine che contiene testo&#10;&#10;Descrizione generata automaticamente">
            <a:extLst>
              <a:ext uri="{FF2B5EF4-FFF2-40B4-BE49-F238E27FC236}">
                <a16:creationId xmlns:a16="http://schemas.microsoft.com/office/drawing/2014/main" id="{C71519D4-E479-D6B2-B09B-20712BBF20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21163513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D57224-D9D2-4BD0-49EB-8836257FF910}"/>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1BF17B57-80BF-3044-1C55-DAD3C3DED1D3}"/>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264C8BC4-47D3-0846-72A6-A47D1E212892}"/>
              </a:ext>
            </a:extLst>
          </p:cNvPr>
          <p:cNvSpPr>
            <a:spLocks noGrp="1" noChangeArrowheads="1"/>
          </p:cNvSpPr>
          <p:nvPr>
            <p:ph type="ctrTitle"/>
          </p:nvPr>
        </p:nvSpPr>
        <p:spPr>
          <a:xfrm>
            <a:off x="0" y="2130426"/>
            <a:ext cx="12192000" cy="1470025"/>
          </a:xfrm>
        </p:spPr>
        <p:txBody>
          <a:bodyPr anchor="t"/>
          <a:lstStyle/>
          <a:p>
            <a:pPr eaLnBrk="1" hangingPunct="1">
              <a:defRPr/>
            </a:pPr>
            <a:r>
              <a:rPr lang="it-IT" altLang="it-IT" sz="3139" dirty="0">
                <a:solidFill>
                  <a:srgbClr val="0A8C74"/>
                </a:solidFill>
                <a:latin typeface="Tahoma" panose="020B0604030504040204" pitchFamily="34" charset="0"/>
                <a:ea typeface="Tahoma" panose="020B0604030504040204" pitchFamily="34" charset="0"/>
                <a:cs typeface="Tahoma" panose="020B0604030504040204" pitchFamily="34" charset="0"/>
              </a:rPr>
              <a:t>LIMITI SUL LAVORO STRAORDINARIO</a:t>
            </a:r>
          </a:p>
        </p:txBody>
      </p:sp>
      <p:sp>
        <p:nvSpPr>
          <p:cNvPr id="14" name="Rectangle 3">
            <a:extLst>
              <a:ext uri="{FF2B5EF4-FFF2-40B4-BE49-F238E27FC236}">
                <a16:creationId xmlns:a16="http://schemas.microsoft.com/office/drawing/2014/main" id="{5AD7D6E4-9DBD-A9FD-D05C-1A35FA791DAB}"/>
              </a:ext>
            </a:extLst>
          </p:cNvPr>
          <p:cNvSpPr>
            <a:spLocks noGrp="1" noChangeArrowheads="1"/>
          </p:cNvSpPr>
          <p:nvPr>
            <p:ph type="subTitle" idx="1"/>
          </p:nvPr>
        </p:nvSpPr>
        <p:spPr>
          <a:xfrm>
            <a:off x="530245" y="3886200"/>
            <a:ext cx="11110375" cy="1752600"/>
          </a:xfrm>
        </p:spPr>
        <p:txBody>
          <a:bodyPr/>
          <a:lstStyle/>
          <a:p>
            <a:pPr marL="342900" indent="-342900" algn="just" eaLnBrk="1" hangingPunct="1">
              <a:buFont typeface="Arial" panose="020B0604020202020204" pitchFamily="34" charset="0"/>
              <a:buChar char="•"/>
              <a:defRPr/>
            </a:pPr>
            <a:r>
              <a:rPr lang="it-IT" altLang="it-IT" dirty="0">
                <a:ea typeface="Tahoma" panose="020B0604030504040204" pitchFamily="34" charset="0"/>
                <a:cs typeface="Tahoma" panose="020B0604030504040204" pitchFamily="34" charset="0"/>
              </a:rPr>
              <a:t>LIMITE MASSIMO DI 250 ORE ANNUALI SALVO DIVERSE PREVISIONI DEI CONTRATTI COLLETTIVI NAZIONALI</a:t>
            </a:r>
          </a:p>
          <a:p>
            <a:pPr marL="342900" indent="-342900" algn="just" eaLnBrk="1" hangingPunct="1">
              <a:buFont typeface="Arial" panose="020B0604020202020204" pitchFamily="34" charset="0"/>
              <a:buChar char="•"/>
              <a:defRPr/>
            </a:pPr>
            <a:r>
              <a:rPr lang="it-IT" altLang="it-IT" dirty="0">
                <a:ea typeface="Tahoma" panose="020B0604030504040204" pitchFamily="34" charset="0"/>
                <a:cs typeface="Tahoma" panose="020B0604030504040204" pitchFamily="34" charset="0"/>
              </a:rPr>
              <a:t>DEROGHE PREVISTE IN SPECIFICHE SITUAZIONI (ESIGENZE TECNICO-PRODUTTIVE, FORZA MAGGIORE…)</a:t>
            </a:r>
          </a:p>
        </p:txBody>
      </p:sp>
      <p:pic>
        <p:nvPicPr>
          <p:cNvPr id="26" name="Immagine 25" descr="Immagine che contiene testo&#10;&#10;Descrizione generata automaticamente">
            <a:extLst>
              <a:ext uri="{FF2B5EF4-FFF2-40B4-BE49-F238E27FC236}">
                <a16:creationId xmlns:a16="http://schemas.microsoft.com/office/drawing/2014/main" id="{2FBFEB41-7A34-D996-F299-65AF8507A4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1346985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96B0E7-A1E4-3569-668D-4819595B2BE6}"/>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85EE4B95-ACF8-F41D-E9F1-FB628868CCCF}"/>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98E50C6B-AD89-49D3-8B75-A96A87215CF5}"/>
              </a:ext>
            </a:extLst>
          </p:cNvPr>
          <p:cNvSpPr>
            <a:spLocks noGrp="1" noChangeArrowheads="1"/>
          </p:cNvSpPr>
          <p:nvPr>
            <p:ph type="ctrTitle"/>
          </p:nvPr>
        </p:nvSpPr>
        <p:spPr>
          <a:xfrm>
            <a:off x="0" y="2130426"/>
            <a:ext cx="12192000" cy="1470025"/>
          </a:xfrm>
        </p:spPr>
        <p:txBody>
          <a:bodyPr anchor="t"/>
          <a:lstStyle/>
          <a:p>
            <a:pPr eaLnBrk="1" hangingPunct="1">
              <a:defRPr/>
            </a:pPr>
            <a:r>
              <a:rPr lang="it-IT" altLang="it-IT" sz="3139" dirty="0">
                <a:solidFill>
                  <a:srgbClr val="0A8C74"/>
                </a:solidFill>
                <a:latin typeface="Tahoma" panose="020B0604030504040204" pitchFamily="34" charset="0"/>
                <a:ea typeface="Tahoma" panose="020B0604030504040204" pitchFamily="34" charset="0"/>
                <a:cs typeface="Tahoma" panose="020B0604030504040204" pitchFamily="34" charset="0"/>
              </a:rPr>
              <a:t>COMPENSO PER IL LAVORO STRAORDINARIO</a:t>
            </a:r>
          </a:p>
        </p:txBody>
      </p:sp>
      <p:sp>
        <p:nvSpPr>
          <p:cNvPr id="14" name="Rectangle 3">
            <a:extLst>
              <a:ext uri="{FF2B5EF4-FFF2-40B4-BE49-F238E27FC236}">
                <a16:creationId xmlns:a16="http://schemas.microsoft.com/office/drawing/2014/main" id="{8E7F3428-B6B2-F171-3396-EAAF9820699E}"/>
              </a:ext>
            </a:extLst>
          </p:cNvPr>
          <p:cNvSpPr>
            <a:spLocks noGrp="1" noChangeArrowheads="1"/>
          </p:cNvSpPr>
          <p:nvPr>
            <p:ph type="subTitle" idx="1"/>
          </p:nvPr>
        </p:nvSpPr>
        <p:spPr>
          <a:xfrm>
            <a:off x="530245" y="3886200"/>
            <a:ext cx="11110375" cy="1752600"/>
          </a:xfrm>
        </p:spPr>
        <p:txBody>
          <a:bodyPr>
            <a:normAutofit fontScale="92500" lnSpcReduction="10000"/>
          </a:bodyPr>
          <a:lstStyle/>
          <a:p>
            <a:pPr marL="342900" indent="-342900" algn="just" eaLnBrk="1" hangingPunct="1">
              <a:buFontTx/>
              <a:buChar char="-"/>
              <a:defRPr/>
            </a:pPr>
            <a:r>
              <a:rPr lang="it-IT" altLang="it-IT" dirty="0"/>
              <a:t>GENERALMENTE MAGGIORATO RISPETTO ALLA RETRIBUZIONE ORDINARIA</a:t>
            </a:r>
          </a:p>
          <a:p>
            <a:pPr marL="342900" indent="-342900" algn="just" eaLnBrk="1" hangingPunct="1">
              <a:buFontTx/>
              <a:buChar char="-"/>
              <a:defRPr/>
            </a:pPr>
            <a:r>
              <a:rPr lang="it-IT" altLang="it-IT" dirty="0"/>
              <a:t>MAGGIORAZIONE VARIABILE IN BASE AI CONTRATTI COLLETTIVI</a:t>
            </a:r>
          </a:p>
          <a:p>
            <a:pPr marL="342900" indent="-342900" algn="just" eaLnBrk="1" hangingPunct="1">
              <a:buFontTx/>
              <a:buChar char="-"/>
              <a:defRPr/>
            </a:pPr>
            <a:r>
              <a:rPr lang="it-IT" altLang="it-IT" dirty="0"/>
              <a:t>ESEMPI DI MAGGIORAZIONE: 25%, 30%, 40% 50%, 60% -  IN BASE ALL’ORARIO (FESTIVO,NOTTURNO, NOTTURNO FESTIVO, SINO ALLA 48 ORA, OLTRE LA 48 ORA ETC) ED AL CCNL APPLCATO</a:t>
            </a:r>
          </a:p>
        </p:txBody>
      </p:sp>
      <p:pic>
        <p:nvPicPr>
          <p:cNvPr id="26" name="Immagine 25" descr="Immagine che contiene testo&#10;&#10;Descrizione generata automaticamente">
            <a:extLst>
              <a:ext uri="{FF2B5EF4-FFF2-40B4-BE49-F238E27FC236}">
                <a16:creationId xmlns:a16="http://schemas.microsoft.com/office/drawing/2014/main" id="{17F23E36-3104-E412-2027-4FCA5217F4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39640608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AE72C0-6785-5D51-CD03-FF7134914588}"/>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42770AE4-FBD7-A6BF-73F6-29DBB94786FD}"/>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D073EC23-FC3F-0D5C-20EC-5707DDF8C4D2}"/>
              </a:ext>
            </a:extLst>
          </p:cNvPr>
          <p:cNvSpPr>
            <a:spLocks noGrp="1" noChangeArrowheads="1"/>
          </p:cNvSpPr>
          <p:nvPr>
            <p:ph type="ctrTitle"/>
          </p:nvPr>
        </p:nvSpPr>
        <p:spPr>
          <a:xfrm>
            <a:off x="0" y="2130426"/>
            <a:ext cx="12192000" cy="1470025"/>
          </a:xfrm>
        </p:spPr>
        <p:txBody>
          <a:bodyPr anchor="t"/>
          <a:lstStyle/>
          <a:p>
            <a:pPr eaLnBrk="1" hangingPunct="1">
              <a:defRPr/>
            </a:pPr>
            <a:r>
              <a:rPr lang="it-IT" altLang="it-IT" sz="3139" dirty="0">
                <a:solidFill>
                  <a:srgbClr val="0A8C74"/>
                </a:solidFill>
                <a:latin typeface="Tahoma" panose="020B0604030504040204" pitchFamily="34" charset="0"/>
                <a:ea typeface="Tahoma" panose="020B0604030504040204" pitchFamily="34" charset="0"/>
                <a:cs typeface="Tahoma" panose="020B0604030504040204" pitchFamily="34" charset="0"/>
              </a:rPr>
              <a:t>RIFIUTO DEL LAVORO STRAORDINARIO</a:t>
            </a:r>
          </a:p>
        </p:txBody>
      </p:sp>
      <p:sp>
        <p:nvSpPr>
          <p:cNvPr id="14" name="Rectangle 3">
            <a:extLst>
              <a:ext uri="{FF2B5EF4-FFF2-40B4-BE49-F238E27FC236}">
                <a16:creationId xmlns:a16="http://schemas.microsoft.com/office/drawing/2014/main" id="{DFE8EEFD-A37E-FCE0-4E74-1021160EB2DD}"/>
              </a:ext>
            </a:extLst>
          </p:cNvPr>
          <p:cNvSpPr>
            <a:spLocks noGrp="1" noChangeArrowheads="1"/>
          </p:cNvSpPr>
          <p:nvPr>
            <p:ph type="subTitle" idx="1"/>
          </p:nvPr>
        </p:nvSpPr>
        <p:spPr>
          <a:xfrm>
            <a:off x="530245" y="3886200"/>
            <a:ext cx="11110375" cy="1752600"/>
          </a:xfrm>
        </p:spPr>
        <p:txBody>
          <a:bodyPr>
            <a:normAutofit/>
          </a:bodyPr>
          <a:lstStyle/>
          <a:p>
            <a:pPr marL="342900" indent="-342900" algn="just" eaLnBrk="1" hangingPunct="1">
              <a:buFont typeface="Arial" panose="020B0604020202020204" pitchFamily="34" charset="0"/>
              <a:buChar char="•"/>
              <a:defRPr/>
            </a:pPr>
            <a:r>
              <a:rPr lang="it-IT" altLang="it-IT" sz="2800" dirty="0">
                <a:ea typeface="Tahoma" panose="020B0604030504040204" pitchFamily="34" charset="0"/>
                <a:cs typeface="Tahoma" panose="020B0604030504040204" pitchFamily="34" charset="0"/>
              </a:rPr>
              <a:t>possibilità del lavoratore di rifiutare il lavoro straordinario in determinate situazioni  lavoratore studente, giustificato motivo grave…)</a:t>
            </a:r>
          </a:p>
          <a:p>
            <a:pPr marL="342900" indent="-342900" algn="just" eaLnBrk="1" hangingPunct="1">
              <a:buFont typeface="Arial" panose="020B0604020202020204" pitchFamily="34" charset="0"/>
              <a:buChar char="•"/>
              <a:defRPr/>
            </a:pPr>
            <a:r>
              <a:rPr lang="it-IT" altLang="it-IT" sz="2800" dirty="0">
                <a:ea typeface="Tahoma" panose="020B0604030504040204" pitchFamily="34" charset="0"/>
                <a:cs typeface="Tahoma" panose="020B0604030504040204" pitchFamily="34" charset="0"/>
              </a:rPr>
              <a:t>conseguenze del rifiuto ingiustificato   (provvedimento disciplinare)</a:t>
            </a:r>
          </a:p>
        </p:txBody>
      </p:sp>
      <p:pic>
        <p:nvPicPr>
          <p:cNvPr id="26" name="Immagine 25" descr="Immagine che contiene testo&#10;&#10;Descrizione generata automaticamente">
            <a:extLst>
              <a:ext uri="{FF2B5EF4-FFF2-40B4-BE49-F238E27FC236}">
                <a16:creationId xmlns:a16="http://schemas.microsoft.com/office/drawing/2014/main" id="{A3B5ECA1-7309-DBC5-6E41-3DBEE5D378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3" y="464991"/>
            <a:ext cx="3818854" cy="861381"/>
          </a:xfrm>
          <a:prstGeom prst="rect">
            <a:avLst/>
          </a:prstGeom>
        </p:spPr>
      </p:pic>
    </p:spTree>
    <p:extLst>
      <p:ext uri="{BB962C8B-B14F-4D97-AF65-F5344CB8AC3E}">
        <p14:creationId xmlns:p14="http://schemas.microsoft.com/office/powerpoint/2010/main" val="43898071"/>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A363DE0D8911384CAC7830D6C656503D" ma:contentTypeVersion="18" ma:contentTypeDescription="Creare un nuovo documento." ma:contentTypeScope="" ma:versionID="39b27e42f7fbcdf5e95667442a50e29b">
  <xsd:schema xmlns:xsd="http://www.w3.org/2001/XMLSchema" xmlns:xs="http://www.w3.org/2001/XMLSchema" xmlns:p="http://schemas.microsoft.com/office/2006/metadata/properties" xmlns:ns2="a31a84c1-c8ec-472e-a53f-9b5b1161586e" xmlns:ns3="9e723c45-90f8-4a43-9f0b-1a5afe3d1975" targetNamespace="http://schemas.microsoft.com/office/2006/metadata/properties" ma:root="true" ma:fieldsID="c616ff919274e47da8f7fbcc9948fa07" ns2:_="" ns3:_="">
    <xsd:import namespace="a31a84c1-c8ec-472e-a53f-9b5b1161586e"/>
    <xsd:import namespace="9e723c45-90f8-4a43-9f0b-1a5afe3d19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1a84c1-c8ec-472e-a53f-9b5b1161586e" elementFormDefault="qualified">
    <xsd:import namespace="http://schemas.microsoft.com/office/2006/documentManagement/types"/>
    <xsd:import namespace="http://schemas.microsoft.com/office/infopath/2007/PartnerControls"/>
    <xsd:element name="SharedWithUsers" ma:index="8" nillable="true" ma:displayName="Condiviso con"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Condiviso con dettagli" ma:description="" ma:internalName="SharedWithDetails" ma:readOnly="true">
      <xsd:simpleType>
        <xsd:restriction base="dms:Note">
          <xsd:maxLength value="255"/>
        </xsd:restriction>
      </xsd:simpleType>
    </xsd:element>
    <xsd:element name="TaxCatchAll" ma:index="23" nillable="true" ma:displayName="Taxonomy Catch All Column" ma:hidden="true" ma:list="{7eb3d2f5-dcc3-4eb9-a35c-859488b1aa66}" ma:internalName="TaxCatchAll" ma:showField="CatchAllData" ma:web="a31a84c1-c8ec-472e-a53f-9b5b1161586e">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e723c45-90f8-4a43-9f0b-1a5afe3d197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Tag immagine" ma:readOnly="false" ma:fieldId="{5cf76f15-5ced-4ddc-b409-7134ff3c332f}" ma:taxonomyMulti="true" ma:sspId="ae290a2d-1163-4cb5-8ea2-3b7d1dec80f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e723c45-90f8-4a43-9f0b-1a5afe3d1975">
      <Terms xmlns="http://schemas.microsoft.com/office/infopath/2007/PartnerControls"/>
    </lcf76f155ced4ddcb4097134ff3c332f>
    <TaxCatchAll xmlns="a31a84c1-c8ec-472e-a53f-9b5b1161586e" xsi:nil="true"/>
  </documentManagement>
</p:properties>
</file>

<file path=customXml/itemProps1.xml><?xml version="1.0" encoding="utf-8"?>
<ds:datastoreItem xmlns:ds="http://schemas.openxmlformats.org/officeDocument/2006/customXml" ds:itemID="{F159192B-990C-4C80-9139-7C9F41706F32}"/>
</file>

<file path=customXml/itemProps2.xml><?xml version="1.0" encoding="utf-8"?>
<ds:datastoreItem xmlns:ds="http://schemas.openxmlformats.org/officeDocument/2006/customXml" ds:itemID="{BB3024C5-8616-46E6-8023-7A968152B85A}"/>
</file>

<file path=customXml/itemProps3.xml><?xml version="1.0" encoding="utf-8"?>
<ds:datastoreItem xmlns:ds="http://schemas.openxmlformats.org/officeDocument/2006/customXml" ds:itemID="{EC4D1332-813C-4A85-A0F3-00713F08A28D}"/>
</file>

<file path=docProps/app.xml><?xml version="1.0" encoding="utf-8"?>
<Properties xmlns="http://schemas.openxmlformats.org/officeDocument/2006/extended-properties" xmlns:vt="http://schemas.openxmlformats.org/officeDocument/2006/docPropsVTypes">
  <Template>Office Theme</Template>
  <TotalTime>0</TotalTime>
  <Words>1404</Words>
  <Application>Microsoft Office PowerPoint</Application>
  <PresentationFormat>Widescreen</PresentationFormat>
  <Paragraphs>92</Paragraphs>
  <Slides>26</Slides>
  <Notes>0</Notes>
  <HiddenSlides>0</HiddenSlides>
  <MMClips>0</MMClips>
  <ScaleCrop>false</ScaleCrop>
  <HeadingPairs>
    <vt:vector size="6" baseType="variant">
      <vt:variant>
        <vt:lpstr>Caratteri utilizzati</vt:lpstr>
      </vt:variant>
      <vt:variant>
        <vt:i4>8</vt:i4>
      </vt:variant>
      <vt:variant>
        <vt:lpstr>Tema</vt:lpstr>
      </vt:variant>
      <vt:variant>
        <vt:i4>1</vt:i4>
      </vt:variant>
      <vt:variant>
        <vt:lpstr>Titoli diapositive</vt:lpstr>
      </vt:variant>
      <vt:variant>
        <vt:i4>26</vt:i4>
      </vt:variant>
    </vt:vector>
  </HeadingPairs>
  <TitlesOfParts>
    <vt:vector size="35" baseType="lpstr">
      <vt:lpstr>Aptos</vt:lpstr>
      <vt:lpstr>Arial</vt:lpstr>
      <vt:lpstr>Calibri</vt:lpstr>
      <vt:lpstr>Calibri Light</vt:lpstr>
      <vt:lpstr>Courier New</vt:lpstr>
      <vt:lpstr>Symbol</vt:lpstr>
      <vt:lpstr>Tahoma</vt:lpstr>
      <vt:lpstr>Times New Roman</vt:lpstr>
      <vt:lpstr>Tema di Office</vt:lpstr>
      <vt:lpstr>Presentazione standard di PowerPoint</vt:lpstr>
      <vt:lpstr>NORMATIVA SULL’ORARIO DI LAVORO</vt:lpstr>
      <vt:lpstr>DURATA MASSIMA DELL’ORARIO DI LAVORO</vt:lpstr>
      <vt:lpstr>PERIODI DI RIPOSO</vt:lpstr>
      <vt:lpstr>DEFINIZIONE DI LAVORO STRAORDINARIO </vt:lpstr>
      <vt:lpstr>REGOLE SUL LAVORO STRAORDINARIO</vt:lpstr>
      <vt:lpstr>LIMITI SUL LAVORO STRAORDINARIO</vt:lpstr>
      <vt:lpstr>COMPENSO PER IL LAVORO STRAORDINARIO</vt:lpstr>
      <vt:lpstr>RIFIUTO DEL LAVORO STRAORDINARIO</vt:lpstr>
      <vt:lpstr>LAVORO SUPPLEMENTARE</vt:lpstr>
      <vt:lpstr>DEFINIZIONE DI STRAORDINARIO FORFETIZZATO</vt:lpstr>
      <vt:lpstr>VANTAGGI DELLO STRAORDINARIO FORFETIZZATO</vt:lpstr>
      <vt:lpstr>SVANTAGGI DELLO STRAORDINARIO FORFETIZZATO</vt:lpstr>
      <vt:lpstr>REGOLE PER L’ADOZIONE DELLO                       STRAORDINARIO FORFETIZZATO</vt:lpstr>
      <vt:lpstr>ELEMENTI ESSENZIALI DELL’ACCORDO/CLAUSOLA DI FORFETIZZAZIONE</vt:lpstr>
      <vt:lpstr>COME DETERMINARE L’AMMONTARE DEL FORFAIT 2 METODOLOGIE PREVALENTI</vt:lpstr>
      <vt:lpstr>MONITORAGGIO E CONTROLLO</vt:lpstr>
      <vt:lpstr>RETRIBUZIONE OMNICOMPRENSIVA</vt:lpstr>
      <vt:lpstr>PATTO DI STABILITA’ E STRAORDINARIO FORFETIZZATO</vt:lpstr>
      <vt:lpstr>ALTERNATIVE ALLO STRAORDINARIO FORFETIZZATO</vt:lpstr>
      <vt:lpstr>TASSAZIONE DELLO STRAORDINARIO FORFETIZZATO</vt:lpstr>
      <vt:lpstr>QUESITI E RISPOSTE</vt:lpstr>
      <vt:lpstr>QUESITI E RISPOSTE</vt:lpstr>
      <vt:lpstr>QUESITI E RISPOSTE</vt:lpstr>
      <vt:lpstr>CONCLUSIONI SUL LAVORO STRAORDINARIO</vt:lpstr>
      <vt:lpstr>  VI RINGRAZIO PER L’ATTENZIONE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Arianna Panerai</dc:creator>
  <cp:lastModifiedBy>Federico Pagliacci</cp:lastModifiedBy>
  <cp:revision>9</cp:revision>
  <dcterms:created xsi:type="dcterms:W3CDTF">2022-11-22T14:17:30Z</dcterms:created>
  <dcterms:modified xsi:type="dcterms:W3CDTF">2025-03-24T16:29:47Z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0x010100A363DE0D8911384CAC7830D6C656503D</vt:lpwstr>
  </property>
</Properties>
</file>