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7" r:id="rId1"/>
  </p:sldMasterIdLst>
  <p:notesMasterIdLst>
    <p:notesMasterId r:id="rId15"/>
  </p:notesMasterIdLst>
  <p:handoutMasterIdLst>
    <p:handoutMasterId r:id="rId16"/>
  </p:handoutMasterIdLst>
  <p:sldIdLst>
    <p:sldId id="289" r:id="rId2"/>
    <p:sldId id="403" r:id="rId3"/>
    <p:sldId id="401" r:id="rId4"/>
    <p:sldId id="348" r:id="rId5"/>
    <p:sldId id="395" r:id="rId6"/>
    <p:sldId id="382" r:id="rId7"/>
    <p:sldId id="396" r:id="rId8"/>
    <p:sldId id="397" r:id="rId9"/>
    <p:sldId id="398" r:id="rId10"/>
    <p:sldId id="399" r:id="rId11"/>
    <p:sldId id="400" r:id="rId12"/>
    <p:sldId id="388" r:id="rId13"/>
    <p:sldId id="357" r:id="rId14"/>
  </p:sldIdLst>
  <p:sldSz cx="9906000" cy="6858000" type="A4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783"/>
    <a:srgbClr val="1B4783"/>
    <a:srgbClr val="E2E9FE"/>
    <a:srgbClr val="D9D9D9"/>
    <a:srgbClr val="CC0000"/>
    <a:srgbClr val="003366"/>
    <a:srgbClr val="174883"/>
    <a:srgbClr val="1F497D"/>
    <a:srgbClr val="558ED5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95" autoAdjust="0"/>
  </p:normalViewPr>
  <p:slideViewPr>
    <p:cSldViewPr snapToGrid="0">
      <p:cViewPr varScale="1">
        <p:scale>
          <a:sx n="94" d="100"/>
          <a:sy n="94" d="100"/>
        </p:scale>
        <p:origin x="-1480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8646" y="5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067C9-3F0B-4C2E-A6F9-3A6325B3E815}" type="datetimeFigureOut">
              <a:rPr lang="it-IT" smtClean="0"/>
              <a:t>01/12/20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2" y="9433111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8646" y="9433111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FB750-971E-4730-84C6-2F38B2DBDAD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5045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6" y="5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7E4BE-B801-4E5A-AD6B-2181A82D9A9C}" type="datetimeFigureOut">
              <a:rPr lang="it-IT" smtClean="0"/>
              <a:t>01/12/20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77900" y="1243013"/>
            <a:ext cx="48387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9490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33111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6" y="9433111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C5A38-55E3-4C92-BDEA-32733BB7CF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313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C5A38-55E3-4C92-BDEA-32733BB7CFA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03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2292351"/>
            <a:ext cx="9906000" cy="281781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t-IT" sz="1463"/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1" y="1588"/>
            <a:ext cx="3398739" cy="229076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1463">
              <a:ea typeface="ＭＳ Ｐゴシック" pitchFamily="-65" charset="-128"/>
            </a:endParaRPr>
          </a:p>
        </p:txBody>
      </p:sp>
      <p:cxnSp>
        <p:nvCxnSpPr>
          <p:cNvPr id="11" name="Connettore 1 5"/>
          <p:cNvCxnSpPr/>
          <p:nvPr userDrawn="1"/>
        </p:nvCxnSpPr>
        <p:spPr bwMode="auto">
          <a:xfrm>
            <a:off x="0" y="2360608"/>
            <a:ext cx="98865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ttore 1 6"/>
          <p:cNvCxnSpPr/>
          <p:nvPr userDrawn="1"/>
        </p:nvCxnSpPr>
        <p:spPr bwMode="auto">
          <a:xfrm>
            <a:off x="0" y="5022845"/>
            <a:ext cx="98865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-1588"/>
            <a:ext cx="49530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/>
          <a:srcRect l="29823"/>
          <a:stretch>
            <a:fillRect/>
          </a:stretch>
        </p:blipFill>
        <p:spPr bwMode="auto">
          <a:xfrm>
            <a:off x="0" y="-3176"/>
            <a:ext cx="49530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459556" y="6232525"/>
            <a:ext cx="23479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4288" y="6008692"/>
            <a:ext cx="15605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946483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9013" y="6561428"/>
            <a:ext cx="222885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7E1696-1C4C-4479-8F1A-84D065B82B7C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6" name="Freccia a destra 5"/>
          <p:cNvSpPr/>
          <p:nvPr userDrawn="1"/>
        </p:nvSpPr>
        <p:spPr>
          <a:xfrm rot="16200000">
            <a:off x="-3128452" y="3422812"/>
            <a:ext cx="6768000" cy="102375"/>
          </a:xfrm>
          <a:prstGeom prst="rightArrow">
            <a:avLst/>
          </a:prstGeom>
          <a:solidFill>
            <a:srgbClr val="7F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/>
          </a:p>
        </p:txBody>
      </p:sp>
      <p:sp>
        <p:nvSpPr>
          <p:cNvPr id="7" name="Freccia a destra 6"/>
          <p:cNvSpPr/>
          <p:nvPr userDrawn="1"/>
        </p:nvSpPr>
        <p:spPr>
          <a:xfrm>
            <a:off x="0" y="6471222"/>
            <a:ext cx="9857250" cy="126000"/>
          </a:xfrm>
          <a:prstGeom prst="rightArrow">
            <a:avLst/>
          </a:prstGeom>
          <a:solidFill>
            <a:srgbClr val="004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/>
          </a:p>
        </p:txBody>
      </p:sp>
      <p:pic>
        <p:nvPicPr>
          <p:cNvPr id="8" name="Picture 2" descr="P:\=LAVORO=\Grafica\Finlombarda (NEW)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464751" y="5149395"/>
            <a:ext cx="2101931" cy="45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156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77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4" Type="http://schemas.openxmlformats.org/officeDocument/2006/relationships/tags" Target="../tags/tag40.xml"/><Relationship Id="rId5" Type="http://schemas.openxmlformats.org/officeDocument/2006/relationships/tags" Target="../tags/tag41.xml"/><Relationship Id="rId6" Type="http://schemas.openxmlformats.org/officeDocument/2006/relationships/tags" Target="../tags/tag42.xml"/><Relationship Id="rId7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2" Type="http://schemas.openxmlformats.org/officeDocument/2006/relationships/tags" Target="../tags/tag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4" Type="http://schemas.openxmlformats.org/officeDocument/2006/relationships/tags" Target="../tags/tag46.xml"/><Relationship Id="rId5" Type="http://schemas.openxmlformats.org/officeDocument/2006/relationships/tags" Target="../tags/tag47.xml"/><Relationship Id="rId6" Type="http://schemas.openxmlformats.org/officeDocument/2006/relationships/tags" Target="../tags/tag48.xml"/><Relationship Id="rId7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2" Type="http://schemas.openxmlformats.org/officeDocument/2006/relationships/tags" Target="../tags/tag4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tags" Target="../tags/tag11.xml"/><Relationship Id="rId6" Type="http://schemas.openxmlformats.org/officeDocument/2006/relationships/tags" Target="../tags/tag12.xml"/><Relationship Id="rId7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4" Type="http://schemas.openxmlformats.org/officeDocument/2006/relationships/tags" Target="../tags/tag16.xml"/><Relationship Id="rId5" Type="http://schemas.openxmlformats.org/officeDocument/2006/relationships/tags" Target="../tags/tag17.xml"/><Relationship Id="rId6" Type="http://schemas.openxmlformats.org/officeDocument/2006/relationships/tags" Target="../tags/tag18.xml"/><Relationship Id="rId7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2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4" Type="http://schemas.openxmlformats.org/officeDocument/2006/relationships/tags" Target="../tags/tag22.xml"/><Relationship Id="rId5" Type="http://schemas.openxmlformats.org/officeDocument/2006/relationships/tags" Target="../tags/tag23.xml"/><Relationship Id="rId6" Type="http://schemas.openxmlformats.org/officeDocument/2006/relationships/tags" Target="../tags/tag24.xml"/><Relationship Id="rId7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4" Type="http://schemas.openxmlformats.org/officeDocument/2006/relationships/tags" Target="../tags/tag28.xml"/><Relationship Id="rId5" Type="http://schemas.openxmlformats.org/officeDocument/2006/relationships/tags" Target="../tags/tag29.xml"/><Relationship Id="rId6" Type="http://schemas.openxmlformats.org/officeDocument/2006/relationships/tags" Target="../tags/tag30.xml"/><Relationship Id="rId7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2" Type="http://schemas.openxmlformats.org/officeDocument/2006/relationships/tags" Target="../tags/tag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4" Type="http://schemas.openxmlformats.org/officeDocument/2006/relationships/tags" Target="../tags/tag34.xml"/><Relationship Id="rId5" Type="http://schemas.openxmlformats.org/officeDocument/2006/relationships/tags" Target="../tags/tag35.xml"/><Relationship Id="rId6" Type="http://schemas.openxmlformats.org/officeDocument/2006/relationships/tags" Target="../tags/tag36.xml"/><Relationship Id="rId7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2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348230" y="2794781"/>
            <a:ext cx="7315199" cy="21544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Finlombarda S.p.A.</a:t>
            </a:r>
          </a:p>
          <a:p>
            <a:pPr algn="ctr" eaLnBrk="0" hangingPunct="0"/>
            <a:endParaRPr lang="it-IT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Prodotti </a:t>
            </a: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dell’AREA </a:t>
            </a:r>
            <a:r>
              <a:rPr lang="it-IT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BANKING</a:t>
            </a:r>
            <a:endParaRPr lang="it-IT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endParaRPr lang="it-I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it-IT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Federico Favretto, Responsabile</a:t>
            </a:r>
          </a:p>
          <a:p>
            <a:pPr algn="ctr" eaLnBrk="0" hangingPunct="0"/>
            <a:endParaRPr lang="it-IT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it-I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1° Dicembre </a:t>
            </a:r>
            <a:r>
              <a:rPr lang="it-I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pPr algn="ctr" eaLnBrk="0" hangingPunct="0"/>
            <a:endParaRPr lang="it-IT" sz="1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61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604972" y="6561122"/>
            <a:ext cx="2228850" cy="365125"/>
          </a:xfrm>
        </p:spPr>
        <p:txBody>
          <a:bodyPr/>
          <a:lstStyle/>
          <a:p>
            <a:fld id="{AC7E1696-1C4C-4479-8F1A-84D065B82B7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38" name="Titolo 3"/>
          <p:cNvSpPr txBox="1">
            <a:spLocks/>
          </p:cNvSpPr>
          <p:nvPr/>
        </p:nvSpPr>
        <p:spPr bwMode="auto">
          <a:xfrm>
            <a:off x="342900" y="-168413"/>
            <a:ext cx="9184175" cy="70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5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b="1" dirty="0" smtClean="0">
              <a:cs typeface="Arial" pitchFamily="34" charset="0"/>
            </a:endParaRPr>
          </a:p>
          <a:p>
            <a:r>
              <a:rPr lang="it-IT" b="1" dirty="0">
                <a:cs typeface="Arial" pitchFamily="34" charset="0"/>
              </a:rPr>
              <a:t>Finlombarda Corporate Banking</a:t>
            </a:r>
          </a:p>
        </p:txBody>
      </p:sp>
      <p:sp>
        <p:nvSpPr>
          <p:cNvPr id="22" name="Rectangle 29"/>
          <p:cNvSpPr/>
          <p:nvPr>
            <p:custDataLst>
              <p:tags r:id="rId1"/>
            </p:custDataLst>
          </p:nvPr>
        </p:nvSpPr>
        <p:spPr bwMode="auto">
          <a:xfrm>
            <a:off x="863840" y="896106"/>
            <a:ext cx="8489008" cy="345600"/>
          </a:xfrm>
          <a:prstGeom prst="rect">
            <a:avLst/>
          </a:prstGeom>
          <a:solidFill>
            <a:srgbClr val="1747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0" rIns="0" bIns="0" anchor="ctr"/>
          <a:lstStyle/>
          <a:p>
            <a:pPr lvl="0" defTabSz="914400">
              <a:defRPr/>
            </a:pPr>
            <a:r>
              <a:rPr lang="it-IT" sz="1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 e cosa finanzia</a:t>
            </a:r>
            <a:endParaRPr lang="it-IT" sz="1400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8693" y="1290257"/>
            <a:ext cx="8249211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5738" lvl="1" indent="-184150" defTabSz="914400">
              <a:spcAft>
                <a:spcPts val="600"/>
              </a:spcAft>
              <a:buFontTx/>
              <a:buChar char="•"/>
              <a:defRPr/>
            </a:pP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Finanziamento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dedicato a investimenti per la realizzazione di opere e servizi pubblici o di pubblica utilità, sostenuti dai soggetti aggiudicatari di Concessioni e Contratti di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PPP</a:t>
            </a:r>
          </a:p>
          <a:p>
            <a:pPr marL="185738" lvl="1" indent="-184150" defTabSz="914400">
              <a:buFontTx/>
              <a:buChar char="•"/>
              <a:defRPr/>
            </a:pP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Costi di realizzazione del progetto; IVA e fabbisogni finanziari legati alle specificità del progetto</a:t>
            </a:r>
            <a:endParaRPr lang="it-IT" sz="1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bLeanShape Left U-Shape 21"/>
          <p:cNvSpPr>
            <a:spLocks noChangeArrowheads="1"/>
          </p:cNvSpPr>
          <p:nvPr/>
        </p:nvSpPr>
        <p:spPr bwMode="auto">
          <a:xfrm rot="5400000">
            <a:off x="4507517" y="-2773066"/>
            <a:ext cx="1176161" cy="8514502"/>
          </a:xfrm>
          <a:custGeom>
            <a:avLst/>
            <a:gdLst>
              <a:gd name="T0" fmla="*/ 0 w 1270000"/>
              <a:gd name="T1" fmla="*/ 0 h 3175000"/>
              <a:gd name="T2" fmla="*/ 1270000 w 1270000"/>
              <a:gd name="T3" fmla="*/ 0 h 3175000"/>
              <a:gd name="T4" fmla="*/ 1270000 w 1270000"/>
              <a:gd name="T5" fmla="*/ 2076759 h 3175000"/>
              <a:gd name="T6" fmla="*/ 0 w 1270000"/>
              <a:gd name="T7" fmla="*/ 2076759 h 3175000"/>
              <a:gd name="T8" fmla="*/ 0 60000 65536"/>
              <a:gd name="T9" fmla="*/ 0 60000 65536"/>
              <a:gd name="T10" fmla="*/ 0 60000 65536"/>
              <a:gd name="T11" fmla="*/ 0 60000 65536"/>
              <a:gd name="T12" fmla="*/ 0 w 1270000"/>
              <a:gd name="T13" fmla="*/ 0 h 3175000"/>
              <a:gd name="T14" fmla="*/ 1270000 w 1270000"/>
              <a:gd name="T15" fmla="*/ 3175000 h 3175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noFill/>
          <a:ln w="22225" algn="ctr">
            <a:solidFill>
              <a:srgbClr val="000099"/>
            </a:solidFill>
            <a:round/>
            <a:headEnd/>
            <a:tailEnd/>
          </a:ln>
        </p:spPr>
        <p:txBody>
          <a:bodyPr wrap="none" lIns="0" tIns="89999" rIns="0" bIns="0"/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Rectangle 29"/>
          <p:cNvSpPr/>
          <p:nvPr>
            <p:custDataLst>
              <p:tags r:id="rId3"/>
            </p:custDataLst>
          </p:nvPr>
        </p:nvSpPr>
        <p:spPr bwMode="auto">
          <a:xfrm>
            <a:off x="863839" y="2096291"/>
            <a:ext cx="8489008" cy="345600"/>
          </a:xfrm>
          <a:prstGeom prst="rect">
            <a:avLst/>
          </a:prstGeom>
          <a:solidFill>
            <a:srgbClr val="1747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</a:p>
        </p:txBody>
      </p:sp>
      <p:sp>
        <p:nvSpPr>
          <p:cNvPr id="28" name="Text Box 2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39153" y="2509342"/>
            <a:ext cx="82492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5738" lvl="1" indent="-184150" defTabSz="914400">
              <a:buFontTx/>
              <a:buChar char="•"/>
              <a:defRPr/>
            </a:pP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PMI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Cap e Large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aggiudicatarie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concessioni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di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contratti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PPP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es. concessioni di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lavori/servizi; contratto di disponibilità,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ecc.) con sede legale e/o operativa in Lombardia</a:t>
            </a:r>
            <a:endParaRPr lang="it-IT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bLeanShape Left U-Shape 21"/>
          <p:cNvSpPr>
            <a:spLocks noChangeArrowheads="1"/>
          </p:cNvSpPr>
          <p:nvPr/>
        </p:nvSpPr>
        <p:spPr bwMode="auto">
          <a:xfrm rot="5400000">
            <a:off x="4652399" y="-1687688"/>
            <a:ext cx="933863" cy="8537847"/>
          </a:xfrm>
          <a:custGeom>
            <a:avLst/>
            <a:gdLst>
              <a:gd name="T0" fmla="*/ 0 w 1270000"/>
              <a:gd name="T1" fmla="*/ 0 h 3175000"/>
              <a:gd name="T2" fmla="*/ 1270000 w 1270000"/>
              <a:gd name="T3" fmla="*/ 0 h 3175000"/>
              <a:gd name="T4" fmla="*/ 1270000 w 1270000"/>
              <a:gd name="T5" fmla="*/ 2076759 h 3175000"/>
              <a:gd name="T6" fmla="*/ 0 w 1270000"/>
              <a:gd name="T7" fmla="*/ 2076759 h 3175000"/>
              <a:gd name="T8" fmla="*/ 0 60000 65536"/>
              <a:gd name="T9" fmla="*/ 0 60000 65536"/>
              <a:gd name="T10" fmla="*/ 0 60000 65536"/>
              <a:gd name="T11" fmla="*/ 0 60000 65536"/>
              <a:gd name="T12" fmla="*/ 0 w 1270000"/>
              <a:gd name="T13" fmla="*/ 0 h 3175000"/>
              <a:gd name="T14" fmla="*/ 1270000 w 1270000"/>
              <a:gd name="T15" fmla="*/ 3175000 h 3175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noFill/>
          <a:ln w="22225" algn="ctr">
            <a:solidFill>
              <a:srgbClr val="000099"/>
            </a:solidFill>
            <a:round/>
            <a:headEnd/>
            <a:tailEnd/>
          </a:ln>
        </p:spPr>
        <p:txBody>
          <a:bodyPr wrap="none" lIns="0" tIns="89999" rIns="0" bIns="0"/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Rectangle 29"/>
          <p:cNvSpPr/>
          <p:nvPr>
            <p:custDataLst>
              <p:tags r:id="rId5"/>
            </p:custDataLst>
          </p:nvPr>
        </p:nvSpPr>
        <p:spPr bwMode="auto">
          <a:xfrm>
            <a:off x="863840" y="3065757"/>
            <a:ext cx="8489008" cy="345600"/>
          </a:xfrm>
          <a:prstGeom prst="rect">
            <a:avLst/>
          </a:prstGeom>
          <a:solidFill>
            <a:srgbClr val="1747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Caratteristiche del finanziamento</a:t>
            </a: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17782" y="3478288"/>
            <a:ext cx="8249212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5738" lvl="1" indent="-184150" defTabSz="914400">
              <a:spcAft>
                <a:spcPts val="600"/>
              </a:spcAft>
              <a:buFontTx/>
              <a:buChar char="•"/>
              <a:defRPr/>
            </a:pP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Finanziamento su basi </a:t>
            </a:r>
            <a:r>
              <a:rPr lang="it-IT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</a:t>
            </a:r>
            <a:r>
              <a:rPr lang="it-IT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it-IT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it-IT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caso di </a:t>
            </a:r>
            <a:r>
              <a:rPr lang="it-IT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</a:t>
            </a:r>
            <a:r>
              <a:rPr lang="it-IT" sz="1400" i="1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prestito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medio-lungo termine. In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di </a:t>
            </a:r>
            <a:r>
              <a:rPr lang="it-IT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it-IT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i="1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400" i="1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Capex</a:t>
            </a:r>
            <a:r>
              <a:rPr lang="it-IT" sz="1400" i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i="1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it-IT" sz="1400" i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V.A.T</a:t>
            </a:r>
            <a:r>
              <a:rPr lang="it-IT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400" i="1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altre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linee in base alle caratteristiche del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progetto</a:t>
            </a:r>
          </a:p>
          <a:p>
            <a:pPr marL="185738" lvl="1" indent="-184150" defTabSz="914400">
              <a:spcAft>
                <a:spcPts val="600"/>
              </a:spcAft>
              <a:buFontTx/>
              <a:buChar char="•"/>
              <a:defRPr/>
            </a:pP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Importo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finanziamento </a:t>
            </a:r>
            <a:r>
              <a:rPr lang="it-IT" sz="1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€ 1 Mln</a:t>
            </a:r>
          </a:p>
          <a:p>
            <a:pPr marL="185738" lvl="1" indent="-184150" defTabSz="914400">
              <a:spcAft>
                <a:spcPts val="600"/>
              </a:spcAft>
              <a:buFontTx/>
              <a:buChar char="•"/>
              <a:defRPr/>
            </a:pP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Importo quota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 </a:t>
            </a:r>
            <a:r>
              <a:rPr lang="it-IT" sz="1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Mln €</a:t>
            </a:r>
          </a:p>
          <a:p>
            <a:pPr marL="185738" lvl="1" indent="-184150" defTabSz="914400">
              <a:spcAft>
                <a:spcPts val="600"/>
              </a:spcAft>
              <a:buFontTx/>
              <a:buChar char="•"/>
              <a:defRPr/>
            </a:pP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Durata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stabilirsi caso per caso. In caso di </a:t>
            </a:r>
            <a:r>
              <a:rPr lang="it-IT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it-IT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  <a:r>
              <a:rPr lang="it-IT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durata quota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 </a:t>
            </a:r>
            <a:r>
              <a:rPr lang="it-IT" sz="1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anni per la </a:t>
            </a:r>
            <a:r>
              <a:rPr lang="it-IT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capex</a:t>
            </a:r>
            <a:r>
              <a:rPr lang="it-IT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i="1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</a:t>
            </a:r>
            <a:endParaRPr lang="it-IT" sz="1400" i="1" kern="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lvl="1" indent="-184150" defTabSz="914400">
              <a:spcAft>
                <a:spcPts val="600"/>
              </a:spcAft>
              <a:buFontTx/>
              <a:buChar char="•"/>
              <a:defRPr/>
            </a:pP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Rimborso</a:t>
            </a:r>
            <a:r>
              <a:rPr lang="it-IT" sz="1400" i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amortizing</a:t>
            </a:r>
            <a:r>
              <a:rPr lang="it-IT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it-IT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it-IT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funzione delle caratteristiche del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progetto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della tipologia e durata delle linee di credito</a:t>
            </a:r>
          </a:p>
          <a:p>
            <a:pPr marL="185738" lvl="1" indent="-184150" defTabSz="914400">
              <a:spcAft>
                <a:spcPts val="600"/>
              </a:spcAft>
              <a:buFontTx/>
              <a:buChar char="•"/>
              <a:defRPr/>
            </a:pP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Erogazione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unica soluzione o a S.A.L. </a:t>
            </a:r>
          </a:p>
          <a:p>
            <a:pPr marL="185738" lvl="1" indent="-184150" defTabSz="914400">
              <a:spcAft>
                <a:spcPts val="600"/>
              </a:spcAft>
              <a:buFontTx/>
              <a:buChar char="•"/>
              <a:defRPr/>
            </a:pP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Pre-ammortamento </a:t>
            </a:r>
            <a:r>
              <a:rPr lang="it-IT" sz="1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mesi</a:t>
            </a:r>
            <a:endParaRPr lang="it-IT" sz="1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bLeanShape Left U-Shape 21"/>
          <p:cNvSpPr>
            <a:spLocks noChangeArrowheads="1"/>
          </p:cNvSpPr>
          <p:nvPr/>
        </p:nvSpPr>
        <p:spPr bwMode="auto">
          <a:xfrm rot="5400000">
            <a:off x="3473558" y="430544"/>
            <a:ext cx="3244076" cy="8514501"/>
          </a:xfrm>
          <a:custGeom>
            <a:avLst/>
            <a:gdLst>
              <a:gd name="T0" fmla="*/ 0 w 1270000"/>
              <a:gd name="T1" fmla="*/ 0 h 3175000"/>
              <a:gd name="T2" fmla="*/ 1270000 w 1270000"/>
              <a:gd name="T3" fmla="*/ 0 h 3175000"/>
              <a:gd name="T4" fmla="*/ 1270000 w 1270000"/>
              <a:gd name="T5" fmla="*/ 2076759 h 3175000"/>
              <a:gd name="T6" fmla="*/ 0 w 1270000"/>
              <a:gd name="T7" fmla="*/ 2076759 h 3175000"/>
              <a:gd name="T8" fmla="*/ 0 60000 65536"/>
              <a:gd name="T9" fmla="*/ 0 60000 65536"/>
              <a:gd name="T10" fmla="*/ 0 60000 65536"/>
              <a:gd name="T11" fmla="*/ 0 60000 65536"/>
              <a:gd name="T12" fmla="*/ 0 w 1270000"/>
              <a:gd name="T13" fmla="*/ 0 h 3175000"/>
              <a:gd name="T14" fmla="*/ 1270000 w 1270000"/>
              <a:gd name="T15" fmla="*/ 3175000 h 3175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noFill/>
          <a:ln w="22225" algn="ctr">
            <a:solidFill>
              <a:srgbClr val="000099"/>
            </a:solidFill>
            <a:round/>
            <a:headEnd/>
            <a:tailEnd/>
          </a:ln>
        </p:spPr>
        <p:txBody>
          <a:bodyPr wrap="none" lIns="0" tIns="89999" rIns="0" bIns="0"/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6" name="Group 495"/>
          <p:cNvGrpSpPr/>
          <p:nvPr/>
        </p:nvGrpSpPr>
        <p:grpSpPr>
          <a:xfrm>
            <a:off x="3794538" y="3094126"/>
            <a:ext cx="284163" cy="292415"/>
            <a:chOff x="7613650" y="1387475"/>
            <a:chExt cx="284163" cy="284163"/>
          </a:xfrm>
          <a:solidFill>
            <a:schemeClr val="bg1"/>
          </a:solidFill>
        </p:grpSpPr>
        <p:sp>
          <p:nvSpPr>
            <p:cNvPr id="37" name="Freeform 4359"/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4360"/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143"/>
          <p:cNvGrpSpPr/>
          <p:nvPr/>
        </p:nvGrpSpPr>
        <p:grpSpPr>
          <a:xfrm>
            <a:off x="1560763" y="2141868"/>
            <a:ext cx="285750" cy="225425"/>
            <a:chOff x="9883775" y="5410200"/>
            <a:chExt cx="285750" cy="225425"/>
          </a:xfrm>
          <a:solidFill>
            <a:schemeClr val="bg1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41" name="Freeform 3677"/>
            <p:cNvSpPr>
              <a:spLocks/>
            </p:cNvSpPr>
            <p:nvPr/>
          </p:nvSpPr>
          <p:spPr bwMode="auto">
            <a:xfrm>
              <a:off x="10052050" y="5445125"/>
              <a:ext cx="117475" cy="190500"/>
            </a:xfrm>
            <a:custGeom>
              <a:avLst/>
              <a:gdLst>
                <a:gd name="T0" fmla="*/ 201 w 296"/>
                <a:gd name="T1" fmla="*/ 285 h 482"/>
                <a:gd name="T2" fmla="*/ 168 w 296"/>
                <a:gd name="T3" fmla="*/ 275 h 482"/>
                <a:gd name="T4" fmla="*/ 153 w 296"/>
                <a:gd name="T5" fmla="*/ 238 h 482"/>
                <a:gd name="T6" fmla="*/ 163 w 296"/>
                <a:gd name="T7" fmla="*/ 230 h 482"/>
                <a:gd name="T8" fmla="*/ 176 w 296"/>
                <a:gd name="T9" fmla="*/ 219 h 482"/>
                <a:gd name="T10" fmla="*/ 185 w 296"/>
                <a:gd name="T11" fmla="*/ 201 h 482"/>
                <a:gd name="T12" fmla="*/ 190 w 296"/>
                <a:gd name="T13" fmla="*/ 175 h 482"/>
                <a:gd name="T14" fmla="*/ 198 w 296"/>
                <a:gd name="T15" fmla="*/ 167 h 482"/>
                <a:gd name="T16" fmla="*/ 201 w 296"/>
                <a:gd name="T17" fmla="*/ 158 h 482"/>
                <a:gd name="T18" fmla="*/ 205 w 296"/>
                <a:gd name="T19" fmla="*/ 133 h 482"/>
                <a:gd name="T20" fmla="*/ 205 w 296"/>
                <a:gd name="T21" fmla="*/ 122 h 482"/>
                <a:gd name="T22" fmla="*/ 201 w 296"/>
                <a:gd name="T23" fmla="*/ 110 h 482"/>
                <a:gd name="T24" fmla="*/ 195 w 296"/>
                <a:gd name="T25" fmla="*/ 101 h 482"/>
                <a:gd name="T26" fmla="*/ 205 w 296"/>
                <a:gd name="T27" fmla="*/ 76 h 482"/>
                <a:gd name="T28" fmla="*/ 208 w 296"/>
                <a:gd name="T29" fmla="*/ 59 h 482"/>
                <a:gd name="T30" fmla="*/ 205 w 296"/>
                <a:gd name="T31" fmla="*/ 43 h 482"/>
                <a:gd name="T32" fmla="*/ 200 w 296"/>
                <a:gd name="T33" fmla="*/ 31 h 482"/>
                <a:gd name="T34" fmla="*/ 192 w 296"/>
                <a:gd name="T35" fmla="*/ 22 h 482"/>
                <a:gd name="T36" fmla="*/ 171 w 296"/>
                <a:gd name="T37" fmla="*/ 9 h 482"/>
                <a:gd name="T38" fmla="*/ 145 w 296"/>
                <a:gd name="T39" fmla="*/ 2 h 482"/>
                <a:gd name="T40" fmla="*/ 118 w 296"/>
                <a:gd name="T41" fmla="*/ 0 h 482"/>
                <a:gd name="T42" fmla="*/ 95 w 296"/>
                <a:gd name="T43" fmla="*/ 2 h 482"/>
                <a:gd name="T44" fmla="*/ 70 w 296"/>
                <a:gd name="T45" fmla="*/ 7 h 482"/>
                <a:gd name="T46" fmla="*/ 50 w 296"/>
                <a:gd name="T47" fmla="*/ 17 h 482"/>
                <a:gd name="T48" fmla="*/ 36 w 296"/>
                <a:gd name="T49" fmla="*/ 32 h 482"/>
                <a:gd name="T50" fmla="*/ 16 w 296"/>
                <a:gd name="T51" fmla="*/ 36 h 482"/>
                <a:gd name="T52" fmla="*/ 7 w 296"/>
                <a:gd name="T53" fmla="*/ 44 h 482"/>
                <a:gd name="T54" fmla="*/ 4 w 296"/>
                <a:gd name="T55" fmla="*/ 57 h 482"/>
                <a:gd name="T56" fmla="*/ 4 w 296"/>
                <a:gd name="T57" fmla="*/ 71 h 482"/>
                <a:gd name="T58" fmla="*/ 13 w 296"/>
                <a:gd name="T59" fmla="*/ 99 h 482"/>
                <a:gd name="T60" fmla="*/ 5 w 296"/>
                <a:gd name="T61" fmla="*/ 110 h 482"/>
                <a:gd name="T62" fmla="*/ 0 w 296"/>
                <a:gd name="T63" fmla="*/ 121 h 482"/>
                <a:gd name="T64" fmla="*/ 0 w 296"/>
                <a:gd name="T65" fmla="*/ 133 h 482"/>
                <a:gd name="T66" fmla="*/ 4 w 296"/>
                <a:gd name="T67" fmla="*/ 158 h 482"/>
                <a:gd name="T68" fmla="*/ 9 w 296"/>
                <a:gd name="T69" fmla="*/ 167 h 482"/>
                <a:gd name="T70" fmla="*/ 15 w 296"/>
                <a:gd name="T71" fmla="*/ 175 h 482"/>
                <a:gd name="T72" fmla="*/ 20 w 296"/>
                <a:gd name="T73" fmla="*/ 199 h 482"/>
                <a:gd name="T74" fmla="*/ 31 w 296"/>
                <a:gd name="T75" fmla="*/ 217 h 482"/>
                <a:gd name="T76" fmla="*/ 43 w 296"/>
                <a:gd name="T77" fmla="*/ 230 h 482"/>
                <a:gd name="T78" fmla="*/ 56 w 296"/>
                <a:gd name="T79" fmla="*/ 238 h 482"/>
                <a:gd name="T80" fmla="*/ 43 w 296"/>
                <a:gd name="T81" fmla="*/ 274 h 482"/>
                <a:gd name="T82" fmla="*/ 42 w 296"/>
                <a:gd name="T83" fmla="*/ 287 h 482"/>
                <a:gd name="T84" fmla="*/ 61 w 296"/>
                <a:gd name="T85" fmla="*/ 302 h 482"/>
                <a:gd name="T86" fmla="*/ 73 w 296"/>
                <a:gd name="T87" fmla="*/ 318 h 482"/>
                <a:gd name="T88" fmla="*/ 79 w 296"/>
                <a:gd name="T89" fmla="*/ 332 h 482"/>
                <a:gd name="T90" fmla="*/ 81 w 296"/>
                <a:gd name="T91" fmla="*/ 482 h 482"/>
                <a:gd name="T92" fmla="*/ 289 w 296"/>
                <a:gd name="T93" fmla="*/ 481 h 482"/>
                <a:gd name="T94" fmla="*/ 295 w 296"/>
                <a:gd name="T95" fmla="*/ 474 h 482"/>
                <a:gd name="T96" fmla="*/ 296 w 296"/>
                <a:gd name="T97" fmla="*/ 334 h 482"/>
                <a:gd name="T98" fmla="*/ 293 w 296"/>
                <a:gd name="T99" fmla="*/ 323 h 482"/>
                <a:gd name="T100" fmla="*/ 278 w 296"/>
                <a:gd name="T101" fmla="*/ 312 h 482"/>
                <a:gd name="T102" fmla="*/ 217 w 296"/>
                <a:gd name="T103" fmla="*/ 291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6" h="482">
                  <a:moveTo>
                    <a:pt x="217" y="291"/>
                  </a:moveTo>
                  <a:lnTo>
                    <a:pt x="201" y="285"/>
                  </a:lnTo>
                  <a:lnTo>
                    <a:pt x="185" y="280"/>
                  </a:lnTo>
                  <a:lnTo>
                    <a:pt x="168" y="275"/>
                  </a:lnTo>
                  <a:lnTo>
                    <a:pt x="153" y="270"/>
                  </a:lnTo>
                  <a:lnTo>
                    <a:pt x="153" y="238"/>
                  </a:lnTo>
                  <a:lnTo>
                    <a:pt x="158" y="235"/>
                  </a:lnTo>
                  <a:lnTo>
                    <a:pt x="163" y="230"/>
                  </a:lnTo>
                  <a:lnTo>
                    <a:pt x="169" y="225"/>
                  </a:lnTo>
                  <a:lnTo>
                    <a:pt x="176" y="219"/>
                  </a:lnTo>
                  <a:lnTo>
                    <a:pt x="181" y="210"/>
                  </a:lnTo>
                  <a:lnTo>
                    <a:pt x="185" y="201"/>
                  </a:lnTo>
                  <a:lnTo>
                    <a:pt x="189" y="189"/>
                  </a:lnTo>
                  <a:lnTo>
                    <a:pt x="190" y="175"/>
                  </a:lnTo>
                  <a:lnTo>
                    <a:pt x="194" y="172"/>
                  </a:lnTo>
                  <a:lnTo>
                    <a:pt x="198" y="167"/>
                  </a:lnTo>
                  <a:lnTo>
                    <a:pt x="200" y="163"/>
                  </a:lnTo>
                  <a:lnTo>
                    <a:pt x="201" y="158"/>
                  </a:lnTo>
                  <a:lnTo>
                    <a:pt x="205" y="145"/>
                  </a:lnTo>
                  <a:lnTo>
                    <a:pt x="205" y="133"/>
                  </a:lnTo>
                  <a:lnTo>
                    <a:pt x="205" y="127"/>
                  </a:lnTo>
                  <a:lnTo>
                    <a:pt x="205" y="122"/>
                  </a:lnTo>
                  <a:lnTo>
                    <a:pt x="204" y="116"/>
                  </a:lnTo>
                  <a:lnTo>
                    <a:pt x="201" y="110"/>
                  </a:lnTo>
                  <a:lnTo>
                    <a:pt x="198" y="104"/>
                  </a:lnTo>
                  <a:lnTo>
                    <a:pt x="195" y="101"/>
                  </a:lnTo>
                  <a:lnTo>
                    <a:pt x="200" y="90"/>
                  </a:lnTo>
                  <a:lnTo>
                    <a:pt x="205" y="76"/>
                  </a:lnTo>
                  <a:lnTo>
                    <a:pt x="208" y="67"/>
                  </a:lnTo>
                  <a:lnTo>
                    <a:pt x="208" y="59"/>
                  </a:lnTo>
                  <a:lnTo>
                    <a:pt x="208" y="50"/>
                  </a:lnTo>
                  <a:lnTo>
                    <a:pt x="205" y="43"/>
                  </a:lnTo>
                  <a:lnTo>
                    <a:pt x="203" y="36"/>
                  </a:lnTo>
                  <a:lnTo>
                    <a:pt x="200" y="31"/>
                  </a:lnTo>
                  <a:lnTo>
                    <a:pt x="196" y="26"/>
                  </a:lnTo>
                  <a:lnTo>
                    <a:pt x="192" y="22"/>
                  </a:lnTo>
                  <a:lnTo>
                    <a:pt x="182" y="14"/>
                  </a:lnTo>
                  <a:lnTo>
                    <a:pt x="171" y="9"/>
                  </a:lnTo>
                  <a:lnTo>
                    <a:pt x="158" y="5"/>
                  </a:lnTo>
                  <a:lnTo>
                    <a:pt x="145" y="2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6" y="0"/>
                  </a:lnTo>
                  <a:lnTo>
                    <a:pt x="95" y="2"/>
                  </a:lnTo>
                  <a:lnTo>
                    <a:pt x="82" y="4"/>
                  </a:lnTo>
                  <a:lnTo>
                    <a:pt x="70" y="7"/>
                  </a:lnTo>
                  <a:lnTo>
                    <a:pt x="60" y="12"/>
                  </a:lnTo>
                  <a:lnTo>
                    <a:pt x="50" y="17"/>
                  </a:lnTo>
                  <a:lnTo>
                    <a:pt x="42" y="25"/>
                  </a:lnTo>
                  <a:lnTo>
                    <a:pt x="36" y="32"/>
                  </a:lnTo>
                  <a:lnTo>
                    <a:pt x="24" y="34"/>
                  </a:lnTo>
                  <a:lnTo>
                    <a:pt x="16" y="36"/>
                  </a:lnTo>
                  <a:lnTo>
                    <a:pt x="11" y="40"/>
                  </a:lnTo>
                  <a:lnTo>
                    <a:pt x="7" y="44"/>
                  </a:lnTo>
                  <a:lnTo>
                    <a:pt x="5" y="50"/>
                  </a:lnTo>
                  <a:lnTo>
                    <a:pt x="4" y="57"/>
                  </a:lnTo>
                  <a:lnTo>
                    <a:pt x="2" y="65"/>
                  </a:lnTo>
                  <a:lnTo>
                    <a:pt x="4" y="71"/>
                  </a:lnTo>
                  <a:lnTo>
                    <a:pt x="7" y="86"/>
                  </a:lnTo>
                  <a:lnTo>
                    <a:pt x="13" y="99"/>
                  </a:lnTo>
                  <a:lnTo>
                    <a:pt x="7" y="104"/>
                  </a:lnTo>
                  <a:lnTo>
                    <a:pt x="5" y="110"/>
                  </a:lnTo>
                  <a:lnTo>
                    <a:pt x="2" y="115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8"/>
                  </a:lnTo>
                  <a:lnTo>
                    <a:pt x="6" y="163"/>
                  </a:lnTo>
                  <a:lnTo>
                    <a:pt x="9" y="167"/>
                  </a:lnTo>
                  <a:lnTo>
                    <a:pt x="11" y="172"/>
                  </a:lnTo>
                  <a:lnTo>
                    <a:pt x="15" y="175"/>
                  </a:lnTo>
                  <a:lnTo>
                    <a:pt x="18" y="188"/>
                  </a:lnTo>
                  <a:lnTo>
                    <a:pt x="20" y="199"/>
                  </a:lnTo>
                  <a:lnTo>
                    <a:pt x="25" y="208"/>
                  </a:lnTo>
                  <a:lnTo>
                    <a:pt x="31" y="217"/>
                  </a:lnTo>
                  <a:lnTo>
                    <a:pt x="37" y="224"/>
                  </a:lnTo>
                  <a:lnTo>
                    <a:pt x="43" y="230"/>
                  </a:lnTo>
                  <a:lnTo>
                    <a:pt x="50" y="234"/>
                  </a:lnTo>
                  <a:lnTo>
                    <a:pt x="56" y="238"/>
                  </a:lnTo>
                  <a:lnTo>
                    <a:pt x="56" y="270"/>
                  </a:lnTo>
                  <a:lnTo>
                    <a:pt x="43" y="274"/>
                  </a:lnTo>
                  <a:lnTo>
                    <a:pt x="31" y="279"/>
                  </a:lnTo>
                  <a:lnTo>
                    <a:pt x="42" y="287"/>
                  </a:lnTo>
                  <a:lnTo>
                    <a:pt x="52" y="294"/>
                  </a:lnTo>
                  <a:lnTo>
                    <a:pt x="61" y="302"/>
                  </a:lnTo>
                  <a:lnTo>
                    <a:pt x="68" y="310"/>
                  </a:lnTo>
                  <a:lnTo>
                    <a:pt x="73" y="318"/>
                  </a:lnTo>
                  <a:lnTo>
                    <a:pt x="77" y="324"/>
                  </a:lnTo>
                  <a:lnTo>
                    <a:pt x="79" y="332"/>
                  </a:lnTo>
                  <a:lnTo>
                    <a:pt x="81" y="338"/>
                  </a:lnTo>
                  <a:lnTo>
                    <a:pt x="81" y="482"/>
                  </a:lnTo>
                  <a:lnTo>
                    <a:pt x="285" y="482"/>
                  </a:lnTo>
                  <a:lnTo>
                    <a:pt x="289" y="481"/>
                  </a:lnTo>
                  <a:lnTo>
                    <a:pt x="293" y="478"/>
                  </a:lnTo>
                  <a:lnTo>
                    <a:pt x="295" y="474"/>
                  </a:lnTo>
                  <a:lnTo>
                    <a:pt x="296" y="470"/>
                  </a:lnTo>
                  <a:lnTo>
                    <a:pt x="296" y="334"/>
                  </a:lnTo>
                  <a:lnTo>
                    <a:pt x="295" y="328"/>
                  </a:lnTo>
                  <a:lnTo>
                    <a:pt x="293" y="323"/>
                  </a:lnTo>
                  <a:lnTo>
                    <a:pt x="286" y="318"/>
                  </a:lnTo>
                  <a:lnTo>
                    <a:pt x="278" y="312"/>
                  </a:lnTo>
                  <a:lnTo>
                    <a:pt x="253" y="302"/>
                  </a:lnTo>
                  <a:lnTo>
                    <a:pt x="217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3678"/>
            <p:cNvSpPr>
              <a:spLocks/>
            </p:cNvSpPr>
            <p:nvPr/>
          </p:nvSpPr>
          <p:spPr bwMode="auto">
            <a:xfrm>
              <a:off x="9883775" y="5410200"/>
              <a:ext cx="190500" cy="225425"/>
            </a:xfrm>
            <a:custGeom>
              <a:avLst/>
              <a:gdLst>
                <a:gd name="T0" fmla="*/ 421 w 480"/>
                <a:gd name="T1" fmla="*/ 374 h 569"/>
                <a:gd name="T2" fmla="*/ 339 w 480"/>
                <a:gd name="T3" fmla="*/ 333 h 569"/>
                <a:gd name="T4" fmla="*/ 312 w 480"/>
                <a:gd name="T5" fmla="*/ 276 h 569"/>
                <a:gd name="T6" fmla="*/ 316 w 480"/>
                <a:gd name="T7" fmla="*/ 272 h 569"/>
                <a:gd name="T8" fmla="*/ 339 w 480"/>
                <a:gd name="T9" fmla="*/ 226 h 569"/>
                <a:gd name="T10" fmla="*/ 340 w 480"/>
                <a:gd name="T11" fmla="*/ 214 h 569"/>
                <a:gd name="T12" fmla="*/ 345 w 480"/>
                <a:gd name="T13" fmla="*/ 199 h 569"/>
                <a:gd name="T14" fmla="*/ 353 w 480"/>
                <a:gd name="T15" fmla="*/ 190 h 569"/>
                <a:gd name="T16" fmla="*/ 360 w 480"/>
                <a:gd name="T17" fmla="*/ 176 h 569"/>
                <a:gd name="T18" fmla="*/ 361 w 480"/>
                <a:gd name="T19" fmla="*/ 168 h 569"/>
                <a:gd name="T20" fmla="*/ 361 w 480"/>
                <a:gd name="T21" fmla="*/ 159 h 569"/>
                <a:gd name="T22" fmla="*/ 356 w 480"/>
                <a:gd name="T23" fmla="*/ 135 h 569"/>
                <a:gd name="T24" fmla="*/ 347 w 480"/>
                <a:gd name="T25" fmla="*/ 126 h 569"/>
                <a:gd name="T26" fmla="*/ 356 w 480"/>
                <a:gd name="T27" fmla="*/ 100 h 569"/>
                <a:gd name="T28" fmla="*/ 358 w 480"/>
                <a:gd name="T29" fmla="*/ 85 h 569"/>
                <a:gd name="T30" fmla="*/ 358 w 480"/>
                <a:gd name="T31" fmla="*/ 71 h 569"/>
                <a:gd name="T32" fmla="*/ 357 w 480"/>
                <a:gd name="T33" fmla="*/ 54 h 569"/>
                <a:gd name="T34" fmla="*/ 353 w 480"/>
                <a:gd name="T35" fmla="*/ 44 h 569"/>
                <a:gd name="T36" fmla="*/ 349 w 480"/>
                <a:gd name="T37" fmla="*/ 37 h 569"/>
                <a:gd name="T38" fmla="*/ 340 w 480"/>
                <a:gd name="T39" fmla="*/ 27 h 569"/>
                <a:gd name="T40" fmla="*/ 329 w 480"/>
                <a:gd name="T41" fmla="*/ 18 h 569"/>
                <a:gd name="T42" fmla="*/ 298 w 480"/>
                <a:gd name="T43" fmla="*/ 5 h 569"/>
                <a:gd name="T44" fmla="*/ 270 w 480"/>
                <a:gd name="T45" fmla="*/ 0 h 569"/>
                <a:gd name="T46" fmla="*/ 254 w 480"/>
                <a:gd name="T47" fmla="*/ 0 h 569"/>
                <a:gd name="T48" fmla="*/ 235 w 480"/>
                <a:gd name="T49" fmla="*/ 0 h 569"/>
                <a:gd name="T50" fmla="*/ 218 w 480"/>
                <a:gd name="T51" fmla="*/ 3 h 569"/>
                <a:gd name="T52" fmla="*/ 205 w 480"/>
                <a:gd name="T53" fmla="*/ 6 h 569"/>
                <a:gd name="T54" fmla="*/ 194 w 480"/>
                <a:gd name="T55" fmla="*/ 10 h 569"/>
                <a:gd name="T56" fmla="*/ 158 w 480"/>
                <a:gd name="T57" fmla="*/ 39 h 569"/>
                <a:gd name="T58" fmla="*/ 155 w 480"/>
                <a:gd name="T59" fmla="*/ 44 h 569"/>
                <a:gd name="T60" fmla="*/ 141 w 480"/>
                <a:gd name="T61" fmla="*/ 45 h 569"/>
                <a:gd name="T62" fmla="*/ 133 w 480"/>
                <a:gd name="T63" fmla="*/ 48 h 569"/>
                <a:gd name="T64" fmla="*/ 127 w 480"/>
                <a:gd name="T65" fmla="*/ 51 h 569"/>
                <a:gd name="T66" fmla="*/ 123 w 480"/>
                <a:gd name="T67" fmla="*/ 57 h 569"/>
                <a:gd name="T68" fmla="*/ 119 w 480"/>
                <a:gd name="T69" fmla="*/ 66 h 569"/>
                <a:gd name="T70" fmla="*/ 118 w 480"/>
                <a:gd name="T71" fmla="*/ 73 h 569"/>
                <a:gd name="T72" fmla="*/ 118 w 480"/>
                <a:gd name="T73" fmla="*/ 82 h 569"/>
                <a:gd name="T74" fmla="*/ 121 w 480"/>
                <a:gd name="T75" fmla="*/ 91 h 569"/>
                <a:gd name="T76" fmla="*/ 122 w 480"/>
                <a:gd name="T77" fmla="*/ 100 h 569"/>
                <a:gd name="T78" fmla="*/ 126 w 480"/>
                <a:gd name="T79" fmla="*/ 108 h 569"/>
                <a:gd name="T80" fmla="*/ 132 w 480"/>
                <a:gd name="T81" fmla="*/ 125 h 569"/>
                <a:gd name="T82" fmla="*/ 118 w 480"/>
                <a:gd name="T83" fmla="*/ 145 h 569"/>
                <a:gd name="T84" fmla="*/ 117 w 480"/>
                <a:gd name="T85" fmla="*/ 166 h 569"/>
                <a:gd name="T86" fmla="*/ 118 w 480"/>
                <a:gd name="T87" fmla="*/ 171 h 569"/>
                <a:gd name="T88" fmla="*/ 119 w 480"/>
                <a:gd name="T89" fmla="*/ 177 h 569"/>
                <a:gd name="T90" fmla="*/ 132 w 480"/>
                <a:gd name="T91" fmla="*/ 199 h 569"/>
                <a:gd name="T92" fmla="*/ 136 w 480"/>
                <a:gd name="T93" fmla="*/ 202 h 569"/>
                <a:gd name="T94" fmla="*/ 137 w 480"/>
                <a:gd name="T95" fmla="*/ 220 h 569"/>
                <a:gd name="T96" fmla="*/ 151 w 480"/>
                <a:gd name="T97" fmla="*/ 258 h 569"/>
                <a:gd name="T98" fmla="*/ 168 w 480"/>
                <a:gd name="T99" fmla="*/ 312 h 569"/>
                <a:gd name="T100" fmla="*/ 86 w 480"/>
                <a:gd name="T101" fmla="*/ 358 h 569"/>
                <a:gd name="T102" fmla="*/ 18 w 480"/>
                <a:gd name="T103" fmla="*/ 401 h 569"/>
                <a:gd name="T104" fmla="*/ 0 w 480"/>
                <a:gd name="T105" fmla="*/ 421 h 569"/>
                <a:gd name="T106" fmla="*/ 2 w 480"/>
                <a:gd name="T107" fmla="*/ 565 h 569"/>
                <a:gd name="T108" fmla="*/ 469 w 480"/>
                <a:gd name="T109" fmla="*/ 569 h 569"/>
                <a:gd name="T110" fmla="*/ 479 w 480"/>
                <a:gd name="T111" fmla="*/ 421 h 569"/>
                <a:gd name="T112" fmla="*/ 449 w 480"/>
                <a:gd name="T113" fmla="*/ 39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0" h="569">
                  <a:moveTo>
                    <a:pt x="425" y="375"/>
                  </a:moveTo>
                  <a:lnTo>
                    <a:pt x="425" y="375"/>
                  </a:lnTo>
                  <a:lnTo>
                    <a:pt x="424" y="375"/>
                  </a:lnTo>
                  <a:lnTo>
                    <a:pt x="421" y="374"/>
                  </a:lnTo>
                  <a:lnTo>
                    <a:pt x="419" y="372"/>
                  </a:lnTo>
                  <a:lnTo>
                    <a:pt x="393" y="358"/>
                  </a:lnTo>
                  <a:lnTo>
                    <a:pt x="366" y="345"/>
                  </a:lnTo>
                  <a:lnTo>
                    <a:pt x="339" y="333"/>
                  </a:lnTo>
                  <a:lnTo>
                    <a:pt x="312" y="321"/>
                  </a:lnTo>
                  <a:lnTo>
                    <a:pt x="312" y="312"/>
                  </a:lnTo>
                  <a:lnTo>
                    <a:pt x="312" y="281"/>
                  </a:lnTo>
                  <a:lnTo>
                    <a:pt x="312" y="276"/>
                  </a:lnTo>
                  <a:lnTo>
                    <a:pt x="313" y="275"/>
                  </a:lnTo>
                  <a:lnTo>
                    <a:pt x="316" y="272"/>
                  </a:lnTo>
                  <a:lnTo>
                    <a:pt x="316" y="272"/>
                  </a:lnTo>
                  <a:lnTo>
                    <a:pt x="316" y="272"/>
                  </a:lnTo>
                  <a:lnTo>
                    <a:pt x="322" y="266"/>
                  </a:lnTo>
                  <a:lnTo>
                    <a:pt x="329" y="256"/>
                  </a:lnTo>
                  <a:lnTo>
                    <a:pt x="334" y="243"/>
                  </a:lnTo>
                  <a:lnTo>
                    <a:pt x="339" y="226"/>
                  </a:lnTo>
                  <a:lnTo>
                    <a:pt x="339" y="223"/>
                  </a:lnTo>
                  <a:lnTo>
                    <a:pt x="340" y="220"/>
                  </a:lnTo>
                  <a:lnTo>
                    <a:pt x="340" y="217"/>
                  </a:lnTo>
                  <a:lnTo>
                    <a:pt x="340" y="214"/>
                  </a:lnTo>
                  <a:lnTo>
                    <a:pt x="342" y="208"/>
                  </a:lnTo>
                  <a:lnTo>
                    <a:pt x="342" y="202"/>
                  </a:lnTo>
                  <a:lnTo>
                    <a:pt x="344" y="202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9" y="195"/>
                  </a:lnTo>
                  <a:lnTo>
                    <a:pt x="353" y="190"/>
                  </a:lnTo>
                  <a:lnTo>
                    <a:pt x="357" y="184"/>
                  </a:lnTo>
                  <a:lnTo>
                    <a:pt x="358" y="177"/>
                  </a:lnTo>
                  <a:lnTo>
                    <a:pt x="358" y="176"/>
                  </a:lnTo>
                  <a:lnTo>
                    <a:pt x="360" y="176"/>
                  </a:lnTo>
                  <a:lnTo>
                    <a:pt x="360" y="173"/>
                  </a:lnTo>
                  <a:lnTo>
                    <a:pt x="360" y="171"/>
                  </a:lnTo>
                  <a:lnTo>
                    <a:pt x="361" y="170"/>
                  </a:lnTo>
                  <a:lnTo>
                    <a:pt x="361" y="168"/>
                  </a:lnTo>
                  <a:lnTo>
                    <a:pt x="361" y="167"/>
                  </a:lnTo>
                  <a:lnTo>
                    <a:pt x="361" y="164"/>
                  </a:lnTo>
                  <a:lnTo>
                    <a:pt x="361" y="162"/>
                  </a:lnTo>
                  <a:lnTo>
                    <a:pt x="361" y="159"/>
                  </a:lnTo>
                  <a:lnTo>
                    <a:pt x="361" y="152"/>
                  </a:lnTo>
                  <a:lnTo>
                    <a:pt x="360" y="145"/>
                  </a:lnTo>
                  <a:lnTo>
                    <a:pt x="358" y="140"/>
                  </a:lnTo>
                  <a:lnTo>
                    <a:pt x="356" y="135"/>
                  </a:lnTo>
                  <a:lnTo>
                    <a:pt x="356" y="135"/>
                  </a:lnTo>
                  <a:lnTo>
                    <a:pt x="356" y="135"/>
                  </a:lnTo>
                  <a:lnTo>
                    <a:pt x="351" y="130"/>
                  </a:lnTo>
                  <a:lnTo>
                    <a:pt x="347" y="126"/>
                  </a:lnTo>
                  <a:lnTo>
                    <a:pt x="348" y="122"/>
                  </a:lnTo>
                  <a:lnTo>
                    <a:pt x="349" y="117"/>
                  </a:lnTo>
                  <a:lnTo>
                    <a:pt x="353" y="109"/>
                  </a:lnTo>
                  <a:lnTo>
                    <a:pt x="356" y="100"/>
                  </a:lnTo>
                  <a:lnTo>
                    <a:pt x="356" y="100"/>
                  </a:lnTo>
                  <a:lnTo>
                    <a:pt x="356" y="100"/>
                  </a:lnTo>
                  <a:lnTo>
                    <a:pt x="357" y="92"/>
                  </a:lnTo>
                  <a:lnTo>
                    <a:pt x="358" y="85"/>
                  </a:lnTo>
                  <a:lnTo>
                    <a:pt x="358" y="85"/>
                  </a:lnTo>
                  <a:lnTo>
                    <a:pt x="358" y="85"/>
                  </a:lnTo>
                  <a:lnTo>
                    <a:pt x="358" y="77"/>
                  </a:lnTo>
                  <a:lnTo>
                    <a:pt x="358" y="71"/>
                  </a:lnTo>
                  <a:lnTo>
                    <a:pt x="358" y="69"/>
                  </a:lnTo>
                  <a:lnTo>
                    <a:pt x="358" y="68"/>
                  </a:lnTo>
                  <a:lnTo>
                    <a:pt x="358" y="60"/>
                  </a:lnTo>
                  <a:lnTo>
                    <a:pt x="357" y="54"/>
                  </a:lnTo>
                  <a:lnTo>
                    <a:pt x="356" y="51"/>
                  </a:lnTo>
                  <a:lnTo>
                    <a:pt x="354" y="48"/>
                  </a:lnTo>
                  <a:lnTo>
                    <a:pt x="353" y="46"/>
                  </a:lnTo>
                  <a:lnTo>
                    <a:pt x="353" y="44"/>
                  </a:lnTo>
                  <a:lnTo>
                    <a:pt x="352" y="42"/>
                  </a:lnTo>
                  <a:lnTo>
                    <a:pt x="352" y="42"/>
                  </a:lnTo>
                  <a:lnTo>
                    <a:pt x="351" y="40"/>
                  </a:lnTo>
                  <a:lnTo>
                    <a:pt x="349" y="37"/>
                  </a:lnTo>
                  <a:lnTo>
                    <a:pt x="349" y="37"/>
                  </a:lnTo>
                  <a:lnTo>
                    <a:pt x="349" y="37"/>
                  </a:lnTo>
                  <a:lnTo>
                    <a:pt x="344" y="32"/>
                  </a:lnTo>
                  <a:lnTo>
                    <a:pt x="340" y="27"/>
                  </a:lnTo>
                  <a:lnTo>
                    <a:pt x="335" y="22"/>
                  </a:lnTo>
                  <a:lnTo>
                    <a:pt x="329" y="18"/>
                  </a:lnTo>
                  <a:lnTo>
                    <a:pt x="329" y="18"/>
                  </a:lnTo>
                  <a:lnTo>
                    <a:pt x="329" y="18"/>
                  </a:lnTo>
                  <a:lnTo>
                    <a:pt x="326" y="17"/>
                  </a:lnTo>
                  <a:lnTo>
                    <a:pt x="324" y="15"/>
                  </a:lnTo>
                  <a:lnTo>
                    <a:pt x="311" y="9"/>
                  </a:lnTo>
                  <a:lnTo>
                    <a:pt x="298" y="5"/>
                  </a:lnTo>
                  <a:lnTo>
                    <a:pt x="284" y="3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66" y="0"/>
                  </a:lnTo>
                  <a:lnTo>
                    <a:pt x="262" y="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47" y="0"/>
                  </a:lnTo>
                  <a:lnTo>
                    <a:pt x="239" y="0"/>
                  </a:lnTo>
                  <a:lnTo>
                    <a:pt x="238" y="0"/>
                  </a:lnTo>
                  <a:lnTo>
                    <a:pt x="235" y="0"/>
                  </a:lnTo>
                  <a:lnTo>
                    <a:pt x="231" y="1"/>
                  </a:lnTo>
                  <a:lnTo>
                    <a:pt x="226" y="1"/>
                  </a:lnTo>
                  <a:lnTo>
                    <a:pt x="222" y="3"/>
                  </a:lnTo>
                  <a:lnTo>
                    <a:pt x="218" y="3"/>
                  </a:lnTo>
                  <a:lnTo>
                    <a:pt x="216" y="4"/>
                  </a:lnTo>
                  <a:lnTo>
                    <a:pt x="214" y="4"/>
                  </a:lnTo>
                  <a:lnTo>
                    <a:pt x="209" y="5"/>
                  </a:lnTo>
                  <a:lnTo>
                    <a:pt x="205" y="6"/>
                  </a:lnTo>
                  <a:lnTo>
                    <a:pt x="200" y="8"/>
                  </a:lnTo>
                  <a:lnTo>
                    <a:pt x="196" y="9"/>
                  </a:lnTo>
                  <a:lnTo>
                    <a:pt x="195" y="10"/>
                  </a:lnTo>
                  <a:lnTo>
                    <a:pt x="194" y="10"/>
                  </a:lnTo>
                  <a:lnTo>
                    <a:pt x="184" y="15"/>
                  </a:lnTo>
                  <a:lnTo>
                    <a:pt x="173" y="23"/>
                  </a:lnTo>
                  <a:lnTo>
                    <a:pt x="166" y="30"/>
                  </a:lnTo>
                  <a:lnTo>
                    <a:pt x="158" y="39"/>
                  </a:lnTo>
                  <a:lnTo>
                    <a:pt x="158" y="39"/>
                  </a:lnTo>
                  <a:lnTo>
                    <a:pt x="158" y="39"/>
                  </a:lnTo>
                  <a:lnTo>
                    <a:pt x="157" y="41"/>
                  </a:lnTo>
                  <a:lnTo>
                    <a:pt x="155" y="44"/>
                  </a:lnTo>
                  <a:lnTo>
                    <a:pt x="151" y="44"/>
                  </a:lnTo>
                  <a:lnTo>
                    <a:pt x="148" y="44"/>
                  </a:lnTo>
                  <a:lnTo>
                    <a:pt x="144" y="44"/>
                  </a:lnTo>
                  <a:lnTo>
                    <a:pt x="141" y="45"/>
                  </a:lnTo>
                  <a:lnTo>
                    <a:pt x="140" y="45"/>
                  </a:lnTo>
                  <a:lnTo>
                    <a:pt x="139" y="45"/>
                  </a:lnTo>
                  <a:lnTo>
                    <a:pt x="136" y="46"/>
                  </a:lnTo>
                  <a:lnTo>
                    <a:pt x="133" y="48"/>
                  </a:lnTo>
                  <a:lnTo>
                    <a:pt x="132" y="49"/>
                  </a:lnTo>
                  <a:lnTo>
                    <a:pt x="131" y="49"/>
                  </a:lnTo>
                  <a:lnTo>
                    <a:pt x="128" y="50"/>
                  </a:lnTo>
                  <a:lnTo>
                    <a:pt x="127" y="51"/>
                  </a:lnTo>
                  <a:lnTo>
                    <a:pt x="127" y="53"/>
                  </a:lnTo>
                  <a:lnTo>
                    <a:pt x="126" y="53"/>
                  </a:lnTo>
                  <a:lnTo>
                    <a:pt x="125" y="54"/>
                  </a:lnTo>
                  <a:lnTo>
                    <a:pt x="123" y="57"/>
                  </a:lnTo>
                  <a:lnTo>
                    <a:pt x="121" y="60"/>
                  </a:lnTo>
                  <a:lnTo>
                    <a:pt x="119" y="63"/>
                  </a:lnTo>
                  <a:lnTo>
                    <a:pt x="119" y="64"/>
                  </a:lnTo>
                  <a:lnTo>
                    <a:pt x="119" y="66"/>
                  </a:lnTo>
                  <a:lnTo>
                    <a:pt x="119" y="68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18" y="73"/>
                  </a:lnTo>
                  <a:lnTo>
                    <a:pt x="118" y="77"/>
                  </a:lnTo>
                  <a:lnTo>
                    <a:pt x="118" y="80"/>
                  </a:lnTo>
                  <a:lnTo>
                    <a:pt x="118" y="81"/>
                  </a:lnTo>
                  <a:lnTo>
                    <a:pt x="118" y="82"/>
                  </a:lnTo>
                  <a:lnTo>
                    <a:pt x="119" y="86"/>
                  </a:lnTo>
                  <a:lnTo>
                    <a:pt x="119" y="89"/>
                  </a:lnTo>
                  <a:lnTo>
                    <a:pt x="119" y="90"/>
                  </a:lnTo>
                  <a:lnTo>
                    <a:pt x="121" y="91"/>
                  </a:lnTo>
                  <a:lnTo>
                    <a:pt x="121" y="95"/>
                  </a:lnTo>
                  <a:lnTo>
                    <a:pt x="122" y="99"/>
                  </a:lnTo>
                  <a:lnTo>
                    <a:pt x="122" y="99"/>
                  </a:lnTo>
                  <a:lnTo>
                    <a:pt x="122" y="100"/>
                  </a:lnTo>
                  <a:lnTo>
                    <a:pt x="123" y="104"/>
                  </a:lnTo>
                  <a:lnTo>
                    <a:pt x="126" y="108"/>
                  </a:lnTo>
                  <a:lnTo>
                    <a:pt x="126" y="108"/>
                  </a:lnTo>
                  <a:lnTo>
                    <a:pt x="126" y="108"/>
                  </a:lnTo>
                  <a:lnTo>
                    <a:pt x="128" y="117"/>
                  </a:lnTo>
                  <a:lnTo>
                    <a:pt x="132" y="125"/>
                  </a:lnTo>
                  <a:lnTo>
                    <a:pt x="132" y="125"/>
                  </a:lnTo>
                  <a:lnTo>
                    <a:pt x="132" y="125"/>
                  </a:lnTo>
                  <a:lnTo>
                    <a:pt x="127" y="128"/>
                  </a:lnTo>
                  <a:lnTo>
                    <a:pt x="123" y="135"/>
                  </a:lnTo>
                  <a:lnTo>
                    <a:pt x="121" y="140"/>
                  </a:lnTo>
                  <a:lnTo>
                    <a:pt x="118" y="145"/>
                  </a:lnTo>
                  <a:lnTo>
                    <a:pt x="117" y="152"/>
                  </a:lnTo>
                  <a:lnTo>
                    <a:pt x="117" y="159"/>
                  </a:lnTo>
                  <a:lnTo>
                    <a:pt x="117" y="162"/>
                  </a:lnTo>
                  <a:lnTo>
                    <a:pt x="117" y="166"/>
                  </a:lnTo>
                  <a:lnTo>
                    <a:pt x="117" y="167"/>
                  </a:lnTo>
                  <a:lnTo>
                    <a:pt x="117" y="170"/>
                  </a:lnTo>
                  <a:lnTo>
                    <a:pt x="118" y="171"/>
                  </a:lnTo>
                  <a:lnTo>
                    <a:pt x="118" y="171"/>
                  </a:lnTo>
                  <a:lnTo>
                    <a:pt x="118" y="175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21" y="184"/>
                  </a:lnTo>
                  <a:lnTo>
                    <a:pt x="125" y="190"/>
                  </a:lnTo>
                  <a:lnTo>
                    <a:pt x="128" y="195"/>
                  </a:lnTo>
                  <a:lnTo>
                    <a:pt x="132" y="199"/>
                  </a:lnTo>
                  <a:lnTo>
                    <a:pt x="132" y="199"/>
                  </a:lnTo>
                  <a:lnTo>
                    <a:pt x="132" y="199"/>
                  </a:lnTo>
                  <a:lnTo>
                    <a:pt x="133" y="202"/>
                  </a:lnTo>
                  <a:lnTo>
                    <a:pt x="136" y="202"/>
                  </a:lnTo>
                  <a:lnTo>
                    <a:pt x="136" y="209"/>
                  </a:lnTo>
                  <a:lnTo>
                    <a:pt x="137" y="216"/>
                  </a:lnTo>
                  <a:lnTo>
                    <a:pt x="137" y="217"/>
                  </a:lnTo>
                  <a:lnTo>
                    <a:pt x="137" y="220"/>
                  </a:lnTo>
                  <a:lnTo>
                    <a:pt x="140" y="231"/>
                  </a:lnTo>
                  <a:lnTo>
                    <a:pt x="144" y="241"/>
                  </a:lnTo>
                  <a:lnTo>
                    <a:pt x="146" y="250"/>
                  </a:lnTo>
                  <a:lnTo>
                    <a:pt x="151" y="258"/>
                  </a:lnTo>
                  <a:lnTo>
                    <a:pt x="159" y="268"/>
                  </a:lnTo>
                  <a:lnTo>
                    <a:pt x="168" y="276"/>
                  </a:lnTo>
                  <a:lnTo>
                    <a:pt x="168" y="281"/>
                  </a:lnTo>
                  <a:lnTo>
                    <a:pt x="168" y="312"/>
                  </a:lnTo>
                  <a:lnTo>
                    <a:pt x="168" y="321"/>
                  </a:lnTo>
                  <a:lnTo>
                    <a:pt x="141" y="333"/>
                  </a:lnTo>
                  <a:lnTo>
                    <a:pt x="113" y="345"/>
                  </a:lnTo>
                  <a:lnTo>
                    <a:pt x="86" y="358"/>
                  </a:lnTo>
                  <a:lnTo>
                    <a:pt x="62" y="372"/>
                  </a:lnTo>
                  <a:lnTo>
                    <a:pt x="46" y="381"/>
                  </a:lnTo>
                  <a:lnTo>
                    <a:pt x="33" y="389"/>
                  </a:lnTo>
                  <a:lnTo>
                    <a:pt x="18" y="401"/>
                  </a:lnTo>
                  <a:lnTo>
                    <a:pt x="8" y="410"/>
                  </a:lnTo>
                  <a:lnTo>
                    <a:pt x="4" y="415"/>
                  </a:lnTo>
                  <a:lnTo>
                    <a:pt x="1" y="419"/>
                  </a:lnTo>
                  <a:lnTo>
                    <a:pt x="0" y="421"/>
                  </a:lnTo>
                  <a:lnTo>
                    <a:pt x="0" y="425"/>
                  </a:lnTo>
                  <a:lnTo>
                    <a:pt x="0" y="557"/>
                  </a:lnTo>
                  <a:lnTo>
                    <a:pt x="0" y="561"/>
                  </a:lnTo>
                  <a:lnTo>
                    <a:pt x="2" y="565"/>
                  </a:lnTo>
                  <a:lnTo>
                    <a:pt x="6" y="568"/>
                  </a:lnTo>
                  <a:lnTo>
                    <a:pt x="11" y="569"/>
                  </a:lnTo>
                  <a:lnTo>
                    <a:pt x="348" y="569"/>
                  </a:lnTo>
                  <a:lnTo>
                    <a:pt x="469" y="569"/>
                  </a:lnTo>
                  <a:lnTo>
                    <a:pt x="480" y="569"/>
                  </a:lnTo>
                  <a:lnTo>
                    <a:pt x="480" y="557"/>
                  </a:lnTo>
                  <a:lnTo>
                    <a:pt x="480" y="425"/>
                  </a:lnTo>
                  <a:lnTo>
                    <a:pt x="479" y="421"/>
                  </a:lnTo>
                  <a:lnTo>
                    <a:pt x="476" y="416"/>
                  </a:lnTo>
                  <a:lnTo>
                    <a:pt x="473" y="411"/>
                  </a:lnTo>
                  <a:lnTo>
                    <a:pt x="466" y="405"/>
                  </a:lnTo>
                  <a:lnTo>
                    <a:pt x="449" y="390"/>
                  </a:lnTo>
                  <a:lnTo>
                    <a:pt x="425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98"/>
          <p:cNvGrpSpPr/>
          <p:nvPr/>
        </p:nvGrpSpPr>
        <p:grpSpPr>
          <a:xfrm>
            <a:off x="2806601" y="939351"/>
            <a:ext cx="187325" cy="282575"/>
            <a:chOff x="9934575" y="354013"/>
            <a:chExt cx="187325" cy="282575"/>
          </a:xfrm>
          <a:solidFill>
            <a:schemeClr val="bg1"/>
          </a:solidFill>
        </p:grpSpPr>
        <p:sp>
          <p:nvSpPr>
            <p:cNvPr id="44" name="Freeform 4517"/>
            <p:cNvSpPr>
              <a:spLocks/>
            </p:cNvSpPr>
            <p:nvPr/>
          </p:nvSpPr>
          <p:spPr bwMode="auto">
            <a:xfrm>
              <a:off x="9950450" y="427038"/>
              <a:ext cx="166688" cy="209550"/>
            </a:xfrm>
            <a:custGeom>
              <a:avLst/>
              <a:gdLst>
                <a:gd name="T0" fmla="*/ 305 w 524"/>
                <a:gd name="T1" fmla="*/ 288 h 662"/>
                <a:gd name="T2" fmla="*/ 304 w 524"/>
                <a:gd name="T3" fmla="*/ 61 h 662"/>
                <a:gd name="T4" fmla="*/ 302 w 524"/>
                <a:gd name="T5" fmla="*/ 48 h 662"/>
                <a:gd name="T6" fmla="*/ 296 w 524"/>
                <a:gd name="T7" fmla="*/ 36 h 662"/>
                <a:gd name="T8" fmla="*/ 288 w 524"/>
                <a:gd name="T9" fmla="*/ 25 h 662"/>
                <a:gd name="T10" fmla="*/ 279 w 524"/>
                <a:gd name="T11" fmla="*/ 16 h 662"/>
                <a:gd name="T12" fmla="*/ 269 w 524"/>
                <a:gd name="T13" fmla="*/ 8 h 662"/>
                <a:gd name="T14" fmla="*/ 257 w 524"/>
                <a:gd name="T15" fmla="*/ 3 h 662"/>
                <a:gd name="T16" fmla="*/ 244 w 524"/>
                <a:gd name="T17" fmla="*/ 0 h 662"/>
                <a:gd name="T18" fmla="*/ 231 w 524"/>
                <a:gd name="T19" fmla="*/ 0 h 662"/>
                <a:gd name="T20" fmla="*/ 218 w 524"/>
                <a:gd name="T21" fmla="*/ 3 h 662"/>
                <a:gd name="T22" fmla="*/ 206 w 524"/>
                <a:gd name="T23" fmla="*/ 8 h 662"/>
                <a:gd name="T24" fmla="*/ 196 w 524"/>
                <a:gd name="T25" fmla="*/ 16 h 662"/>
                <a:gd name="T26" fmla="*/ 185 w 524"/>
                <a:gd name="T27" fmla="*/ 26 h 662"/>
                <a:gd name="T28" fmla="*/ 178 w 524"/>
                <a:gd name="T29" fmla="*/ 36 h 662"/>
                <a:gd name="T30" fmla="*/ 173 w 524"/>
                <a:gd name="T31" fmla="*/ 48 h 662"/>
                <a:gd name="T32" fmla="*/ 170 w 524"/>
                <a:gd name="T33" fmla="*/ 61 h 662"/>
                <a:gd name="T34" fmla="*/ 171 w 524"/>
                <a:gd name="T35" fmla="*/ 448 h 662"/>
                <a:gd name="T36" fmla="*/ 129 w 524"/>
                <a:gd name="T37" fmla="*/ 392 h 662"/>
                <a:gd name="T38" fmla="*/ 112 w 524"/>
                <a:gd name="T39" fmla="*/ 374 h 662"/>
                <a:gd name="T40" fmla="*/ 96 w 524"/>
                <a:gd name="T41" fmla="*/ 360 h 662"/>
                <a:gd name="T42" fmla="*/ 82 w 524"/>
                <a:gd name="T43" fmla="*/ 351 h 662"/>
                <a:gd name="T44" fmla="*/ 68 w 524"/>
                <a:gd name="T45" fmla="*/ 346 h 662"/>
                <a:gd name="T46" fmla="*/ 40 w 524"/>
                <a:gd name="T47" fmla="*/ 343 h 662"/>
                <a:gd name="T48" fmla="*/ 28 w 524"/>
                <a:gd name="T49" fmla="*/ 344 h 662"/>
                <a:gd name="T50" fmla="*/ 19 w 524"/>
                <a:gd name="T51" fmla="*/ 348 h 662"/>
                <a:gd name="T52" fmla="*/ 12 w 524"/>
                <a:gd name="T53" fmla="*/ 354 h 662"/>
                <a:gd name="T54" fmla="*/ 6 w 524"/>
                <a:gd name="T55" fmla="*/ 362 h 662"/>
                <a:gd name="T56" fmla="*/ 1 w 524"/>
                <a:gd name="T57" fmla="*/ 379 h 662"/>
                <a:gd name="T58" fmla="*/ 1 w 524"/>
                <a:gd name="T59" fmla="*/ 397 h 662"/>
                <a:gd name="T60" fmla="*/ 6 w 524"/>
                <a:gd name="T61" fmla="*/ 415 h 662"/>
                <a:gd name="T62" fmla="*/ 13 w 524"/>
                <a:gd name="T63" fmla="*/ 431 h 662"/>
                <a:gd name="T64" fmla="*/ 485 w 524"/>
                <a:gd name="T65" fmla="*/ 662 h 662"/>
                <a:gd name="T66" fmla="*/ 523 w 524"/>
                <a:gd name="T67" fmla="*/ 431 h 662"/>
                <a:gd name="T68" fmla="*/ 524 w 524"/>
                <a:gd name="T69" fmla="*/ 407 h 662"/>
                <a:gd name="T70" fmla="*/ 521 w 524"/>
                <a:gd name="T71" fmla="*/ 393 h 662"/>
                <a:gd name="T72" fmla="*/ 516 w 524"/>
                <a:gd name="T73" fmla="*/ 378 h 662"/>
                <a:gd name="T74" fmla="*/ 510 w 524"/>
                <a:gd name="T75" fmla="*/ 366 h 662"/>
                <a:gd name="T76" fmla="*/ 499 w 524"/>
                <a:gd name="T77" fmla="*/ 354 h 662"/>
                <a:gd name="T78" fmla="*/ 486 w 524"/>
                <a:gd name="T79" fmla="*/ 346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4" h="662">
                  <a:moveTo>
                    <a:pt x="479" y="343"/>
                  </a:moveTo>
                  <a:lnTo>
                    <a:pt x="305" y="288"/>
                  </a:lnTo>
                  <a:lnTo>
                    <a:pt x="305" y="68"/>
                  </a:lnTo>
                  <a:lnTo>
                    <a:pt x="304" y="61"/>
                  </a:lnTo>
                  <a:lnTo>
                    <a:pt x="303" y="54"/>
                  </a:lnTo>
                  <a:lnTo>
                    <a:pt x="302" y="48"/>
                  </a:lnTo>
                  <a:lnTo>
                    <a:pt x="300" y="42"/>
                  </a:lnTo>
                  <a:lnTo>
                    <a:pt x="296" y="36"/>
                  </a:lnTo>
                  <a:lnTo>
                    <a:pt x="293" y="30"/>
                  </a:lnTo>
                  <a:lnTo>
                    <a:pt x="288" y="25"/>
                  </a:lnTo>
                  <a:lnTo>
                    <a:pt x="285" y="20"/>
                  </a:lnTo>
                  <a:lnTo>
                    <a:pt x="279" y="16"/>
                  </a:lnTo>
                  <a:lnTo>
                    <a:pt x="275" y="11"/>
                  </a:lnTo>
                  <a:lnTo>
                    <a:pt x="269" y="8"/>
                  </a:lnTo>
                  <a:lnTo>
                    <a:pt x="262" y="5"/>
                  </a:lnTo>
                  <a:lnTo>
                    <a:pt x="257" y="3"/>
                  </a:lnTo>
                  <a:lnTo>
                    <a:pt x="250" y="1"/>
                  </a:lnTo>
                  <a:lnTo>
                    <a:pt x="244" y="0"/>
                  </a:lnTo>
                  <a:lnTo>
                    <a:pt x="237" y="0"/>
                  </a:lnTo>
                  <a:lnTo>
                    <a:pt x="231" y="0"/>
                  </a:lnTo>
                  <a:lnTo>
                    <a:pt x="224" y="1"/>
                  </a:lnTo>
                  <a:lnTo>
                    <a:pt x="218" y="3"/>
                  </a:lnTo>
                  <a:lnTo>
                    <a:pt x="211" y="5"/>
                  </a:lnTo>
                  <a:lnTo>
                    <a:pt x="206" y="8"/>
                  </a:lnTo>
                  <a:lnTo>
                    <a:pt x="200" y="12"/>
                  </a:lnTo>
                  <a:lnTo>
                    <a:pt x="196" y="16"/>
                  </a:lnTo>
                  <a:lnTo>
                    <a:pt x="190" y="20"/>
                  </a:lnTo>
                  <a:lnTo>
                    <a:pt x="185" y="26"/>
                  </a:lnTo>
                  <a:lnTo>
                    <a:pt x="182" y="30"/>
                  </a:lnTo>
                  <a:lnTo>
                    <a:pt x="178" y="36"/>
                  </a:lnTo>
                  <a:lnTo>
                    <a:pt x="175" y="42"/>
                  </a:lnTo>
                  <a:lnTo>
                    <a:pt x="173" y="48"/>
                  </a:lnTo>
                  <a:lnTo>
                    <a:pt x="171" y="54"/>
                  </a:lnTo>
                  <a:lnTo>
                    <a:pt x="170" y="61"/>
                  </a:lnTo>
                  <a:lnTo>
                    <a:pt x="170" y="68"/>
                  </a:lnTo>
                  <a:lnTo>
                    <a:pt x="171" y="448"/>
                  </a:lnTo>
                  <a:lnTo>
                    <a:pt x="148" y="417"/>
                  </a:lnTo>
                  <a:lnTo>
                    <a:pt x="129" y="392"/>
                  </a:lnTo>
                  <a:lnTo>
                    <a:pt x="120" y="383"/>
                  </a:lnTo>
                  <a:lnTo>
                    <a:pt x="112" y="374"/>
                  </a:lnTo>
                  <a:lnTo>
                    <a:pt x="104" y="367"/>
                  </a:lnTo>
                  <a:lnTo>
                    <a:pt x="96" y="360"/>
                  </a:lnTo>
                  <a:lnTo>
                    <a:pt x="89" y="356"/>
                  </a:lnTo>
                  <a:lnTo>
                    <a:pt x="82" y="351"/>
                  </a:lnTo>
                  <a:lnTo>
                    <a:pt x="75" y="349"/>
                  </a:lnTo>
                  <a:lnTo>
                    <a:pt x="68" y="346"/>
                  </a:lnTo>
                  <a:lnTo>
                    <a:pt x="54" y="344"/>
                  </a:lnTo>
                  <a:lnTo>
                    <a:pt x="40" y="343"/>
                  </a:lnTo>
                  <a:lnTo>
                    <a:pt x="34" y="343"/>
                  </a:lnTo>
                  <a:lnTo>
                    <a:pt x="28" y="344"/>
                  </a:lnTo>
                  <a:lnTo>
                    <a:pt x="24" y="346"/>
                  </a:lnTo>
                  <a:lnTo>
                    <a:pt x="19" y="348"/>
                  </a:lnTo>
                  <a:lnTo>
                    <a:pt x="16" y="351"/>
                  </a:lnTo>
                  <a:lnTo>
                    <a:pt x="12" y="354"/>
                  </a:lnTo>
                  <a:lnTo>
                    <a:pt x="9" y="358"/>
                  </a:lnTo>
                  <a:lnTo>
                    <a:pt x="6" y="362"/>
                  </a:lnTo>
                  <a:lnTo>
                    <a:pt x="3" y="370"/>
                  </a:lnTo>
                  <a:lnTo>
                    <a:pt x="1" y="379"/>
                  </a:lnTo>
                  <a:lnTo>
                    <a:pt x="0" y="388"/>
                  </a:lnTo>
                  <a:lnTo>
                    <a:pt x="1" y="397"/>
                  </a:lnTo>
                  <a:lnTo>
                    <a:pt x="3" y="406"/>
                  </a:lnTo>
                  <a:lnTo>
                    <a:pt x="6" y="415"/>
                  </a:lnTo>
                  <a:lnTo>
                    <a:pt x="9" y="423"/>
                  </a:lnTo>
                  <a:lnTo>
                    <a:pt x="13" y="431"/>
                  </a:lnTo>
                  <a:lnTo>
                    <a:pt x="173" y="662"/>
                  </a:lnTo>
                  <a:lnTo>
                    <a:pt x="485" y="662"/>
                  </a:lnTo>
                  <a:lnTo>
                    <a:pt x="521" y="447"/>
                  </a:lnTo>
                  <a:lnTo>
                    <a:pt x="523" y="431"/>
                  </a:lnTo>
                  <a:lnTo>
                    <a:pt x="524" y="415"/>
                  </a:lnTo>
                  <a:lnTo>
                    <a:pt x="524" y="407"/>
                  </a:lnTo>
                  <a:lnTo>
                    <a:pt x="523" y="401"/>
                  </a:lnTo>
                  <a:lnTo>
                    <a:pt x="521" y="393"/>
                  </a:lnTo>
                  <a:lnTo>
                    <a:pt x="519" y="385"/>
                  </a:lnTo>
                  <a:lnTo>
                    <a:pt x="516" y="378"/>
                  </a:lnTo>
                  <a:lnTo>
                    <a:pt x="513" y="371"/>
                  </a:lnTo>
                  <a:lnTo>
                    <a:pt x="510" y="366"/>
                  </a:lnTo>
                  <a:lnTo>
                    <a:pt x="504" y="360"/>
                  </a:lnTo>
                  <a:lnTo>
                    <a:pt x="499" y="354"/>
                  </a:lnTo>
                  <a:lnTo>
                    <a:pt x="493" y="350"/>
                  </a:lnTo>
                  <a:lnTo>
                    <a:pt x="486" y="346"/>
                  </a:lnTo>
                  <a:lnTo>
                    <a:pt x="479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4518"/>
            <p:cNvSpPr>
              <a:spLocks/>
            </p:cNvSpPr>
            <p:nvPr/>
          </p:nvSpPr>
          <p:spPr bwMode="auto">
            <a:xfrm>
              <a:off x="9934575" y="354013"/>
              <a:ext cx="187325" cy="163513"/>
            </a:xfrm>
            <a:custGeom>
              <a:avLst/>
              <a:gdLst>
                <a:gd name="T0" fmla="*/ 137 w 591"/>
                <a:gd name="T1" fmla="*/ 489 h 514"/>
                <a:gd name="T2" fmla="*/ 133 w 591"/>
                <a:gd name="T3" fmla="*/ 467 h 514"/>
                <a:gd name="T4" fmla="*/ 107 w 591"/>
                <a:gd name="T5" fmla="*/ 436 h 514"/>
                <a:gd name="T6" fmla="*/ 71 w 591"/>
                <a:gd name="T7" fmla="*/ 365 h 514"/>
                <a:gd name="T8" fmla="*/ 61 w 591"/>
                <a:gd name="T9" fmla="*/ 307 h 514"/>
                <a:gd name="T10" fmla="*/ 63 w 591"/>
                <a:gd name="T11" fmla="*/ 261 h 514"/>
                <a:gd name="T12" fmla="*/ 74 w 591"/>
                <a:gd name="T13" fmla="*/ 215 h 514"/>
                <a:gd name="T14" fmla="*/ 93 w 591"/>
                <a:gd name="T15" fmla="*/ 175 h 514"/>
                <a:gd name="T16" fmla="*/ 122 w 591"/>
                <a:gd name="T17" fmla="*/ 138 h 514"/>
                <a:gd name="T18" fmla="*/ 155 w 591"/>
                <a:gd name="T19" fmla="*/ 106 h 514"/>
                <a:gd name="T20" fmla="*/ 195 w 591"/>
                <a:gd name="T21" fmla="*/ 82 h 514"/>
                <a:gd name="T22" fmla="*/ 238 w 591"/>
                <a:gd name="T23" fmla="*/ 66 h 514"/>
                <a:gd name="T24" fmla="*/ 284 w 591"/>
                <a:gd name="T25" fmla="*/ 60 h 514"/>
                <a:gd name="T26" fmla="*/ 330 w 591"/>
                <a:gd name="T27" fmla="*/ 62 h 514"/>
                <a:gd name="T28" fmla="*/ 376 w 591"/>
                <a:gd name="T29" fmla="*/ 73 h 514"/>
                <a:gd name="T30" fmla="*/ 417 w 591"/>
                <a:gd name="T31" fmla="*/ 94 h 514"/>
                <a:gd name="T32" fmla="*/ 454 w 591"/>
                <a:gd name="T33" fmla="*/ 121 h 514"/>
                <a:gd name="T34" fmla="*/ 485 w 591"/>
                <a:gd name="T35" fmla="*/ 156 h 514"/>
                <a:gd name="T36" fmla="*/ 509 w 591"/>
                <a:gd name="T37" fmla="*/ 195 h 514"/>
                <a:gd name="T38" fmla="*/ 529 w 591"/>
                <a:gd name="T39" fmla="*/ 261 h 514"/>
                <a:gd name="T40" fmla="*/ 532 w 591"/>
                <a:gd name="T41" fmla="*/ 307 h 514"/>
                <a:gd name="T42" fmla="*/ 521 w 591"/>
                <a:gd name="T43" fmla="*/ 365 h 514"/>
                <a:gd name="T44" fmla="*/ 485 w 591"/>
                <a:gd name="T45" fmla="*/ 436 h 514"/>
                <a:gd name="T46" fmla="*/ 459 w 591"/>
                <a:gd name="T47" fmla="*/ 467 h 514"/>
                <a:gd name="T48" fmla="*/ 455 w 591"/>
                <a:gd name="T49" fmla="*/ 489 h 514"/>
                <a:gd name="T50" fmla="*/ 467 w 591"/>
                <a:gd name="T51" fmla="*/ 509 h 514"/>
                <a:gd name="T52" fmla="*/ 490 w 591"/>
                <a:gd name="T53" fmla="*/ 513 h 514"/>
                <a:gd name="T54" fmla="*/ 516 w 591"/>
                <a:gd name="T55" fmla="*/ 494 h 514"/>
                <a:gd name="T56" fmla="*/ 550 w 591"/>
                <a:gd name="T57" fmla="*/ 447 h 514"/>
                <a:gd name="T58" fmla="*/ 574 w 591"/>
                <a:gd name="T59" fmla="*/ 395 h 514"/>
                <a:gd name="T60" fmla="*/ 589 w 591"/>
                <a:gd name="T61" fmla="*/ 340 h 514"/>
                <a:gd name="T62" fmla="*/ 591 w 591"/>
                <a:gd name="T63" fmla="*/ 281 h 514"/>
                <a:gd name="T64" fmla="*/ 583 w 591"/>
                <a:gd name="T65" fmla="*/ 223 h 514"/>
                <a:gd name="T66" fmla="*/ 564 w 591"/>
                <a:gd name="T67" fmla="*/ 169 h 514"/>
                <a:gd name="T68" fmla="*/ 534 w 591"/>
                <a:gd name="T69" fmla="*/ 119 h 514"/>
                <a:gd name="T70" fmla="*/ 494 w 591"/>
                <a:gd name="T71" fmla="*/ 77 h 514"/>
                <a:gd name="T72" fmla="*/ 448 w 591"/>
                <a:gd name="T73" fmla="*/ 42 h 514"/>
                <a:gd name="T74" fmla="*/ 396 w 591"/>
                <a:gd name="T75" fmla="*/ 17 h 514"/>
                <a:gd name="T76" fmla="*/ 340 w 591"/>
                <a:gd name="T77" fmla="*/ 3 h 514"/>
                <a:gd name="T78" fmla="*/ 295 w 591"/>
                <a:gd name="T79" fmla="*/ 0 h 514"/>
                <a:gd name="T80" fmla="*/ 238 w 591"/>
                <a:gd name="T81" fmla="*/ 5 h 514"/>
                <a:gd name="T82" fmla="*/ 183 w 591"/>
                <a:gd name="T83" fmla="*/ 22 h 514"/>
                <a:gd name="T84" fmla="*/ 132 w 591"/>
                <a:gd name="T85" fmla="*/ 49 h 514"/>
                <a:gd name="T86" fmla="*/ 87 w 591"/>
                <a:gd name="T87" fmla="*/ 87 h 514"/>
                <a:gd name="T88" fmla="*/ 49 w 591"/>
                <a:gd name="T89" fmla="*/ 132 h 514"/>
                <a:gd name="T90" fmla="*/ 22 w 591"/>
                <a:gd name="T91" fmla="*/ 182 h 514"/>
                <a:gd name="T92" fmla="*/ 5 w 591"/>
                <a:gd name="T93" fmla="*/ 237 h 514"/>
                <a:gd name="T94" fmla="*/ 0 w 591"/>
                <a:gd name="T95" fmla="*/ 296 h 514"/>
                <a:gd name="T96" fmla="*/ 5 w 591"/>
                <a:gd name="T97" fmla="*/ 353 h 514"/>
                <a:gd name="T98" fmla="*/ 22 w 591"/>
                <a:gd name="T99" fmla="*/ 409 h 514"/>
                <a:gd name="T100" fmla="*/ 49 w 591"/>
                <a:gd name="T101" fmla="*/ 459 h 514"/>
                <a:gd name="T102" fmla="*/ 87 w 591"/>
                <a:gd name="T103" fmla="*/ 505 h 514"/>
                <a:gd name="T104" fmla="*/ 108 w 591"/>
                <a:gd name="T105" fmla="*/ 514 h 514"/>
                <a:gd name="T106" fmla="*/ 129 w 591"/>
                <a:gd name="T107" fmla="*/ 505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1" h="514">
                  <a:moveTo>
                    <a:pt x="129" y="505"/>
                  </a:moveTo>
                  <a:lnTo>
                    <a:pt x="133" y="500"/>
                  </a:lnTo>
                  <a:lnTo>
                    <a:pt x="136" y="494"/>
                  </a:lnTo>
                  <a:lnTo>
                    <a:pt x="137" y="489"/>
                  </a:lnTo>
                  <a:lnTo>
                    <a:pt x="138" y="483"/>
                  </a:lnTo>
                  <a:lnTo>
                    <a:pt x="137" y="478"/>
                  </a:lnTo>
                  <a:lnTo>
                    <a:pt x="136" y="472"/>
                  </a:lnTo>
                  <a:lnTo>
                    <a:pt x="133" y="467"/>
                  </a:lnTo>
                  <a:lnTo>
                    <a:pt x="129" y="462"/>
                  </a:lnTo>
                  <a:lnTo>
                    <a:pt x="122" y="454"/>
                  </a:lnTo>
                  <a:lnTo>
                    <a:pt x="114" y="445"/>
                  </a:lnTo>
                  <a:lnTo>
                    <a:pt x="107" y="436"/>
                  </a:lnTo>
                  <a:lnTo>
                    <a:pt x="100" y="427"/>
                  </a:lnTo>
                  <a:lnTo>
                    <a:pt x="88" y="406"/>
                  </a:lnTo>
                  <a:lnTo>
                    <a:pt x="79" y="386"/>
                  </a:lnTo>
                  <a:lnTo>
                    <a:pt x="71" y="365"/>
                  </a:lnTo>
                  <a:lnTo>
                    <a:pt x="65" y="342"/>
                  </a:lnTo>
                  <a:lnTo>
                    <a:pt x="63" y="331"/>
                  </a:lnTo>
                  <a:lnTo>
                    <a:pt x="62" y="319"/>
                  </a:lnTo>
                  <a:lnTo>
                    <a:pt x="61" y="307"/>
                  </a:lnTo>
                  <a:lnTo>
                    <a:pt x="61" y="296"/>
                  </a:lnTo>
                  <a:lnTo>
                    <a:pt x="61" y="283"/>
                  </a:lnTo>
                  <a:lnTo>
                    <a:pt x="62" y="272"/>
                  </a:lnTo>
                  <a:lnTo>
                    <a:pt x="63" y="261"/>
                  </a:lnTo>
                  <a:lnTo>
                    <a:pt x="65" y="249"/>
                  </a:lnTo>
                  <a:lnTo>
                    <a:pt x="67" y="238"/>
                  </a:lnTo>
                  <a:lnTo>
                    <a:pt x="71" y="227"/>
                  </a:lnTo>
                  <a:lnTo>
                    <a:pt x="74" y="215"/>
                  </a:lnTo>
                  <a:lnTo>
                    <a:pt x="79" y="205"/>
                  </a:lnTo>
                  <a:lnTo>
                    <a:pt x="83" y="195"/>
                  </a:lnTo>
                  <a:lnTo>
                    <a:pt x="88" y="185"/>
                  </a:lnTo>
                  <a:lnTo>
                    <a:pt x="93" y="175"/>
                  </a:lnTo>
                  <a:lnTo>
                    <a:pt x="100" y="165"/>
                  </a:lnTo>
                  <a:lnTo>
                    <a:pt x="107" y="156"/>
                  </a:lnTo>
                  <a:lnTo>
                    <a:pt x="114" y="147"/>
                  </a:lnTo>
                  <a:lnTo>
                    <a:pt x="122" y="138"/>
                  </a:lnTo>
                  <a:lnTo>
                    <a:pt x="129" y="129"/>
                  </a:lnTo>
                  <a:lnTo>
                    <a:pt x="137" y="121"/>
                  </a:lnTo>
                  <a:lnTo>
                    <a:pt x="146" y="113"/>
                  </a:lnTo>
                  <a:lnTo>
                    <a:pt x="155" y="106"/>
                  </a:lnTo>
                  <a:lnTo>
                    <a:pt x="166" y="99"/>
                  </a:lnTo>
                  <a:lnTo>
                    <a:pt x="175" y="94"/>
                  </a:lnTo>
                  <a:lnTo>
                    <a:pt x="185" y="88"/>
                  </a:lnTo>
                  <a:lnTo>
                    <a:pt x="195" y="82"/>
                  </a:lnTo>
                  <a:lnTo>
                    <a:pt x="206" y="78"/>
                  </a:lnTo>
                  <a:lnTo>
                    <a:pt x="216" y="73"/>
                  </a:lnTo>
                  <a:lnTo>
                    <a:pt x="228" y="70"/>
                  </a:lnTo>
                  <a:lnTo>
                    <a:pt x="238" y="66"/>
                  </a:lnTo>
                  <a:lnTo>
                    <a:pt x="249" y="64"/>
                  </a:lnTo>
                  <a:lnTo>
                    <a:pt x="262" y="62"/>
                  </a:lnTo>
                  <a:lnTo>
                    <a:pt x="273" y="61"/>
                  </a:lnTo>
                  <a:lnTo>
                    <a:pt x="284" y="60"/>
                  </a:lnTo>
                  <a:lnTo>
                    <a:pt x="295" y="60"/>
                  </a:lnTo>
                  <a:lnTo>
                    <a:pt x="308" y="60"/>
                  </a:lnTo>
                  <a:lnTo>
                    <a:pt x="319" y="61"/>
                  </a:lnTo>
                  <a:lnTo>
                    <a:pt x="330" y="62"/>
                  </a:lnTo>
                  <a:lnTo>
                    <a:pt x="342" y="64"/>
                  </a:lnTo>
                  <a:lnTo>
                    <a:pt x="353" y="66"/>
                  </a:lnTo>
                  <a:lnTo>
                    <a:pt x="364" y="70"/>
                  </a:lnTo>
                  <a:lnTo>
                    <a:pt x="376" y="73"/>
                  </a:lnTo>
                  <a:lnTo>
                    <a:pt x="386" y="78"/>
                  </a:lnTo>
                  <a:lnTo>
                    <a:pt x="397" y="82"/>
                  </a:lnTo>
                  <a:lnTo>
                    <a:pt x="407" y="88"/>
                  </a:lnTo>
                  <a:lnTo>
                    <a:pt x="417" y="94"/>
                  </a:lnTo>
                  <a:lnTo>
                    <a:pt x="426" y="99"/>
                  </a:lnTo>
                  <a:lnTo>
                    <a:pt x="437" y="106"/>
                  </a:lnTo>
                  <a:lnTo>
                    <a:pt x="446" y="113"/>
                  </a:lnTo>
                  <a:lnTo>
                    <a:pt x="454" y="121"/>
                  </a:lnTo>
                  <a:lnTo>
                    <a:pt x="463" y="129"/>
                  </a:lnTo>
                  <a:lnTo>
                    <a:pt x="471" y="138"/>
                  </a:lnTo>
                  <a:lnTo>
                    <a:pt x="478" y="147"/>
                  </a:lnTo>
                  <a:lnTo>
                    <a:pt x="485" y="156"/>
                  </a:lnTo>
                  <a:lnTo>
                    <a:pt x="492" y="165"/>
                  </a:lnTo>
                  <a:lnTo>
                    <a:pt x="499" y="175"/>
                  </a:lnTo>
                  <a:lnTo>
                    <a:pt x="504" y="185"/>
                  </a:lnTo>
                  <a:lnTo>
                    <a:pt x="509" y="195"/>
                  </a:lnTo>
                  <a:lnTo>
                    <a:pt x="513" y="205"/>
                  </a:lnTo>
                  <a:lnTo>
                    <a:pt x="521" y="227"/>
                  </a:lnTo>
                  <a:lnTo>
                    <a:pt x="527" y="249"/>
                  </a:lnTo>
                  <a:lnTo>
                    <a:pt x="529" y="261"/>
                  </a:lnTo>
                  <a:lnTo>
                    <a:pt x="530" y="272"/>
                  </a:lnTo>
                  <a:lnTo>
                    <a:pt x="532" y="283"/>
                  </a:lnTo>
                  <a:lnTo>
                    <a:pt x="532" y="296"/>
                  </a:lnTo>
                  <a:lnTo>
                    <a:pt x="532" y="307"/>
                  </a:lnTo>
                  <a:lnTo>
                    <a:pt x="530" y="319"/>
                  </a:lnTo>
                  <a:lnTo>
                    <a:pt x="529" y="331"/>
                  </a:lnTo>
                  <a:lnTo>
                    <a:pt x="527" y="342"/>
                  </a:lnTo>
                  <a:lnTo>
                    <a:pt x="521" y="365"/>
                  </a:lnTo>
                  <a:lnTo>
                    <a:pt x="513" y="386"/>
                  </a:lnTo>
                  <a:lnTo>
                    <a:pt x="504" y="406"/>
                  </a:lnTo>
                  <a:lnTo>
                    <a:pt x="492" y="427"/>
                  </a:lnTo>
                  <a:lnTo>
                    <a:pt x="485" y="436"/>
                  </a:lnTo>
                  <a:lnTo>
                    <a:pt x="478" y="445"/>
                  </a:lnTo>
                  <a:lnTo>
                    <a:pt x="471" y="454"/>
                  </a:lnTo>
                  <a:lnTo>
                    <a:pt x="463" y="462"/>
                  </a:lnTo>
                  <a:lnTo>
                    <a:pt x="459" y="467"/>
                  </a:lnTo>
                  <a:lnTo>
                    <a:pt x="456" y="472"/>
                  </a:lnTo>
                  <a:lnTo>
                    <a:pt x="455" y="478"/>
                  </a:lnTo>
                  <a:lnTo>
                    <a:pt x="454" y="483"/>
                  </a:lnTo>
                  <a:lnTo>
                    <a:pt x="455" y="489"/>
                  </a:lnTo>
                  <a:lnTo>
                    <a:pt x="456" y="494"/>
                  </a:lnTo>
                  <a:lnTo>
                    <a:pt x="459" y="500"/>
                  </a:lnTo>
                  <a:lnTo>
                    <a:pt x="463" y="505"/>
                  </a:lnTo>
                  <a:lnTo>
                    <a:pt x="467" y="509"/>
                  </a:lnTo>
                  <a:lnTo>
                    <a:pt x="473" y="511"/>
                  </a:lnTo>
                  <a:lnTo>
                    <a:pt x="478" y="513"/>
                  </a:lnTo>
                  <a:lnTo>
                    <a:pt x="484" y="514"/>
                  </a:lnTo>
                  <a:lnTo>
                    <a:pt x="490" y="513"/>
                  </a:lnTo>
                  <a:lnTo>
                    <a:pt x="495" y="511"/>
                  </a:lnTo>
                  <a:lnTo>
                    <a:pt x="501" y="509"/>
                  </a:lnTo>
                  <a:lnTo>
                    <a:pt x="506" y="505"/>
                  </a:lnTo>
                  <a:lnTo>
                    <a:pt x="516" y="494"/>
                  </a:lnTo>
                  <a:lnTo>
                    <a:pt x="525" y="483"/>
                  </a:lnTo>
                  <a:lnTo>
                    <a:pt x="534" y="472"/>
                  </a:lnTo>
                  <a:lnTo>
                    <a:pt x="543" y="459"/>
                  </a:lnTo>
                  <a:lnTo>
                    <a:pt x="550" y="447"/>
                  </a:lnTo>
                  <a:lnTo>
                    <a:pt x="557" y="435"/>
                  </a:lnTo>
                  <a:lnTo>
                    <a:pt x="564" y="422"/>
                  </a:lnTo>
                  <a:lnTo>
                    <a:pt x="570" y="409"/>
                  </a:lnTo>
                  <a:lnTo>
                    <a:pt x="574" y="395"/>
                  </a:lnTo>
                  <a:lnTo>
                    <a:pt x="579" y="382"/>
                  </a:lnTo>
                  <a:lnTo>
                    <a:pt x="583" y="368"/>
                  </a:lnTo>
                  <a:lnTo>
                    <a:pt x="586" y="353"/>
                  </a:lnTo>
                  <a:lnTo>
                    <a:pt x="589" y="340"/>
                  </a:lnTo>
                  <a:lnTo>
                    <a:pt x="590" y="325"/>
                  </a:lnTo>
                  <a:lnTo>
                    <a:pt x="591" y="310"/>
                  </a:lnTo>
                  <a:lnTo>
                    <a:pt x="591" y="296"/>
                  </a:lnTo>
                  <a:lnTo>
                    <a:pt x="591" y="281"/>
                  </a:lnTo>
                  <a:lnTo>
                    <a:pt x="590" y="266"/>
                  </a:lnTo>
                  <a:lnTo>
                    <a:pt x="589" y="252"/>
                  </a:lnTo>
                  <a:lnTo>
                    <a:pt x="586" y="237"/>
                  </a:lnTo>
                  <a:lnTo>
                    <a:pt x="583" y="223"/>
                  </a:lnTo>
                  <a:lnTo>
                    <a:pt x="579" y="209"/>
                  </a:lnTo>
                  <a:lnTo>
                    <a:pt x="574" y="195"/>
                  </a:lnTo>
                  <a:lnTo>
                    <a:pt x="570" y="183"/>
                  </a:lnTo>
                  <a:lnTo>
                    <a:pt x="564" y="169"/>
                  </a:lnTo>
                  <a:lnTo>
                    <a:pt x="557" y="156"/>
                  </a:lnTo>
                  <a:lnTo>
                    <a:pt x="550" y="143"/>
                  </a:lnTo>
                  <a:lnTo>
                    <a:pt x="543" y="132"/>
                  </a:lnTo>
                  <a:lnTo>
                    <a:pt x="534" y="119"/>
                  </a:lnTo>
                  <a:lnTo>
                    <a:pt x="525" y="108"/>
                  </a:lnTo>
                  <a:lnTo>
                    <a:pt x="516" y="97"/>
                  </a:lnTo>
                  <a:lnTo>
                    <a:pt x="506" y="87"/>
                  </a:lnTo>
                  <a:lnTo>
                    <a:pt x="494" y="77"/>
                  </a:lnTo>
                  <a:lnTo>
                    <a:pt x="483" y="66"/>
                  </a:lnTo>
                  <a:lnTo>
                    <a:pt x="472" y="57"/>
                  </a:lnTo>
                  <a:lnTo>
                    <a:pt x="460" y="49"/>
                  </a:lnTo>
                  <a:lnTo>
                    <a:pt x="448" y="42"/>
                  </a:lnTo>
                  <a:lnTo>
                    <a:pt x="436" y="35"/>
                  </a:lnTo>
                  <a:lnTo>
                    <a:pt x="422" y="28"/>
                  </a:lnTo>
                  <a:lnTo>
                    <a:pt x="410" y="22"/>
                  </a:lnTo>
                  <a:lnTo>
                    <a:pt x="396" y="17"/>
                  </a:lnTo>
                  <a:lnTo>
                    <a:pt x="382" y="12"/>
                  </a:lnTo>
                  <a:lnTo>
                    <a:pt x="368" y="9"/>
                  </a:lnTo>
                  <a:lnTo>
                    <a:pt x="354" y="5"/>
                  </a:lnTo>
                  <a:lnTo>
                    <a:pt x="340" y="3"/>
                  </a:lnTo>
                  <a:lnTo>
                    <a:pt x="325" y="1"/>
                  </a:lnTo>
                  <a:lnTo>
                    <a:pt x="311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281" y="0"/>
                  </a:lnTo>
                  <a:lnTo>
                    <a:pt x="266" y="1"/>
                  </a:lnTo>
                  <a:lnTo>
                    <a:pt x="253" y="3"/>
                  </a:lnTo>
                  <a:lnTo>
                    <a:pt x="238" y="5"/>
                  </a:lnTo>
                  <a:lnTo>
                    <a:pt x="223" y="9"/>
                  </a:lnTo>
                  <a:lnTo>
                    <a:pt x="210" y="12"/>
                  </a:lnTo>
                  <a:lnTo>
                    <a:pt x="196" y="17"/>
                  </a:lnTo>
                  <a:lnTo>
                    <a:pt x="183" y="22"/>
                  </a:lnTo>
                  <a:lnTo>
                    <a:pt x="169" y="28"/>
                  </a:lnTo>
                  <a:lnTo>
                    <a:pt x="157" y="35"/>
                  </a:lnTo>
                  <a:lnTo>
                    <a:pt x="144" y="42"/>
                  </a:lnTo>
                  <a:lnTo>
                    <a:pt x="132" y="49"/>
                  </a:lnTo>
                  <a:lnTo>
                    <a:pt x="120" y="57"/>
                  </a:lnTo>
                  <a:lnTo>
                    <a:pt x="108" y="66"/>
                  </a:lnTo>
                  <a:lnTo>
                    <a:pt x="98" y="77"/>
                  </a:lnTo>
                  <a:lnTo>
                    <a:pt x="87" y="87"/>
                  </a:lnTo>
                  <a:lnTo>
                    <a:pt x="76" y="97"/>
                  </a:lnTo>
                  <a:lnTo>
                    <a:pt x="67" y="108"/>
                  </a:lnTo>
                  <a:lnTo>
                    <a:pt x="58" y="119"/>
                  </a:lnTo>
                  <a:lnTo>
                    <a:pt x="49" y="132"/>
                  </a:lnTo>
                  <a:lnTo>
                    <a:pt x="41" y="143"/>
                  </a:lnTo>
                  <a:lnTo>
                    <a:pt x="35" y="156"/>
                  </a:lnTo>
                  <a:lnTo>
                    <a:pt x="28" y="169"/>
                  </a:lnTo>
                  <a:lnTo>
                    <a:pt x="22" y="182"/>
                  </a:lnTo>
                  <a:lnTo>
                    <a:pt x="18" y="195"/>
                  </a:lnTo>
                  <a:lnTo>
                    <a:pt x="13" y="209"/>
                  </a:lnTo>
                  <a:lnTo>
                    <a:pt x="9" y="223"/>
                  </a:lnTo>
                  <a:lnTo>
                    <a:pt x="5" y="237"/>
                  </a:lnTo>
                  <a:lnTo>
                    <a:pt x="3" y="252"/>
                  </a:lnTo>
                  <a:lnTo>
                    <a:pt x="2" y="266"/>
                  </a:lnTo>
                  <a:lnTo>
                    <a:pt x="1" y="281"/>
                  </a:lnTo>
                  <a:lnTo>
                    <a:pt x="0" y="296"/>
                  </a:lnTo>
                  <a:lnTo>
                    <a:pt x="1" y="310"/>
                  </a:lnTo>
                  <a:lnTo>
                    <a:pt x="2" y="325"/>
                  </a:lnTo>
                  <a:lnTo>
                    <a:pt x="3" y="340"/>
                  </a:lnTo>
                  <a:lnTo>
                    <a:pt x="5" y="353"/>
                  </a:lnTo>
                  <a:lnTo>
                    <a:pt x="9" y="368"/>
                  </a:lnTo>
                  <a:lnTo>
                    <a:pt x="13" y="382"/>
                  </a:lnTo>
                  <a:lnTo>
                    <a:pt x="18" y="395"/>
                  </a:lnTo>
                  <a:lnTo>
                    <a:pt x="22" y="409"/>
                  </a:lnTo>
                  <a:lnTo>
                    <a:pt x="28" y="422"/>
                  </a:lnTo>
                  <a:lnTo>
                    <a:pt x="35" y="435"/>
                  </a:lnTo>
                  <a:lnTo>
                    <a:pt x="41" y="447"/>
                  </a:lnTo>
                  <a:lnTo>
                    <a:pt x="49" y="459"/>
                  </a:lnTo>
                  <a:lnTo>
                    <a:pt x="58" y="472"/>
                  </a:lnTo>
                  <a:lnTo>
                    <a:pt x="67" y="483"/>
                  </a:lnTo>
                  <a:lnTo>
                    <a:pt x="76" y="494"/>
                  </a:lnTo>
                  <a:lnTo>
                    <a:pt x="87" y="505"/>
                  </a:lnTo>
                  <a:lnTo>
                    <a:pt x="91" y="509"/>
                  </a:lnTo>
                  <a:lnTo>
                    <a:pt x="97" y="511"/>
                  </a:lnTo>
                  <a:lnTo>
                    <a:pt x="102" y="513"/>
                  </a:lnTo>
                  <a:lnTo>
                    <a:pt x="108" y="514"/>
                  </a:lnTo>
                  <a:lnTo>
                    <a:pt x="114" y="513"/>
                  </a:lnTo>
                  <a:lnTo>
                    <a:pt x="119" y="511"/>
                  </a:lnTo>
                  <a:lnTo>
                    <a:pt x="125" y="509"/>
                  </a:lnTo>
                  <a:lnTo>
                    <a:pt x="129" y="5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Rettangolo 57"/>
          <p:cNvSpPr/>
          <p:nvPr/>
        </p:nvSpPr>
        <p:spPr>
          <a:xfrm>
            <a:off x="334352" y="468344"/>
            <a:ext cx="13692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>
                <a:solidFill>
                  <a:srgbClr val="174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Credito PPP</a:t>
            </a:r>
            <a:endParaRPr lang="it-IT" sz="1600" b="1" dirty="0">
              <a:solidFill>
                <a:srgbClr val="17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03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604972" y="6561122"/>
            <a:ext cx="2228850" cy="365125"/>
          </a:xfrm>
        </p:spPr>
        <p:txBody>
          <a:bodyPr/>
          <a:lstStyle/>
          <a:p>
            <a:fld id="{AC7E1696-1C4C-4479-8F1A-84D065B82B7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38" name="Titolo 3"/>
          <p:cNvSpPr txBox="1">
            <a:spLocks/>
          </p:cNvSpPr>
          <p:nvPr/>
        </p:nvSpPr>
        <p:spPr bwMode="auto">
          <a:xfrm>
            <a:off x="342900" y="-168413"/>
            <a:ext cx="9184175" cy="70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5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b="1" dirty="0" smtClean="0">
              <a:cs typeface="Arial" pitchFamily="34" charset="0"/>
            </a:endParaRPr>
          </a:p>
          <a:p>
            <a:r>
              <a:rPr lang="it-IT" b="1" dirty="0">
                <a:cs typeface="Arial" pitchFamily="34" charset="0"/>
              </a:rPr>
              <a:t>Finlombarda Corporate Banking</a:t>
            </a:r>
          </a:p>
        </p:txBody>
      </p:sp>
      <p:sp>
        <p:nvSpPr>
          <p:cNvPr id="22" name="Rectangle 29"/>
          <p:cNvSpPr/>
          <p:nvPr>
            <p:custDataLst>
              <p:tags r:id="rId1"/>
            </p:custDataLst>
          </p:nvPr>
        </p:nvSpPr>
        <p:spPr bwMode="auto">
          <a:xfrm>
            <a:off x="863840" y="1006941"/>
            <a:ext cx="8489008" cy="345600"/>
          </a:xfrm>
          <a:prstGeom prst="rect">
            <a:avLst/>
          </a:prstGeom>
          <a:solidFill>
            <a:srgbClr val="1747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0" rIns="0" bIns="0" anchor="ctr"/>
          <a:lstStyle/>
          <a:p>
            <a:pPr lvl="0" defTabSz="914400">
              <a:defRPr/>
            </a:pPr>
            <a:r>
              <a:rPr lang="it-IT" sz="1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 e cosa finanzia</a:t>
            </a:r>
            <a:endParaRPr lang="it-IT" sz="1400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39154" y="1494334"/>
            <a:ext cx="824921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5738" lvl="1" indent="-184150" defTabSz="914400">
              <a:buFontTx/>
              <a:buChar char="•"/>
              <a:defRPr/>
            </a:pP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Supporto alle infrastrutture / progetti strategici per il territorio del territorio lombardo </a:t>
            </a:r>
          </a:p>
        </p:txBody>
      </p:sp>
      <p:sp>
        <p:nvSpPr>
          <p:cNvPr id="24" name="RbLeanShape Left U-Shape 21"/>
          <p:cNvSpPr>
            <a:spLocks noChangeArrowheads="1"/>
          </p:cNvSpPr>
          <p:nvPr/>
        </p:nvSpPr>
        <p:spPr bwMode="auto">
          <a:xfrm rot="5400000">
            <a:off x="4656958" y="-2811670"/>
            <a:ext cx="877280" cy="8514502"/>
          </a:xfrm>
          <a:custGeom>
            <a:avLst/>
            <a:gdLst>
              <a:gd name="T0" fmla="*/ 0 w 1270000"/>
              <a:gd name="T1" fmla="*/ 0 h 3175000"/>
              <a:gd name="T2" fmla="*/ 1270000 w 1270000"/>
              <a:gd name="T3" fmla="*/ 0 h 3175000"/>
              <a:gd name="T4" fmla="*/ 1270000 w 1270000"/>
              <a:gd name="T5" fmla="*/ 2076759 h 3175000"/>
              <a:gd name="T6" fmla="*/ 0 w 1270000"/>
              <a:gd name="T7" fmla="*/ 2076759 h 3175000"/>
              <a:gd name="T8" fmla="*/ 0 60000 65536"/>
              <a:gd name="T9" fmla="*/ 0 60000 65536"/>
              <a:gd name="T10" fmla="*/ 0 60000 65536"/>
              <a:gd name="T11" fmla="*/ 0 60000 65536"/>
              <a:gd name="T12" fmla="*/ 0 w 1270000"/>
              <a:gd name="T13" fmla="*/ 0 h 3175000"/>
              <a:gd name="T14" fmla="*/ 1270000 w 1270000"/>
              <a:gd name="T15" fmla="*/ 3175000 h 3175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noFill/>
          <a:ln w="22225" algn="ctr">
            <a:solidFill>
              <a:srgbClr val="000099"/>
            </a:solidFill>
            <a:round/>
            <a:headEnd/>
            <a:tailEnd/>
          </a:ln>
        </p:spPr>
        <p:txBody>
          <a:bodyPr wrap="none" lIns="0" tIns="89999" rIns="0" bIns="0"/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Rectangle 29"/>
          <p:cNvSpPr/>
          <p:nvPr>
            <p:custDataLst>
              <p:tags r:id="rId3"/>
            </p:custDataLst>
          </p:nvPr>
        </p:nvSpPr>
        <p:spPr bwMode="auto">
          <a:xfrm>
            <a:off x="863839" y="1920803"/>
            <a:ext cx="8489008" cy="345600"/>
          </a:xfrm>
          <a:prstGeom prst="rect">
            <a:avLst/>
          </a:prstGeom>
          <a:solidFill>
            <a:srgbClr val="1747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</a:p>
        </p:txBody>
      </p:sp>
      <p:sp>
        <p:nvSpPr>
          <p:cNvPr id="28" name="Text Box 2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39154" y="2307304"/>
            <a:ext cx="82492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5738" lvl="1" indent="-184150" defTabSz="914400">
              <a:buFontTx/>
              <a:buChar char="•"/>
              <a:defRPr/>
            </a:pP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Aziende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collegate a Regione Lombardia operanti in settori di interesse strategico regionale che intendono realizzare progetti a significativo impatto sul contesto economico lombardo (infrastrutture / trasporti / ambiente / grandi eventi / edilizia residenziale / sanità).  </a:t>
            </a:r>
            <a:endParaRPr lang="it-IT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bLeanShape Left U-Shape 21"/>
          <p:cNvSpPr>
            <a:spLocks noChangeArrowheads="1"/>
          </p:cNvSpPr>
          <p:nvPr/>
        </p:nvSpPr>
        <p:spPr bwMode="auto">
          <a:xfrm rot="5400000">
            <a:off x="4564983" y="-1775760"/>
            <a:ext cx="1073287" cy="8502440"/>
          </a:xfrm>
          <a:custGeom>
            <a:avLst/>
            <a:gdLst>
              <a:gd name="T0" fmla="*/ 0 w 1270000"/>
              <a:gd name="T1" fmla="*/ 0 h 3175000"/>
              <a:gd name="T2" fmla="*/ 1270000 w 1270000"/>
              <a:gd name="T3" fmla="*/ 0 h 3175000"/>
              <a:gd name="T4" fmla="*/ 1270000 w 1270000"/>
              <a:gd name="T5" fmla="*/ 2076759 h 3175000"/>
              <a:gd name="T6" fmla="*/ 0 w 1270000"/>
              <a:gd name="T7" fmla="*/ 2076759 h 3175000"/>
              <a:gd name="T8" fmla="*/ 0 60000 65536"/>
              <a:gd name="T9" fmla="*/ 0 60000 65536"/>
              <a:gd name="T10" fmla="*/ 0 60000 65536"/>
              <a:gd name="T11" fmla="*/ 0 60000 65536"/>
              <a:gd name="T12" fmla="*/ 0 w 1270000"/>
              <a:gd name="T13" fmla="*/ 0 h 3175000"/>
              <a:gd name="T14" fmla="*/ 1270000 w 1270000"/>
              <a:gd name="T15" fmla="*/ 3175000 h 3175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noFill/>
          <a:ln w="22225" algn="ctr">
            <a:solidFill>
              <a:srgbClr val="000099"/>
            </a:solidFill>
            <a:round/>
            <a:headEnd/>
            <a:tailEnd/>
          </a:ln>
        </p:spPr>
        <p:txBody>
          <a:bodyPr wrap="none" lIns="0" tIns="89999" rIns="0" bIns="0"/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Rectangle 29"/>
          <p:cNvSpPr/>
          <p:nvPr>
            <p:custDataLst>
              <p:tags r:id="rId5"/>
            </p:custDataLst>
          </p:nvPr>
        </p:nvSpPr>
        <p:spPr bwMode="auto">
          <a:xfrm>
            <a:off x="863840" y="3047285"/>
            <a:ext cx="8489008" cy="345600"/>
          </a:xfrm>
          <a:prstGeom prst="rect">
            <a:avLst/>
          </a:prstGeom>
          <a:solidFill>
            <a:srgbClr val="1747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Caratteristiche del finanziamento</a:t>
            </a: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63830" y="3538924"/>
            <a:ext cx="8249212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5738" lvl="1" indent="-184150" defTabSz="914400">
              <a:spcAft>
                <a:spcPts val="600"/>
              </a:spcAft>
              <a:buFontTx/>
              <a:buChar char="•"/>
              <a:defRPr/>
            </a:pP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Sottoscrizione integrale e diretta da parte di Finlombarda di obbligazioni / finanziamenti strutturati sulla base dei piani economici degli investimenti previsti e dei flussi di cassa che gli stessi produrranno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lvl="1" indent="-184150" defTabSz="914400">
              <a:spcAft>
                <a:spcPts val="600"/>
              </a:spcAft>
              <a:buFontTx/>
              <a:buChar char="•"/>
              <a:defRPr/>
            </a:pP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Utilizzo di provvista finanziaria concessa a Finlombarda da parte di investitori istituzionali di sistema al fine di minimizzare il costo finanziario per il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beneficiario</a:t>
            </a:r>
            <a:endParaRPr lang="it-IT" sz="1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lvl="1" indent="-184150" defTabSz="914400">
              <a:spcAft>
                <a:spcPts val="600"/>
              </a:spcAft>
              <a:buFontTx/>
              <a:buChar char="•"/>
              <a:defRPr/>
            </a:pP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Finanziamento a medio lungo termine (5-15 anni) con piani di ammortamento stabiliti sulla base dei flussi di progetto (</a:t>
            </a:r>
            <a:r>
              <a:rPr lang="it-IT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it-IT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i="1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amortizing</a:t>
            </a:r>
            <a:r>
              <a:rPr lang="it-IT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i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balloon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it-IT" sz="1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lvl="1" indent="-184150" defTabSz="914400">
              <a:spcAft>
                <a:spcPts val="600"/>
              </a:spcAft>
              <a:buFontTx/>
              <a:buChar char="•"/>
              <a:defRPr/>
            </a:pP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Possibilità di erogare servizi di tesoreria / </a:t>
            </a:r>
            <a:r>
              <a:rPr lang="it-IT" sz="1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 collegati all’erogazione dei fondi</a:t>
            </a:r>
          </a:p>
        </p:txBody>
      </p:sp>
      <p:sp>
        <p:nvSpPr>
          <p:cNvPr id="32" name="RbLeanShape Left U-Shape 21"/>
          <p:cNvSpPr>
            <a:spLocks noChangeArrowheads="1"/>
          </p:cNvSpPr>
          <p:nvPr/>
        </p:nvSpPr>
        <p:spPr bwMode="auto">
          <a:xfrm rot="5400000">
            <a:off x="3773668" y="111961"/>
            <a:ext cx="2679261" cy="8549907"/>
          </a:xfrm>
          <a:custGeom>
            <a:avLst/>
            <a:gdLst>
              <a:gd name="T0" fmla="*/ 0 w 1270000"/>
              <a:gd name="T1" fmla="*/ 0 h 3175000"/>
              <a:gd name="T2" fmla="*/ 1270000 w 1270000"/>
              <a:gd name="T3" fmla="*/ 0 h 3175000"/>
              <a:gd name="T4" fmla="*/ 1270000 w 1270000"/>
              <a:gd name="T5" fmla="*/ 2076759 h 3175000"/>
              <a:gd name="T6" fmla="*/ 0 w 1270000"/>
              <a:gd name="T7" fmla="*/ 2076759 h 3175000"/>
              <a:gd name="T8" fmla="*/ 0 60000 65536"/>
              <a:gd name="T9" fmla="*/ 0 60000 65536"/>
              <a:gd name="T10" fmla="*/ 0 60000 65536"/>
              <a:gd name="T11" fmla="*/ 0 60000 65536"/>
              <a:gd name="T12" fmla="*/ 0 w 1270000"/>
              <a:gd name="T13" fmla="*/ 0 h 3175000"/>
              <a:gd name="T14" fmla="*/ 1270000 w 1270000"/>
              <a:gd name="T15" fmla="*/ 3175000 h 3175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noFill/>
          <a:ln w="22225" algn="ctr">
            <a:solidFill>
              <a:srgbClr val="000099"/>
            </a:solidFill>
            <a:round/>
            <a:headEnd/>
            <a:tailEnd/>
          </a:ln>
        </p:spPr>
        <p:txBody>
          <a:bodyPr wrap="none" lIns="0" tIns="89999" rIns="0" bIns="0"/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6" name="Group 495"/>
          <p:cNvGrpSpPr/>
          <p:nvPr/>
        </p:nvGrpSpPr>
        <p:grpSpPr>
          <a:xfrm>
            <a:off x="3794538" y="3075654"/>
            <a:ext cx="284163" cy="292415"/>
            <a:chOff x="7613650" y="1387475"/>
            <a:chExt cx="284163" cy="284163"/>
          </a:xfrm>
          <a:solidFill>
            <a:schemeClr val="bg1"/>
          </a:solidFill>
        </p:grpSpPr>
        <p:sp>
          <p:nvSpPr>
            <p:cNvPr id="37" name="Freeform 4359"/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4360"/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143"/>
          <p:cNvGrpSpPr/>
          <p:nvPr/>
        </p:nvGrpSpPr>
        <p:grpSpPr>
          <a:xfrm>
            <a:off x="1560763" y="1966380"/>
            <a:ext cx="285750" cy="225425"/>
            <a:chOff x="9883775" y="5410200"/>
            <a:chExt cx="285750" cy="225425"/>
          </a:xfrm>
          <a:solidFill>
            <a:schemeClr val="bg1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41" name="Freeform 3677"/>
            <p:cNvSpPr>
              <a:spLocks/>
            </p:cNvSpPr>
            <p:nvPr/>
          </p:nvSpPr>
          <p:spPr bwMode="auto">
            <a:xfrm>
              <a:off x="10052050" y="5445125"/>
              <a:ext cx="117475" cy="190500"/>
            </a:xfrm>
            <a:custGeom>
              <a:avLst/>
              <a:gdLst>
                <a:gd name="T0" fmla="*/ 201 w 296"/>
                <a:gd name="T1" fmla="*/ 285 h 482"/>
                <a:gd name="T2" fmla="*/ 168 w 296"/>
                <a:gd name="T3" fmla="*/ 275 h 482"/>
                <a:gd name="T4" fmla="*/ 153 w 296"/>
                <a:gd name="T5" fmla="*/ 238 h 482"/>
                <a:gd name="T6" fmla="*/ 163 w 296"/>
                <a:gd name="T7" fmla="*/ 230 h 482"/>
                <a:gd name="T8" fmla="*/ 176 w 296"/>
                <a:gd name="T9" fmla="*/ 219 h 482"/>
                <a:gd name="T10" fmla="*/ 185 w 296"/>
                <a:gd name="T11" fmla="*/ 201 h 482"/>
                <a:gd name="T12" fmla="*/ 190 w 296"/>
                <a:gd name="T13" fmla="*/ 175 h 482"/>
                <a:gd name="T14" fmla="*/ 198 w 296"/>
                <a:gd name="T15" fmla="*/ 167 h 482"/>
                <a:gd name="T16" fmla="*/ 201 w 296"/>
                <a:gd name="T17" fmla="*/ 158 h 482"/>
                <a:gd name="T18" fmla="*/ 205 w 296"/>
                <a:gd name="T19" fmla="*/ 133 h 482"/>
                <a:gd name="T20" fmla="*/ 205 w 296"/>
                <a:gd name="T21" fmla="*/ 122 h 482"/>
                <a:gd name="T22" fmla="*/ 201 w 296"/>
                <a:gd name="T23" fmla="*/ 110 h 482"/>
                <a:gd name="T24" fmla="*/ 195 w 296"/>
                <a:gd name="T25" fmla="*/ 101 h 482"/>
                <a:gd name="T26" fmla="*/ 205 w 296"/>
                <a:gd name="T27" fmla="*/ 76 h 482"/>
                <a:gd name="T28" fmla="*/ 208 w 296"/>
                <a:gd name="T29" fmla="*/ 59 h 482"/>
                <a:gd name="T30" fmla="*/ 205 w 296"/>
                <a:gd name="T31" fmla="*/ 43 h 482"/>
                <a:gd name="T32" fmla="*/ 200 w 296"/>
                <a:gd name="T33" fmla="*/ 31 h 482"/>
                <a:gd name="T34" fmla="*/ 192 w 296"/>
                <a:gd name="T35" fmla="*/ 22 h 482"/>
                <a:gd name="T36" fmla="*/ 171 w 296"/>
                <a:gd name="T37" fmla="*/ 9 h 482"/>
                <a:gd name="T38" fmla="*/ 145 w 296"/>
                <a:gd name="T39" fmla="*/ 2 h 482"/>
                <a:gd name="T40" fmla="*/ 118 w 296"/>
                <a:gd name="T41" fmla="*/ 0 h 482"/>
                <a:gd name="T42" fmla="*/ 95 w 296"/>
                <a:gd name="T43" fmla="*/ 2 h 482"/>
                <a:gd name="T44" fmla="*/ 70 w 296"/>
                <a:gd name="T45" fmla="*/ 7 h 482"/>
                <a:gd name="T46" fmla="*/ 50 w 296"/>
                <a:gd name="T47" fmla="*/ 17 h 482"/>
                <a:gd name="T48" fmla="*/ 36 w 296"/>
                <a:gd name="T49" fmla="*/ 32 h 482"/>
                <a:gd name="T50" fmla="*/ 16 w 296"/>
                <a:gd name="T51" fmla="*/ 36 h 482"/>
                <a:gd name="T52" fmla="*/ 7 w 296"/>
                <a:gd name="T53" fmla="*/ 44 h 482"/>
                <a:gd name="T54" fmla="*/ 4 w 296"/>
                <a:gd name="T55" fmla="*/ 57 h 482"/>
                <a:gd name="T56" fmla="*/ 4 w 296"/>
                <a:gd name="T57" fmla="*/ 71 h 482"/>
                <a:gd name="T58" fmla="*/ 13 w 296"/>
                <a:gd name="T59" fmla="*/ 99 h 482"/>
                <a:gd name="T60" fmla="*/ 5 w 296"/>
                <a:gd name="T61" fmla="*/ 110 h 482"/>
                <a:gd name="T62" fmla="*/ 0 w 296"/>
                <a:gd name="T63" fmla="*/ 121 h 482"/>
                <a:gd name="T64" fmla="*/ 0 w 296"/>
                <a:gd name="T65" fmla="*/ 133 h 482"/>
                <a:gd name="T66" fmla="*/ 4 w 296"/>
                <a:gd name="T67" fmla="*/ 158 h 482"/>
                <a:gd name="T68" fmla="*/ 9 w 296"/>
                <a:gd name="T69" fmla="*/ 167 h 482"/>
                <a:gd name="T70" fmla="*/ 15 w 296"/>
                <a:gd name="T71" fmla="*/ 175 h 482"/>
                <a:gd name="T72" fmla="*/ 20 w 296"/>
                <a:gd name="T73" fmla="*/ 199 h 482"/>
                <a:gd name="T74" fmla="*/ 31 w 296"/>
                <a:gd name="T75" fmla="*/ 217 h 482"/>
                <a:gd name="T76" fmla="*/ 43 w 296"/>
                <a:gd name="T77" fmla="*/ 230 h 482"/>
                <a:gd name="T78" fmla="*/ 56 w 296"/>
                <a:gd name="T79" fmla="*/ 238 h 482"/>
                <a:gd name="T80" fmla="*/ 43 w 296"/>
                <a:gd name="T81" fmla="*/ 274 h 482"/>
                <a:gd name="T82" fmla="*/ 42 w 296"/>
                <a:gd name="T83" fmla="*/ 287 h 482"/>
                <a:gd name="T84" fmla="*/ 61 w 296"/>
                <a:gd name="T85" fmla="*/ 302 h 482"/>
                <a:gd name="T86" fmla="*/ 73 w 296"/>
                <a:gd name="T87" fmla="*/ 318 h 482"/>
                <a:gd name="T88" fmla="*/ 79 w 296"/>
                <a:gd name="T89" fmla="*/ 332 h 482"/>
                <a:gd name="T90" fmla="*/ 81 w 296"/>
                <a:gd name="T91" fmla="*/ 482 h 482"/>
                <a:gd name="T92" fmla="*/ 289 w 296"/>
                <a:gd name="T93" fmla="*/ 481 h 482"/>
                <a:gd name="T94" fmla="*/ 295 w 296"/>
                <a:gd name="T95" fmla="*/ 474 h 482"/>
                <a:gd name="T96" fmla="*/ 296 w 296"/>
                <a:gd name="T97" fmla="*/ 334 h 482"/>
                <a:gd name="T98" fmla="*/ 293 w 296"/>
                <a:gd name="T99" fmla="*/ 323 h 482"/>
                <a:gd name="T100" fmla="*/ 278 w 296"/>
                <a:gd name="T101" fmla="*/ 312 h 482"/>
                <a:gd name="T102" fmla="*/ 217 w 296"/>
                <a:gd name="T103" fmla="*/ 291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6" h="482">
                  <a:moveTo>
                    <a:pt x="217" y="291"/>
                  </a:moveTo>
                  <a:lnTo>
                    <a:pt x="201" y="285"/>
                  </a:lnTo>
                  <a:lnTo>
                    <a:pt x="185" y="280"/>
                  </a:lnTo>
                  <a:lnTo>
                    <a:pt x="168" y="275"/>
                  </a:lnTo>
                  <a:lnTo>
                    <a:pt x="153" y="270"/>
                  </a:lnTo>
                  <a:lnTo>
                    <a:pt x="153" y="238"/>
                  </a:lnTo>
                  <a:lnTo>
                    <a:pt x="158" y="235"/>
                  </a:lnTo>
                  <a:lnTo>
                    <a:pt x="163" y="230"/>
                  </a:lnTo>
                  <a:lnTo>
                    <a:pt x="169" y="225"/>
                  </a:lnTo>
                  <a:lnTo>
                    <a:pt x="176" y="219"/>
                  </a:lnTo>
                  <a:lnTo>
                    <a:pt x="181" y="210"/>
                  </a:lnTo>
                  <a:lnTo>
                    <a:pt x="185" y="201"/>
                  </a:lnTo>
                  <a:lnTo>
                    <a:pt x="189" y="189"/>
                  </a:lnTo>
                  <a:lnTo>
                    <a:pt x="190" y="175"/>
                  </a:lnTo>
                  <a:lnTo>
                    <a:pt x="194" y="172"/>
                  </a:lnTo>
                  <a:lnTo>
                    <a:pt x="198" y="167"/>
                  </a:lnTo>
                  <a:lnTo>
                    <a:pt x="200" y="163"/>
                  </a:lnTo>
                  <a:lnTo>
                    <a:pt x="201" y="158"/>
                  </a:lnTo>
                  <a:lnTo>
                    <a:pt x="205" y="145"/>
                  </a:lnTo>
                  <a:lnTo>
                    <a:pt x="205" y="133"/>
                  </a:lnTo>
                  <a:lnTo>
                    <a:pt x="205" y="127"/>
                  </a:lnTo>
                  <a:lnTo>
                    <a:pt x="205" y="122"/>
                  </a:lnTo>
                  <a:lnTo>
                    <a:pt x="204" y="116"/>
                  </a:lnTo>
                  <a:lnTo>
                    <a:pt x="201" y="110"/>
                  </a:lnTo>
                  <a:lnTo>
                    <a:pt x="198" y="104"/>
                  </a:lnTo>
                  <a:lnTo>
                    <a:pt x="195" y="101"/>
                  </a:lnTo>
                  <a:lnTo>
                    <a:pt x="200" y="90"/>
                  </a:lnTo>
                  <a:lnTo>
                    <a:pt x="205" y="76"/>
                  </a:lnTo>
                  <a:lnTo>
                    <a:pt x="208" y="67"/>
                  </a:lnTo>
                  <a:lnTo>
                    <a:pt x="208" y="59"/>
                  </a:lnTo>
                  <a:lnTo>
                    <a:pt x="208" y="50"/>
                  </a:lnTo>
                  <a:lnTo>
                    <a:pt x="205" y="43"/>
                  </a:lnTo>
                  <a:lnTo>
                    <a:pt x="203" y="36"/>
                  </a:lnTo>
                  <a:lnTo>
                    <a:pt x="200" y="31"/>
                  </a:lnTo>
                  <a:lnTo>
                    <a:pt x="196" y="26"/>
                  </a:lnTo>
                  <a:lnTo>
                    <a:pt x="192" y="22"/>
                  </a:lnTo>
                  <a:lnTo>
                    <a:pt x="182" y="14"/>
                  </a:lnTo>
                  <a:lnTo>
                    <a:pt x="171" y="9"/>
                  </a:lnTo>
                  <a:lnTo>
                    <a:pt x="158" y="5"/>
                  </a:lnTo>
                  <a:lnTo>
                    <a:pt x="145" y="2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6" y="0"/>
                  </a:lnTo>
                  <a:lnTo>
                    <a:pt x="95" y="2"/>
                  </a:lnTo>
                  <a:lnTo>
                    <a:pt x="82" y="4"/>
                  </a:lnTo>
                  <a:lnTo>
                    <a:pt x="70" y="7"/>
                  </a:lnTo>
                  <a:lnTo>
                    <a:pt x="60" y="12"/>
                  </a:lnTo>
                  <a:lnTo>
                    <a:pt x="50" y="17"/>
                  </a:lnTo>
                  <a:lnTo>
                    <a:pt x="42" y="25"/>
                  </a:lnTo>
                  <a:lnTo>
                    <a:pt x="36" y="32"/>
                  </a:lnTo>
                  <a:lnTo>
                    <a:pt x="24" y="34"/>
                  </a:lnTo>
                  <a:lnTo>
                    <a:pt x="16" y="36"/>
                  </a:lnTo>
                  <a:lnTo>
                    <a:pt x="11" y="40"/>
                  </a:lnTo>
                  <a:lnTo>
                    <a:pt x="7" y="44"/>
                  </a:lnTo>
                  <a:lnTo>
                    <a:pt x="5" y="50"/>
                  </a:lnTo>
                  <a:lnTo>
                    <a:pt x="4" y="57"/>
                  </a:lnTo>
                  <a:lnTo>
                    <a:pt x="2" y="65"/>
                  </a:lnTo>
                  <a:lnTo>
                    <a:pt x="4" y="71"/>
                  </a:lnTo>
                  <a:lnTo>
                    <a:pt x="7" y="86"/>
                  </a:lnTo>
                  <a:lnTo>
                    <a:pt x="13" y="99"/>
                  </a:lnTo>
                  <a:lnTo>
                    <a:pt x="7" y="104"/>
                  </a:lnTo>
                  <a:lnTo>
                    <a:pt x="5" y="110"/>
                  </a:lnTo>
                  <a:lnTo>
                    <a:pt x="2" y="115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8"/>
                  </a:lnTo>
                  <a:lnTo>
                    <a:pt x="6" y="163"/>
                  </a:lnTo>
                  <a:lnTo>
                    <a:pt x="9" y="167"/>
                  </a:lnTo>
                  <a:lnTo>
                    <a:pt x="11" y="172"/>
                  </a:lnTo>
                  <a:lnTo>
                    <a:pt x="15" y="175"/>
                  </a:lnTo>
                  <a:lnTo>
                    <a:pt x="18" y="188"/>
                  </a:lnTo>
                  <a:lnTo>
                    <a:pt x="20" y="199"/>
                  </a:lnTo>
                  <a:lnTo>
                    <a:pt x="25" y="208"/>
                  </a:lnTo>
                  <a:lnTo>
                    <a:pt x="31" y="217"/>
                  </a:lnTo>
                  <a:lnTo>
                    <a:pt x="37" y="224"/>
                  </a:lnTo>
                  <a:lnTo>
                    <a:pt x="43" y="230"/>
                  </a:lnTo>
                  <a:lnTo>
                    <a:pt x="50" y="234"/>
                  </a:lnTo>
                  <a:lnTo>
                    <a:pt x="56" y="238"/>
                  </a:lnTo>
                  <a:lnTo>
                    <a:pt x="56" y="270"/>
                  </a:lnTo>
                  <a:lnTo>
                    <a:pt x="43" y="274"/>
                  </a:lnTo>
                  <a:lnTo>
                    <a:pt x="31" y="279"/>
                  </a:lnTo>
                  <a:lnTo>
                    <a:pt x="42" y="287"/>
                  </a:lnTo>
                  <a:lnTo>
                    <a:pt x="52" y="294"/>
                  </a:lnTo>
                  <a:lnTo>
                    <a:pt x="61" y="302"/>
                  </a:lnTo>
                  <a:lnTo>
                    <a:pt x="68" y="310"/>
                  </a:lnTo>
                  <a:lnTo>
                    <a:pt x="73" y="318"/>
                  </a:lnTo>
                  <a:lnTo>
                    <a:pt x="77" y="324"/>
                  </a:lnTo>
                  <a:lnTo>
                    <a:pt x="79" y="332"/>
                  </a:lnTo>
                  <a:lnTo>
                    <a:pt x="81" y="338"/>
                  </a:lnTo>
                  <a:lnTo>
                    <a:pt x="81" y="482"/>
                  </a:lnTo>
                  <a:lnTo>
                    <a:pt x="285" y="482"/>
                  </a:lnTo>
                  <a:lnTo>
                    <a:pt x="289" y="481"/>
                  </a:lnTo>
                  <a:lnTo>
                    <a:pt x="293" y="478"/>
                  </a:lnTo>
                  <a:lnTo>
                    <a:pt x="295" y="474"/>
                  </a:lnTo>
                  <a:lnTo>
                    <a:pt x="296" y="470"/>
                  </a:lnTo>
                  <a:lnTo>
                    <a:pt x="296" y="334"/>
                  </a:lnTo>
                  <a:lnTo>
                    <a:pt x="295" y="328"/>
                  </a:lnTo>
                  <a:lnTo>
                    <a:pt x="293" y="323"/>
                  </a:lnTo>
                  <a:lnTo>
                    <a:pt x="286" y="318"/>
                  </a:lnTo>
                  <a:lnTo>
                    <a:pt x="278" y="312"/>
                  </a:lnTo>
                  <a:lnTo>
                    <a:pt x="253" y="302"/>
                  </a:lnTo>
                  <a:lnTo>
                    <a:pt x="217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3678"/>
            <p:cNvSpPr>
              <a:spLocks/>
            </p:cNvSpPr>
            <p:nvPr/>
          </p:nvSpPr>
          <p:spPr bwMode="auto">
            <a:xfrm>
              <a:off x="9883775" y="5410200"/>
              <a:ext cx="190500" cy="225425"/>
            </a:xfrm>
            <a:custGeom>
              <a:avLst/>
              <a:gdLst>
                <a:gd name="T0" fmla="*/ 421 w 480"/>
                <a:gd name="T1" fmla="*/ 374 h 569"/>
                <a:gd name="T2" fmla="*/ 339 w 480"/>
                <a:gd name="T3" fmla="*/ 333 h 569"/>
                <a:gd name="T4" fmla="*/ 312 w 480"/>
                <a:gd name="T5" fmla="*/ 276 h 569"/>
                <a:gd name="T6" fmla="*/ 316 w 480"/>
                <a:gd name="T7" fmla="*/ 272 h 569"/>
                <a:gd name="T8" fmla="*/ 339 w 480"/>
                <a:gd name="T9" fmla="*/ 226 h 569"/>
                <a:gd name="T10" fmla="*/ 340 w 480"/>
                <a:gd name="T11" fmla="*/ 214 h 569"/>
                <a:gd name="T12" fmla="*/ 345 w 480"/>
                <a:gd name="T13" fmla="*/ 199 h 569"/>
                <a:gd name="T14" fmla="*/ 353 w 480"/>
                <a:gd name="T15" fmla="*/ 190 h 569"/>
                <a:gd name="T16" fmla="*/ 360 w 480"/>
                <a:gd name="T17" fmla="*/ 176 h 569"/>
                <a:gd name="T18" fmla="*/ 361 w 480"/>
                <a:gd name="T19" fmla="*/ 168 h 569"/>
                <a:gd name="T20" fmla="*/ 361 w 480"/>
                <a:gd name="T21" fmla="*/ 159 h 569"/>
                <a:gd name="T22" fmla="*/ 356 w 480"/>
                <a:gd name="T23" fmla="*/ 135 h 569"/>
                <a:gd name="T24" fmla="*/ 347 w 480"/>
                <a:gd name="T25" fmla="*/ 126 h 569"/>
                <a:gd name="T26" fmla="*/ 356 w 480"/>
                <a:gd name="T27" fmla="*/ 100 h 569"/>
                <a:gd name="T28" fmla="*/ 358 w 480"/>
                <a:gd name="T29" fmla="*/ 85 h 569"/>
                <a:gd name="T30" fmla="*/ 358 w 480"/>
                <a:gd name="T31" fmla="*/ 71 h 569"/>
                <a:gd name="T32" fmla="*/ 357 w 480"/>
                <a:gd name="T33" fmla="*/ 54 h 569"/>
                <a:gd name="T34" fmla="*/ 353 w 480"/>
                <a:gd name="T35" fmla="*/ 44 h 569"/>
                <a:gd name="T36" fmla="*/ 349 w 480"/>
                <a:gd name="T37" fmla="*/ 37 h 569"/>
                <a:gd name="T38" fmla="*/ 340 w 480"/>
                <a:gd name="T39" fmla="*/ 27 h 569"/>
                <a:gd name="T40" fmla="*/ 329 w 480"/>
                <a:gd name="T41" fmla="*/ 18 h 569"/>
                <a:gd name="T42" fmla="*/ 298 w 480"/>
                <a:gd name="T43" fmla="*/ 5 h 569"/>
                <a:gd name="T44" fmla="*/ 270 w 480"/>
                <a:gd name="T45" fmla="*/ 0 h 569"/>
                <a:gd name="T46" fmla="*/ 254 w 480"/>
                <a:gd name="T47" fmla="*/ 0 h 569"/>
                <a:gd name="T48" fmla="*/ 235 w 480"/>
                <a:gd name="T49" fmla="*/ 0 h 569"/>
                <a:gd name="T50" fmla="*/ 218 w 480"/>
                <a:gd name="T51" fmla="*/ 3 h 569"/>
                <a:gd name="T52" fmla="*/ 205 w 480"/>
                <a:gd name="T53" fmla="*/ 6 h 569"/>
                <a:gd name="T54" fmla="*/ 194 w 480"/>
                <a:gd name="T55" fmla="*/ 10 h 569"/>
                <a:gd name="T56" fmla="*/ 158 w 480"/>
                <a:gd name="T57" fmla="*/ 39 h 569"/>
                <a:gd name="T58" fmla="*/ 155 w 480"/>
                <a:gd name="T59" fmla="*/ 44 h 569"/>
                <a:gd name="T60" fmla="*/ 141 w 480"/>
                <a:gd name="T61" fmla="*/ 45 h 569"/>
                <a:gd name="T62" fmla="*/ 133 w 480"/>
                <a:gd name="T63" fmla="*/ 48 h 569"/>
                <a:gd name="T64" fmla="*/ 127 w 480"/>
                <a:gd name="T65" fmla="*/ 51 h 569"/>
                <a:gd name="T66" fmla="*/ 123 w 480"/>
                <a:gd name="T67" fmla="*/ 57 h 569"/>
                <a:gd name="T68" fmla="*/ 119 w 480"/>
                <a:gd name="T69" fmla="*/ 66 h 569"/>
                <a:gd name="T70" fmla="*/ 118 w 480"/>
                <a:gd name="T71" fmla="*/ 73 h 569"/>
                <a:gd name="T72" fmla="*/ 118 w 480"/>
                <a:gd name="T73" fmla="*/ 82 h 569"/>
                <a:gd name="T74" fmla="*/ 121 w 480"/>
                <a:gd name="T75" fmla="*/ 91 h 569"/>
                <a:gd name="T76" fmla="*/ 122 w 480"/>
                <a:gd name="T77" fmla="*/ 100 h 569"/>
                <a:gd name="T78" fmla="*/ 126 w 480"/>
                <a:gd name="T79" fmla="*/ 108 h 569"/>
                <a:gd name="T80" fmla="*/ 132 w 480"/>
                <a:gd name="T81" fmla="*/ 125 h 569"/>
                <a:gd name="T82" fmla="*/ 118 w 480"/>
                <a:gd name="T83" fmla="*/ 145 h 569"/>
                <a:gd name="T84" fmla="*/ 117 w 480"/>
                <a:gd name="T85" fmla="*/ 166 h 569"/>
                <a:gd name="T86" fmla="*/ 118 w 480"/>
                <a:gd name="T87" fmla="*/ 171 h 569"/>
                <a:gd name="T88" fmla="*/ 119 w 480"/>
                <a:gd name="T89" fmla="*/ 177 h 569"/>
                <a:gd name="T90" fmla="*/ 132 w 480"/>
                <a:gd name="T91" fmla="*/ 199 h 569"/>
                <a:gd name="T92" fmla="*/ 136 w 480"/>
                <a:gd name="T93" fmla="*/ 202 h 569"/>
                <a:gd name="T94" fmla="*/ 137 w 480"/>
                <a:gd name="T95" fmla="*/ 220 h 569"/>
                <a:gd name="T96" fmla="*/ 151 w 480"/>
                <a:gd name="T97" fmla="*/ 258 h 569"/>
                <a:gd name="T98" fmla="*/ 168 w 480"/>
                <a:gd name="T99" fmla="*/ 312 h 569"/>
                <a:gd name="T100" fmla="*/ 86 w 480"/>
                <a:gd name="T101" fmla="*/ 358 h 569"/>
                <a:gd name="T102" fmla="*/ 18 w 480"/>
                <a:gd name="T103" fmla="*/ 401 h 569"/>
                <a:gd name="T104" fmla="*/ 0 w 480"/>
                <a:gd name="T105" fmla="*/ 421 h 569"/>
                <a:gd name="T106" fmla="*/ 2 w 480"/>
                <a:gd name="T107" fmla="*/ 565 h 569"/>
                <a:gd name="T108" fmla="*/ 469 w 480"/>
                <a:gd name="T109" fmla="*/ 569 h 569"/>
                <a:gd name="T110" fmla="*/ 479 w 480"/>
                <a:gd name="T111" fmla="*/ 421 h 569"/>
                <a:gd name="T112" fmla="*/ 449 w 480"/>
                <a:gd name="T113" fmla="*/ 39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0" h="569">
                  <a:moveTo>
                    <a:pt x="425" y="375"/>
                  </a:moveTo>
                  <a:lnTo>
                    <a:pt x="425" y="375"/>
                  </a:lnTo>
                  <a:lnTo>
                    <a:pt x="424" y="375"/>
                  </a:lnTo>
                  <a:lnTo>
                    <a:pt x="421" y="374"/>
                  </a:lnTo>
                  <a:lnTo>
                    <a:pt x="419" y="372"/>
                  </a:lnTo>
                  <a:lnTo>
                    <a:pt x="393" y="358"/>
                  </a:lnTo>
                  <a:lnTo>
                    <a:pt x="366" y="345"/>
                  </a:lnTo>
                  <a:lnTo>
                    <a:pt x="339" y="333"/>
                  </a:lnTo>
                  <a:lnTo>
                    <a:pt x="312" y="321"/>
                  </a:lnTo>
                  <a:lnTo>
                    <a:pt x="312" y="312"/>
                  </a:lnTo>
                  <a:lnTo>
                    <a:pt x="312" y="281"/>
                  </a:lnTo>
                  <a:lnTo>
                    <a:pt x="312" y="276"/>
                  </a:lnTo>
                  <a:lnTo>
                    <a:pt x="313" y="275"/>
                  </a:lnTo>
                  <a:lnTo>
                    <a:pt x="316" y="272"/>
                  </a:lnTo>
                  <a:lnTo>
                    <a:pt x="316" y="272"/>
                  </a:lnTo>
                  <a:lnTo>
                    <a:pt x="316" y="272"/>
                  </a:lnTo>
                  <a:lnTo>
                    <a:pt x="322" y="266"/>
                  </a:lnTo>
                  <a:lnTo>
                    <a:pt x="329" y="256"/>
                  </a:lnTo>
                  <a:lnTo>
                    <a:pt x="334" y="243"/>
                  </a:lnTo>
                  <a:lnTo>
                    <a:pt x="339" y="226"/>
                  </a:lnTo>
                  <a:lnTo>
                    <a:pt x="339" y="223"/>
                  </a:lnTo>
                  <a:lnTo>
                    <a:pt x="340" y="220"/>
                  </a:lnTo>
                  <a:lnTo>
                    <a:pt x="340" y="217"/>
                  </a:lnTo>
                  <a:lnTo>
                    <a:pt x="340" y="214"/>
                  </a:lnTo>
                  <a:lnTo>
                    <a:pt x="342" y="208"/>
                  </a:lnTo>
                  <a:lnTo>
                    <a:pt x="342" y="202"/>
                  </a:lnTo>
                  <a:lnTo>
                    <a:pt x="344" y="202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9" y="195"/>
                  </a:lnTo>
                  <a:lnTo>
                    <a:pt x="353" y="190"/>
                  </a:lnTo>
                  <a:lnTo>
                    <a:pt x="357" y="184"/>
                  </a:lnTo>
                  <a:lnTo>
                    <a:pt x="358" y="177"/>
                  </a:lnTo>
                  <a:lnTo>
                    <a:pt x="358" y="176"/>
                  </a:lnTo>
                  <a:lnTo>
                    <a:pt x="360" y="176"/>
                  </a:lnTo>
                  <a:lnTo>
                    <a:pt x="360" y="173"/>
                  </a:lnTo>
                  <a:lnTo>
                    <a:pt x="360" y="171"/>
                  </a:lnTo>
                  <a:lnTo>
                    <a:pt x="361" y="170"/>
                  </a:lnTo>
                  <a:lnTo>
                    <a:pt x="361" y="168"/>
                  </a:lnTo>
                  <a:lnTo>
                    <a:pt x="361" y="167"/>
                  </a:lnTo>
                  <a:lnTo>
                    <a:pt x="361" y="164"/>
                  </a:lnTo>
                  <a:lnTo>
                    <a:pt x="361" y="162"/>
                  </a:lnTo>
                  <a:lnTo>
                    <a:pt x="361" y="159"/>
                  </a:lnTo>
                  <a:lnTo>
                    <a:pt x="361" y="152"/>
                  </a:lnTo>
                  <a:lnTo>
                    <a:pt x="360" y="145"/>
                  </a:lnTo>
                  <a:lnTo>
                    <a:pt x="358" y="140"/>
                  </a:lnTo>
                  <a:lnTo>
                    <a:pt x="356" y="135"/>
                  </a:lnTo>
                  <a:lnTo>
                    <a:pt x="356" y="135"/>
                  </a:lnTo>
                  <a:lnTo>
                    <a:pt x="356" y="135"/>
                  </a:lnTo>
                  <a:lnTo>
                    <a:pt x="351" y="130"/>
                  </a:lnTo>
                  <a:lnTo>
                    <a:pt x="347" y="126"/>
                  </a:lnTo>
                  <a:lnTo>
                    <a:pt x="348" y="122"/>
                  </a:lnTo>
                  <a:lnTo>
                    <a:pt x="349" y="117"/>
                  </a:lnTo>
                  <a:lnTo>
                    <a:pt x="353" y="109"/>
                  </a:lnTo>
                  <a:lnTo>
                    <a:pt x="356" y="100"/>
                  </a:lnTo>
                  <a:lnTo>
                    <a:pt x="356" y="100"/>
                  </a:lnTo>
                  <a:lnTo>
                    <a:pt x="356" y="100"/>
                  </a:lnTo>
                  <a:lnTo>
                    <a:pt x="357" y="92"/>
                  </a:lnTo>
                  <a:lnTo>
                    <a:pt x="358" y="85"/>
                  </a:lnTo>
                  <a:lnTo>
                    <a:pt x="358" y="85"/>
                  </a:lnTo>
                  <a:lnTo>
                    <a:pt x="358" y="85"/>
                  </a:lnTo>
                  <a:lnTo>
                    <a:pt x="358" y="77"/>
                  </a:lnTo>
                  <a:lnTo>
                    <a:pt x="358" y="71"/>
                  </a:lnTo>
                  <a:lnTo>
                    <a:pt x="358" y="69"/>
                  </a:lnTo>
                  <a:lnTo>
                    <a:pt x="358" y="68"/>
                  </a:lnTo>
                  <a:lnTo>
                    <a:pt x="358" y="60"/>
                  </a:lnTo>
                  <a:lnTo>
                    <a:pt x="357" y="54"/>
                  </a:lnTo>
                  <a:lnTo>
                    <a:pt x="356" y="51"/>
                  </a:lnTo>
                  <a:lnTo>
                    <a:pt x="354" y="48"/>
                  </a:lnTo>
                  <a:lnTo>
                    <a:pt x="353" y="46"/>
                  </a:lnTo>
                  <a:lnTo>
                    <a:pt x="353" y="44"/>
                  </a:lnTo>
                  <a:lnTo>
                    <a:pt x="352" y="42"/>
                  </a:lnTo>
                  <a:lnTo>
                    <a:pt x="352" y="42"/>
                  </a:lnTo>
                  <a:lnTo>
                    <a:pt x="351" y="40"/>
                  </a:lnTo>
                  <a:lnTo>
                    <a:pt x="349" y="37"/>
                  </a:lnTo>
                  <a:lnTo>
                    <a:pt x="349" y="37"/>
                  </a:lnTo>
                  <a:lnTo>
                    <a:pt x="349" y="37"/>
                  </a:lnTo>
                  <a:lnTo>
                    <a:pt x="344" y="32"/>
                  </a:lnTo>
                  <a:lnTo>
                    <a:pt x="340" y="27"/>
                  </a:lnTo>
                  <a:lnTo>
                    <a:pt x="335" y="22"/>
                  </a:lnTo>
                  <a:lnTo>
                    <a:pt x="329" y="18"/>
                  </a:lnTo>
                  <a:lnTo>
                    <a:pt x="329" y="18"/>
                  </a:lnTo>
                  <a:lnTo>
                    <a:pt x="329" y="18"/>
                  </a:lnTo>
                  <a:lnTo>
                    <a:pt x="326" y="17"/>
                  </a:lnTo>
                  <a:lnTo>
                    <a:pt x="324" y="15"/>
                  </a:lnTo>
                  <a:lnTo>
                    <a:pt x="311" y="9"/>
                  </a:lnTo>
                  <a:lnTo>
                    <a:pt x="298" y="5"/>
                  </a:lnTo>
                  <a:lnTo>
                    <a:pt x="284" y="3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66" y="0"/>
                  </a:lnTo>
                  <a:lnTo>
                    <a:pt x="262" y="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47" y="0"/>
                  </a:lnTo>
                  <a:lnTo>
                    <a:pt x="239" y="0"/>
                  </a:lnTo>
                  <a:lnTo>
                    <a:pt x="238" y="0"/>
                  </a:lnTo>
                  <a:lnTo>
                    <a:pt x="235" y="0"/>
                  </a:lnTo>
                  <a:lnTo>
                    <a:pt x="231" y="1"/>
                  </a:lnTo>
                  <a:lnTo>
                    <a:pt x="226" y="1"/>
                  </a:lnTo>
                  <a:lnTo>
                    <a:pt x="222" y="3"/>
                  </a:lnTo>
                  <a:lnTo>
                    <a:pt x="218" y="3"/>
                  </a:lnTo>
                  <a:lnTo>
                    <a:pt x="216" y="4"/>
                  </a:lnTo>
                  <a:lnTo>
                    <a:pt x="214" y="4"/>
                  </a:lnTo>
                  <a:lnTo>
                    <a:pt x="209" y="5"/>
                  </a:lnTo>
                  <a:lnTo>
                    <a:pt x="205" y="6"/>
                  </a:lnTo>
                  <a:lnTo>
                    <a:pt x="200" y="8"/>
                  </a:lnTo>
                  <a:lnTo>
                    <a:pt x="196" y="9"/>
                  </a:lnTo>
                  <a:lnTo>
                    <a:pt x="195" y="10"/>
                  </a:lnTo>
                  <a:lnTo>
                    <a:pt x="194" y="10"/>
                  </a:lnTo>
                  <a:lnTo>
                    <a:pt x="184" y="15"/>
                  </a:lnTo>
                  <a:lnTo>
                    <a:pt x="173" y="23"/>
                  </a:lnTo>
                  <a:lnTo>
                    <a:pt x="166" y="30"/>
                  </a:lnTo>
                  <a:lnTo>
                    <a:pt x="158" y="39"/>
                  </a:lnTo>
                  <a:lnTo>
                    <a:pt x="158" y="39"/>
                  </a:lnTo>
                  <a:lnTo>
                    <a:pt x="158" y="39"/>
                  </a:lnTo>
                  <a:lnTo>
                    <a:pt x="157" y="41"/>
                  </a:lnTo>
                  <a:lnTo>
                    <a:pt x="155" y="44"/>
                  </a:lnTo>
                  <a:lnTo>
                    <a:pt x="151" y="44"/>
                  </a:lnTo>
                  <a:lnTo>
                    <a:pt x="148" y="44"/>
                  </a:lnTo>
                  <a:lnTo>
                    <a:pt x="144" y="44"/>
                  </a:lnTo>
                  <a:lnTo>
                    <a:pt x="141" y="45"/>
                  </a:lnTo>
                  <a:lnTo>
                    <a:pt x="140" y="45"/>
                  </a:lnTo>
                  <a:lnTo>
                    <a:pt x="139" y="45"/>
                  </a:lnTo>
                  <a:lnTo>
                    <a:pt x="136" y="46"/>
                  </a:lnTo>
                  <a:lnTo>
                    <a:pt x="133" y="48"/>
                  </a:lnTo>
                  <a:lnTo>
                    <a:pt x="132" y="49"/>
                  </a:lnTo>
                  <a:lnTo>
                    <a:pt x="131" y="49"/>
                  </a:lnTo>
                  <a:lnTo>
                    <a:pt x="128" y="50"/>
                  </a:lnTo>
                  <a:lnTo>
                    <a:pt x="127" y="51"/>
                  </a:lnTo>
                  <a:lnTo>
                    <a:pt x="127" y="53"/>
                  </a:lnTo>
                  <a:lnTo>
                    <a:pt x="126" y="53"/>
                  </a:lnTo>
                  <a:lnTo>
                    <a:pt x="125" y="54"/>
                  </a:lnTo>
                  <a:lnTo>
                    <a:pt x="123" y="57"/>
                  </a:lnTo>
                  <a:lnTo>
                    <a:pt x="121" y="60"/>
                  </a:lnTo>
                  <a:lnTo>
                    <a:pt x="119" y="63"/>
                  </a:lnTo>
                  <a:lnTo>
                    <a:pt x="119" y="64"/>
                  </a:lnTo>
                  <a:lnTo>
                    <a:pt x="119" y="66"/>
                  </a:lnTo>
                  <a:lnTo>
                    <a:pt x="119" y="68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18" y="73"/>
                  </a:lnTo>
                  <a:lnTo>
                    <a:pt x="118" y="77"/>
                  </a:lnTo>
                  <a:lnTo>
                    <a:pt x="118" y="80"/>
                  </a:lnTo>
                  <a:lnTo>
                    <a:pt x="118" y="81"/>
                  </a:lnTo>
                  <a:lnTo>
                    <a:pt x="118" y="82"/>
                  </a:lnTo>
                  <a:lnTo>
                    <a:pt x="119" y="86"/>
                  </a:lnTo>
                  <a:lnTo>
                    <a:pt x="119" y="89"/>
                  </a:lnTo>
                  <a:lnTo>
                    <a:pt x="119" y="90"/>
                  </a:lnTo>
                  <a:lnTo>
                    <a:pt x="121" y="91"/>
                  </a:lnTo>
                  <a:lnTo>
                    <a:pt x="121" y="95"/>
                  </a:lnTo>
                  <a:lnTo>
                    <a:pt x="122" y="99"/>
                  </a:lnTo>
                  <a:lnTo>
                    <a:pt x="122" y="99"/>
                  </a:lnTo>
                  <a:lnTo>
                    <a:pt x="122" y="100"/>
                  </a:lnTo>
                  <a:lnTo>
                    <a:pt x="123" y="104"/>
                  </a:lnTo>
                  <a:lnTo>
                    <a:pt x="126" y="108"/>
                  </a:lnTo>
                  <a:lnTo>
                    <a:pt x="126" y="108"/>
                  </a:lnTo>
                  <a:lnTo>
                    <a:pt x="126" y="108"/>
                  </a:lnTo>
                  <a:lnTo>
                    <a:pt x="128" y="117"/>
                  </a:lnTo>
                  <a:lnTo>
                    <a:pt x="132" y="125"/>
                  </a:lnTo>
                  <a:lnTo>
                    <a:pt x="132" y="125"/>
                  </a:lnTo>
                  <a:lnTo>
                    <a:pt x="132" y="125"/>
                  </a:lnTo>
                  <a:lnTo>
                    <a:pt x="127" y="128"/>
                  </a:lnTo>
                  <a:lnTo>
                    <a:pt x="123" y="135"/>
                  </a:lnTo>
                  <a:lnTo>
                    <a:pt x="121" y="140"/>
                  </a:lnTo>
                  <a:lnTo>
                    <a:pt x="118" y="145"/>
                  </a:lnTo>
                  <a:lnTo>
                    <a:pt x="117" y="152"/>
                  </a:lnTo>
                  <a:lnTo>
                    <a:pt x="117" y="159"/>
                  </a:lnTo>
                  <a:lnTo>
                    <a:pt x="117" y="162"/>
                  </a:lnTo>
                  <a:lnTo>
                    <a:pt x="117" y="166"/>
                  </a:lnTo>
                  <a:lnTo>
                    <a:pt x="117" y="167"/>
                  </a:lnTo>
                  <a:lnTo>
                    <a:pt x="117" y="170"/>
                  </a:lnTo>
                  <a:lnTo>
                    <a:pt x="118" y="171"/>
                  </a:lnTo>
                  <a:lnTo>
                    <a:pt x="118" y="171"/>
                  </a:lnTo>
                  <a:lnTo>
                    <a:pt x="118" y="175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21" y="184"/>
                  </a:lnTo>
                  <a:lnTo>
                    <a:pt x="125" y="190"/>
                  </a:lnTo>
                  <a:lnTo>
                    <a:pt x="128" y="195"/>
                  </a:lnTo>
                  <a:lnTo>
                    <a:pt x="132" y="199"/>
                  </a:lnTo>
                  <a:lnTo>
                    <a:pt x="132" y="199"/>
                  </a:lnTo>
                  <a:lnTo>
                    <a:pt x="132" y="199"/>
                  </a:lnTo>
                  <a:lnTo>
                    <a:pt x="133" y="202"/>
                  </a:lnTo>
                  <a:lnTo>
                    <a:pt x="136" y="202"/>
                  </a:lnTo>
                  <a:lnTo>
                    <a:pt x="136" y="209"/>
                  </a:lnTo>
                  <a:lnTo>
                    <a:pt x="137" y="216"/>
                  </a:lnTo>
                  <a:lnTo>
                    <a:pt x="137" y="217"/>
                  </a:lnTo>
                  <a:lnTo>
                    <a:pt x="137" y="220"/>
                  </a:lnTo>
                  <a:lnTo>
                    <a:pt x="140" y="231"/>
                  </a:lnTo>
                  <a:lnTo>
                    <a:pt x="144" y="241"/>
                  </a:lnTo>
                  <a:lnTo>
                    <a:pt x="146" y="250"/>
                  </a:lnTo>
                  <a:lnTo>
                    <a:pt x="151" y="258"/>
                  </a:lnTo>
                  <a:lnTo>
                    <a:pt x="159" y="268"/>
                  </a:lnTo>
                  <a:lnTo>
                    <a:pt x="168" y="276"/>
                  </a:lnTo>
                  <a:lnTo>
                    <a:pt x="168" y="281"/>
                  </a:lnTo>
                  <a:lnTo>
                    <a:pt x="168" y="312"/>
                  </a:lnTo>
                  <a:lnTo>
                    <a:pt x="168" y="321"/>
                  </a:lnTo>
                  <a:lnTo>
                    <a:pt x="141" y="333"/>
                  </a:lnTo>
                  <a:lnTo>
                    <a:pt x="113" y="345"/>
                  </a:lnTo>
                  <a:lnTo>
                    <a:pt x="86" y="358"/>
                  </a:lnTo>
                  <a:lnTo>
                    <a:pt x="62" y="372"/>
                  </a:lnTo>
                  <a:lnTo>
                    <a:pt x="46" y="381"/>
                  </a:lnTo>
                  <a:lnTo>
                    <a:pt x="33" y="389"/>
                  </a:lnTo>
                  <a:lnTo>
                    <a:pt x="18" y="401"/>
                  </a:lnTo>
                  <a:lnTo>
                    <a:pt x="8" y="410"/>
                  </a:lnTo>
                  <a:lnTo>
                    <a:pt x="4" y="415"/>
                  </a:lnTo>
                  <a:lnTo>
                    <a:pt x="1" y="419"/>
                  </a:lnTo>
                  <a:lnTo>
                    <a:pt x="0" y="421"/>
                  </a:lnTo>
                  <a:lnTo>
                    <a:pt x="0" y="425"/>
                  </a:lnTo>
                  <a:lnTo>
                    <a:pt x="0" y="557"/>
                  </a:lnTo>
                  <a:lnTo>
                    <a:pt x="0" y="561"/>
                  </a:lnTo>
                  <a:lnTo>
                    <a:pt x="2" y="565"/>
                  </a:lnTo>
                  <a:lnTo>
                    <a:pt x="6" y="568"/>
                  </a:lnTo>
                  <a:lnTo>
                    <a:pt x="11" y="569"/>
                  </a:lnTo>
                  <a:lnTo>
                    <a:pt x="348" y="569"/>
                  </a:lnTo>
                  <a:lnTo>
                    <a:pt x="469" y="569"/>
                  </a:lnTo>
                  <a:lnTo>
                    <a:pt x="480" y="569"/>
                  </a:lnTo>
                  <a:lnTo>
                    <a:pt x="480" y="557"/>
                  </a:lnTo>
                  <a:lnTo>
                    <a:pt x="480" y="425"/>
                  </a:lnTo>
                  <a:lnTo>
                    <a:pt x="479" y="421"/>
                  </a:lnTo>
                  <a:lnTo>
                    <a:pt x="476" y="416"/>
                  </a:lnTo>
                  <a:lnTo>
                    <a:pt x="473" y="411"/>
                  </a:lnTo>
                  <a:lnTo>
                    <a:pt x="466" y="405"/>
                  </a:lnTo>
                  <a:lnTo>
                    <a:pt x="449" y="390"/>
                  </a:lnTo>
                  <a:lnTo>
                    <a:pt x="425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98"/>
          <p:cNvGrpSpPr/>
          <p:nvPr/>
        </p:nvGrpSpPr>
        <p:grpSpPr>
          <a:xfrm>
            <a:off x="2806601" y="1050186"/>
            <a:ext cx="187325" cy="282575"/>
            <a:chOff x="9934575" y="354013"/>
            <a:chExt cx="187325" cy="282575"/>
          </a:xfrm>
          <a:solidFill>
            <a:schemeClr val="bg1"/>
          </a:solidFill>
        </p:grpSpPr>
        <p:sp>
          <p:nvSpPr>
            <p:cNvPr id="44" name="Freeform 4517"/>
            <p:cNvSpPr>
              <a:spLocks/>
            </p:cNvSpPr>
            <p:nvPr/>
          </p:nvSpPr>
          <p:spPr bwMode="auto">
            <a:xfrm>
              <a:off x="9950450" y="427038"/>
              <a:ext cx="166688" cy="209550"/>
            </a:xfrm>
            <a:custGeom>
              <a:avLst/>
              <a:gdLst>
                <a:gd name="T0" fmla="*/ 305 w 524"/>
                <a:gd name="T1" fmla="*/ 288 h 662"/>
                <a:gd name="T2" fmla="*/ 304 w 524"/>
                <a:gd name="T3" fmla="*/ 61 h 662"/>
                <a:gd name="T4" fmla="*/ 302 w 524"/>
                <a:gd name="T5" fmla="*/ 48 h 662"/>
                <a:gd name="T6" fmla="*/ 296 w 524"/>
                <a:gd name="T7" fmla="*/ 36 h 662"/>
                <a:gd name="T8" fmla="*/ 288 w 524"/>
                <a:gd name="T9" fmla="*/ 25 h 662"/>
                <a:gd name="T10" fmla="*/ 279 w 524"/>
                <a:gd name="T11" fmla="*/ 16 h 662"/>
                <a:gd name="T12" fmla="*/ 269 w 524"/>
                <a:gd name="T13" fmla="*/ 8 h 662"/>
                <a:gd name="T14" fmla="*/ 257 w 524"/>
                <a:gd name="T15" fmla="*/ 3 h 662"/>
                <a:gd name="T16" fmla="*/ 244 w 524"/>
                <a:gd name="T17" fmla="*/ 0 h 662"/>
                <a:gd name="T18" fmla="*/ 231 w 524"/>
                <a:gd name="T19" fmla="*/ 0 h 662"/>
                <a:gd name="T20" fmla="*/ 218 w 524"/>
                <a:gd name="T21" fmla="*/ 3 h 662"/>
                <a:gd name="T22" fmla="*/ 206 w 524"/>
                <a:gd name="T23" fmla="*/ 8 h 662"/>
                <a:gd name="T24" fmla="*/ 196 w 524"/>
                <a:gd name="T25" fmla="*/ 16 h 662"/>
                <a:gd name="T26" fmla="*/ 185 w 524"/>
                <a:gd name="T27" fmla="*/ 26 h 662"/>
                <a:gd name="T28" fmla="*/ 178 w 524"/>
                <a:gd name="T29" fmla="*/ 36 h 662"/>
                <a:gd name="T30" fmla="*/ 173 w 524"/>
                <a:gd name="T31" fmla="*/ 48 h 662"/>
                <a:gd name="T32" fmla="*/ 170 w 524"/>
                <a:gd name="T33" fmla="*/ 61 h 662"/>
                <a:gd name="T34" fmla="*/ 171 w 524"/>
                <a:gd name="T35" fmla="*/ 448 h 662"/>
                <a:gd name="T36" fmla="*/ 129 w 524"/>
                <a:gd name="T37" fmla="*/ 392 h 662"/>
                <a:gd name="T38" fmla="*/ 112 w 524"/>
                <a:gd name="T39" fmla="*/ 374 h 662"/>
                <a:gd name="T40" fmla="*/ 96 w 524"/>
                <a:gd name="T41" fmla="*/ 360 h 662"/>
                <a:gd name="T42" fmla="*/ 82 w 524"/>
                <a:gd name="T43" fmla="*/ 351 h 662"/>
                <a:gd name="T44" fmla="*/ 68 w 524"/>
                <a:gd name="T45" fmla="*/ 346 h 662"/>
                <a:gd name="T46" fmla="*/ 40 w 524"/>
                <a:gd name="T47" fmla="*/ 343 h 662"/>
                <a:gd name="T48" fmla="*/ 28 w 524"/>
                <a:gd name="T49" fmla="*/ 344 h 662"/>
                <a:gd name="T50" fmla="*/ 19 w 524"/>
                <a:gd name="T51" fmla="*/ 348 h 662"/>
                <a:gd name="T52" fmla="*/ 12 w 524"/>
                <a:gd name="T53" fmla="*/ 354 h 662"/>
                <a:gd name="T54" fmla="*/ 6 w 524"/>
                <a:gd name="T55" fmla="*/ 362 h 662"/>
                <a:gd name="T56" fmla="*/ 1 w 524"/>
                <a:gd name="T57" fmla="*/ 379 h 662"/>
                <a:gd name="T58" fmla="*/ 1 w 524"/>
                <a:gd name="T59" fmla="*/ 397 h 662"/>
                <a:gd name="T60" fmla="*/ 6 w 524"/>
                <a:gd name="T61" fmla="*/ 415 h 662"/>
                <a:gd name="T62" fmla="*/ 13 w 524"/>
                <a:gd name="T63" fmla="*/ 431 h 662"/>
                <a:gd name="T64" fmla="*/ 485 w 524"/>
                <a:gd name="T65" fmla="*/ 662 h 662"/>
                <a:gd name="T66" fmla="*/ 523 w 524"/>
                <a:gd name="T67" fmla="*/ 431 h 662"/>
                <a:gd name="T68" fmla="*/ 524 w 524"/>
                <a:gd name="T69" fmla="*/ 407 h 662"/>
                <a:gd name="T70" fmla="*/ 521 w 524"/>
                <a:gd name="T71" fmla="*/ 393 h 662"/>
                <a:gd name="T72" fmla="*/ 516 w 524"/>
                <a:gd name="T73" fmla="*/ 378 h 662"/>
                <a:gd name="T74" fmla="*/ 510 w 524"/>
                <a:gd name="T75" fmla="*/ 366 h 662"/>
                <a:gd name="T76" fmla="*/ 499 w 524"/>
                <a:gd name="T77" fmla="*/ 354 h 662"/>
                <a:gd name="T78" fmla="*/ 486 w 524"/>
                <a:gd name="T79" fmla="*/ 346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4" h="662">
                  <a:moveTo>
                    <a:pt x="479" y="343"/>
                  </a:moveTo>
                  <a:lnTo>
                    <a:pt x="305" y="288"/>
                  </a:lnTo>
                  <a:lnTo>
                    <a:pt x="305" y="68"/>
                  </a:lnTo>
                  <a:lnTo>
                    <a:pt x="304" y="61"/>
                  </a:lnTo>
                  <a:lnTo>
                    <a:pt x="303" y="54"/>
                  </a:lnTo>
                  <a:lnTo>
                    <a:pt x="302" y="48"/>
                  </a:lnTo>
                  <a:lnTo>
                    <a:pt x="300" y="42"/>
                  </a:lnTo>
                  <a:lnTo>
                    <a:pt x="296" y="36"/>
                  </a:lnTo>
                  <a:lnTo>
                    <a:pt x="293" y="30"/>
                  </a:lnTo>
                  <a:lnTo>
                    <a:pt x="288" y="25"/>
                  </a:lnTo>
                  <a:lnTo>
                    <a:pt x="285" y="20"/>
                  </a:lnTo>
                  <a:lnTo>
                    <a:pt x="279" y="16"/>
                  </a:lnTo>
                  <a:lnTo>
                    <a:pt x="275" y="11"/>
                  </a:lnTo>
                  <a:lnTo>
                    <a:pt x="269" y="8"/>
                  </a:lnTo>
                  <a:lnTo>
                    <a:pt x="262" y="5"/>
                  </a:lnTo>
                  <a:lnTo>
                    <a:pt x="257" y="3"/>
                  </a:lnTo>
                  <a:lnTo>
                    <a:pt x="250" y="1"/>
                  </a:lnTo>
                  <a:lnTo>
                    <a:pt x="244" y="0"/>
                  </a:lnTo>
                  <a:lnTo>
                    <a:pt x="237" y="0"/>
                  </a:lnTo>
                  <a:lnTo>
                    <a:pt x="231" y="0"/>
                  </a:lnTo>
                  <a:lnTo>
                    <a:pt x="224" y="1"/>
                  </a:lnTo>
                  <a:lnTo>
                    <a:pt x="218" y="3"/>
                  </a:lnTo>
                  <a:lnTo>
                    <a:pt x="211" y="5"/>
                  </a:lnTo>
                  <a:lnTo>
                    <a:pt x="206" y="8"/>
                  </a:lnTo>
                  <a:lnTo>
                    <a:pt x="200" y="12"/>
                  </a:lnTo>
                  <a:lnTo>
                    <a:pt x="196" y="16"/>
                  </a:lnTo>
                  <a:lnTo>
                    <a:pt x="190" y="20"/>
                  </a:lnTo>
                  <a:lnTo>
                    <a:pt x="185" y="26"/>
                  </a:lnTo>
                  <a:lnTo>
                    <a:pt x="182" y="30"/>
                  </a:lnTo>
                  <a:lnTo>
                    <a:pt x="178" y="36"/>
                  </a:lnTo>
                  <a:lnTo>
                    <a:pt x="175" y="42"/>
                  </a:lnTo>
                  <a:lnTo>
                    <a:pt x="173" y="48"/>
                  </a:lnTo>
                  <a:lnTo>
                    <a:pt x="171" y="54"/>
                  </a:lnTo>
                  <a:lnTo>
                    <a:pt x="170" y="61"/>
                  </a:lnTo>
                  <a:lnTo>
                    <a:pt x="170" y="68"/>
                  </a:lnTo>
                  <a:lnTo>
                    <a:pt x="171" y="448"/>
                  </a:lnTo>
                  <a:lnTo>
                    <a:pt x="148" y="417"/>
                  </a:lnTo>
                  <a:lnTo>
                    <a:pt x="129" y="392"/>
                  </a:lnTo>
                  <a:lnTo>
                    <a:pt x="120" y="383"/>
                  </a:lnTo>
                  <a:lnTo>
                    <a:pt x="112" y="374"/>
                  </a:lnTo>
                  <a:lnTo>
                    <a:pt x="104" y="367"/>
                  </a:lnTo>
                  <a:lnTo>
                    <a:pt x="96" y="360"/>
                  </a:lnTo>
                  <a:lnTo>
                    <a:pt x="89" y="356"/>
                  </a:lnTo>
                  <a:lnTo>
                    <a:pt x="82" y="351"/>
                  </a:lnTo>
                  <a:lnTo>
                    <a:pt x="75" y="349"/>
                  </a:lnTo>
                  <a:lnTo>
                    <a:pt x="68" y="346"/>
                  </a:lnTo>
                  <a:lnTo>
                    <a:pt x="54" y="344"/>
                  </a:lnTo>
                  <a:lnTo>
                    <a:pt x="40" y="343"/>
                  </a:lnTo>
                  <a:lnTo>
                    <a:pt x="34" y="343"/>
                  </a:lnTo>
                  <a:lnTo>
                    <a:pt x="28" y="344"/>
                  </a:lnTo>
                  <a:lnTo>
                    <a:pt x="24" y="346"/>
                  </a:lnTo>
                  <a:lnTo>
                    <a:pt x="19" y="348"/>
                  </a:lnTo>
                  <a:lnTo>
                    <a:pt x="16" y="351"/>
                  </a:lnTo>
                  <a:lnTo>
                    <a:pt x="12" y="354"/>
                  </a:lnTo>
                  <a:lnTo>
                    <a:pt x="9" y="358"/>
                  </a:lnTo>
                  <a:lnTo>
                    <a:pt x="6" y="362"/>
                  </a:lnTo>
                  <a:lnTo>
                    <a:pt x="3" y="370"/>
                  </a:lnTo>
                  <a:lnTo>
                    <a:pt x="1" y="379"/>
                  </a:lnTo>
                  <a:lnTo>
                    <a:pt x="0" y="388"/>
                  </a:lnTo>
                  <a:lnTo>
                    <a:pt x="1" y="397"/>
                  </a:lnTo>
                  <a:lnTo>
                    <a:pt x="3" y="406"/>
                  </a:lnTo>
                  <a:lnTo>
                    <a:pt x="6" y="415"/>
                  </a:lnTo>
                  <a:lnTo>
                    <a:pt x="9" y="423"/>
                  </a:lnTo>
                  <a:lnTo>
                    <a:pt x="13" y="431"/>
                  </a:lnTo>
                  <a:lnTo>
                    <a:pt x="173" y="662"/>
                  </a:lnTo>
                  <a:lnTo>
                    <a:pt x="485" y="662"/>
                  </a:lnTo>
                  <a:lnTo>
                    <a:pt x="521" y="447"/>
                  </a:lnTo>
                  <a:lnTo>
                    <a:pt x="523" y="431"/>
                  </a:lnTo>
                  <a:lnTo>
                    <a:pt x="524" y="415"/>
                  </a:lnTo>
                  <a:lnTo>
                    <a:pt x="524" y="407"/>
                  </a:lnTo>
                  <a:lnTo>
                    <a:pt x="523" y="401"/>
                  </a:lnTo>
                  <a:lnTo>
                    <a:pt x="521" y="393"/>
                  </a:lnTo>
                  <a:lnTo>
                    <a:pt x="519" y="385"/>
                  </a:lnTo>
                  <a:lnTo>
                    <a:pt x="516" y="378"/>
                  </a:lnTo>
                  <a:lnTo>
                    <a:pt x="513" y="371"/>
                  </a:lnTo>
                  <a:lnTo>
                    <a:pt x="510" y="366"/>
                  </a:lnTo>
                  <a:lnTo>
                    <a:pt x="504" y="360"/>
                  </a:lnTo>
                  <a:lnTo>
                    <a:pt x="499" y="354"/>
                  </a:lnTo>
                  <a:lnTo>
                    <a:pt x="493" y="350"/>
                  </a:lnTo>
                  <a:lnTo>
                    <a:pt x="486" y="346"/>
                  </a:lnTo>
                  <a:lnTo>
                    <a:pt x="479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4518"/>
            <p:cNvSpPr>
              <a:spLocks/>
            </p:cNvSpPr>
            <p:nvPr/>
          </p:nvSpPr>
          <p:spPr bwMode="auto">
            <a:xfrm>
              <a:off x="9934575" y="354013"/>
              <a:ext cx="187325" cy="163513"/>
            </a:xfrm>
            <a:custGeom>
              <a:avLst/>
              <a:gdLst>
                <a:gd name="T0" fmla="*/ 137 w 591"/>
                <a:gd name="T1" fmla="*/ 489 h 514"/>
                <a:gd name="T2" fmla="*/ 133 w 591"/>
                <a:gd name="T3" fmla="*/ 467 h 514"/>
                <a:gd name="T4" fmla="*/ 107 w 591"/>
                <a:gd name="T5" fmla="*/ 436 h 514"/>
                <a:gd name="T6" fmla="*/ 71 w 591"/>
                <a:gd name="T7" fmla="*/ 365 h 514"/>
                <a:gd name="T8" fmla="*/ 61 w 591"/>
                <a:gd name="T9" fmla="*/ 307 h 514"/>
                <a:gd name="T10" fmla="*/ 63 w 591"/>
                <a:gd name="T11" fmla="*/ 261 h 514"/>
                <a:gd name="T12" fmla="*/ 74 w 591"/>
                <a:gd name="T13" fmla="*/ 215 h 514"/>
                <a:gd name="T14" fmla="*/ 93 w 591"/>
                <a:gd name="T15" fmla="*/ 175 h 514"/>
                <a:gd name="T16" fmla="*/ 122 w 591"/>
                <a:gd name="T17" fmla="*/ 138 h 514"/>
                <a:gd name="T18" fmla="*/ 155 w 591"/>
                <a:gd name="T19" fmla="*/ 106 h 514"/>
                <a:gd name="T20" fmla="*/ 195 w 591"/>
                <a:gd name="T21" fmla="*/ 82 h 514"/>
                <a:gd name="T22" fmla="*/ 238 w 591"/>
                <a:gd name="T23" fmla="*/ 66 h 514"/>
                <a:gd name="T24" fmla="*/ 284 w 591"/>
                <a:gd name="T25" fmla="*/ 60 h 514"/>
                <a:gd name="T26" fmla="*/ 330 w 591"/>
                <a:gd name="T27" fmla="*/ 62 h 514"/>
                <a:gd name="T28" fmla="*/ 376 w 591"/>
                <a:gd name="T29" fmla="*/ 73 h 514"/>
                <a:gd name="T30" fmla="*/ 417 w 591"/>
                <a:gd name="T31" fmla="*/ 94 h 514"/>
                <a:gd name="T32" fmla="*/ 454 w 591"/>
                <a:gd name="T33" fmla="*/ 121 h 514"/>
                <a:gd name="T34" fmla="*/ 485 w 591"/>
                <a:gd name="T35" fmla="*/ 156 h 514"/>
                <a:gd name="T36" fmla="*/ 509 w 591"/>
                <a:gd name="T37" fmla="*/ 195 h 514"/>
                <a:gd name="T38" fmla="*/ 529 w 591"/>
                <a:gd name="T39" fmla="*/ 261 h 514"/>
                <a:gd name="T40" fmla="*/ 532 w 591"/>
                <a:gd name="T41" fmla="*/ 307 h 514"/>
                <a:gd name="T42" fmla="*/ 521 w 591"/>
                <a:gd name="T43" fmla="*/ 365 h 514"/>
                <a:gd name="T44" fmla="*/ 485 w 591"/>
                <a:gd name="T45" fmla="*/ 436 h 514"/>
                <a:gd name="T46" fmla="*/ 459 w 591"/>
                <a:gd name="T47" fmla="*/ 467 h 514"/>
                <a:gd name="T48" fmla="*/ 455 w 591"/>
                <a:gd name="T49" fmla="*/ 489 h 514"/>
                <a:gd name="T50" fmla="*/ 467 w 591"/>
                <a:gd name="T51" fmla="*/ 509 h 514"/>
                <a:gd name="T52" fmla="*/ 490 w 591"/>
                <a:gd name="T53" fmla="*/ 513 h 514"/>
                <a:gd name="T54" fmla="*/ 516 w 591"/>
                <a:gd name="T55" fmla="*/ 494 h 514"/>
                <a:gd name="T56" fmla="*/ 550 w 591"/>
                <a:gd name="T57" fmla="*/ 447 h 514"/>
                <a:gd name="T58" fmla="*/ 574 w 591"/>
                <a:gd name="T59" fmla="*/ 395 h 514"/>
                <a:gd name="T60" fmla="*/ 589 w 591"/>
                <a:gd name="T61" fmla="*/ 340 h 514"/>
                <a:gd name="T62" fmla="*/ 591 w 591"/>
                <a:gd name="T63" fmla="*/ 281 h 514"/>
                <a:gd name="T64" fmla="*/ 583 w 591"/>
                <a:gd name="T65" fmla="*/ 223 h 514"/>
                <a:gd name="T66" fmla="*/ 564 w 591"/>
                <a:gd name="T67" fmla="*/ 169 h 514"/>
                <a:gd name="T68" fmla="*/ 534 w 591"/>
                <a:gd name="T69" fmla="*/ 119 h 514"/>
                <a:gd name="T70" fmla="*/ 494 w 591"/>
                <a:gd name="T71" fmla="*/ 77 h 514"/>
                <a:gd name="T72" fmla="*/ 448 w 591"/>
                <a:gd name="T73" fmla="*/ 42 h 514"/>
                <a:gd name="T74" fmla="*/ 396 w 591"/>
                <a:gd name="T75" fmla="*/ 17 h 514"/>
                <a:gd name="T76" fmla="*/ 340 w 591"/>
                <a:gd name="T77" fmla="*/ 3 h 514"/>
                <a:gd name="T78" fmla="*/ 295 w 591"/>
                <a:gd name="T79" fmla="*/ 0 h 514"/>
                <a:gd name="T80" fmla="*/ 238 w 591"/>
                <a:gd name="T81" fmla="*/ 5 h 514"/>
                <a:gd name="T82" fmla="*/ 183 w 591"/>
                <a:gd name="T83" fmla="*/ 22 h 514"/>
                <a:gd name="T84" fmla="*/ 132 w 591"/>
                <a:gd name="T85" fmla="*/ 49 h 514"/>
                <a:gd name="T86" fmla="*/ 87 w 591"/>
                <a:gd name="T87" fmla="*/ 87 h 514"/>
                <a:gd name="T88" fmla="*/ 49 w 591"/>
                <a:gd name="T89" fmla="*/ 132 h 514"/>
                <a:gd name="T90" fmla="*/ 22 w 591"/>
                <a:gd name="T91" fmla="*/ 182 h 514"/>
                <a:gd name="T92" fmla="*/ 5 w 591"/>
                <a:gd name="T93" fmla="*/ 237 h 514"/>
                <a:gd name="T94" fmla="*/ 0 w 591"/>
                <a:gd name="T95" fmla="*/ 296 h 514"/>
                <a:gd name="T96" fmla="*/ 5 w 591"/>
                <a:gd name="T97" fmla="*/ 353 h 514"/>
                <a:gd name="T98" fmla="*/ 22 w 591"/>
                <a:gd name="T99" fmla="*/ 409 h 514"/>
                <a:gd name="T100" fmla="*/ 49 w 591"/>
                <a:gd name="T101" fmla="*/ 459 h 514"/>
                <a:gd name="T102" fmla="*/ 87 w 591"/>
                <a:gd name="T103" fmla="*/ 505 h 514"/>
                <a:gd name="T104" fmla="*/ 108 w 591"/>
                <a:gd name="T105" fmla="*/ 514 h 514"/>
                <a:gd name="T106" fmla="*/ 129 w 591"/>
                <a:gd name="T107" fmla="*/ 505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1" h="514">
                  <a:moveTo>
                    <a:pt x="129" y="505"/>
                  </a:moveTo>
                  <a:lnTo>
                    <a:pt x="133" y="500"/>
                  </a:lnTo>
                  <a:lnTo>
                    <a:pt x="136" y="494"/>
                  </a:lnTo>
                  <a:lnTo>
                    <a:pt x="137" y="489"/>
                  </a:lnTo>
                  <a:lnTo>
                    <a:pt x="138" y="483"/>
                  </a:lnTo>
                  <a:lnTo>
                    <a:pt x="137" y="478"/>
                  </a:lnTo>
                  <a:lnTo>
                    <a:pt x="136" y="472"/>
                  </a:lnTo>
                  <a:lnTo>
                    <a:pt x="133" y="467"/>
                  </a:lnTo>
                  <a:lnTo>
                    <a:pt x="129" y="462"/>
                  </a:lnTo>
                  <a:lnTo>
                    <a:pt x="122" y="454"/>
                  </a:lnTo>
                  <a:lnTo>
                    <a:pt x="114" y="445"/>
                  </a:lnTo>
                  <a:lnTo>
                    <a:pt x="107" y="436"/>
                  </a:lnTo>
                  <a:lnTo>
                    <a:pt x="100" y="427"/>
                  </a:lnTo>
                  <a:lnTo>
                    <a:pt x="88" y="406"/>
                  </a:lnTo>
                  <a:lnTo>
                    <a:pt x="79" y="386"/>
                  </a:lnTo>
                  <a:lnTo>
                    <a:pt x="71" y="365"/>
                  </a:lnTo>
                  <a:lnTo>
                    <a:pt x="65" y="342"/>
                  </a:lnTo>
                  <a:lnTo>
                    <a:pt x="63" y="331"/>
                  </a:lnTo>
                  <a:lnTo>
                    <a:pt x="62" y="319"/>
                  </a:lnTo>
                  <a:lnTo>
                    <a:pt x="61" y="307"/>
                  </a:lnTo>
                  <a:lnTo>
                    <a:pt x="61" y="296"/>
                  </a:lnTo>
                  <a:lnTo>
                    <a:pt x="61" y="283"/>
                  </a:lnTo>
                  <a:lnTo>
                    <a:pt x="62" y="272"/>
                  </a:lnTo>
                  <a:lnTo>
                    <a:pt x="63" y="261"/>
                  </a:lnTo>
                  <a:lnTo>
                    <a:pt x="65" y="249"/>
                  </a:lnTo>
                  <a:lnTo>
                    <a:pt x="67" y="238"/>
                  </a:lnTo>
                  <a:lnTo>
                    <a:pt x="71" y="227"/>
                  </a:lnTo>
                  <a:lnTo>
                    <a:pt x="74" y="215"/>
                  </a:lnTo>
                  <a:lnTo>
                    <a:pt x="79" y="205"/>
                  </a:lnTo>
                  <a:lnTo>
                    <a:pt x="83" y="195"/>
                  </a:lnTo>
                  <a:lnTo>
                    <a:pt x="88" y="185"/>
                  </a:lnTo>
                  <a:lnTo>
                    <a:pt x="93" y="175"/>
                  </a:lnTo>
                  <a:lnTo>
                    <a:pt x="100" y="165"/>
                  </a:lnTo>
                  <a:lnTo>
                    <a:pt x="107" y="156"/>
                  </a:lnTo>
                  <a:lnTo>
                    <a:pt x="114" y="147"/>
                  </a:lnTo>
                  <a:lnTo>
                    <a:pt x="122" y="138"/>
                  </a:lnTo>
                  <a:lnTo>
                    <a:pt x="129" y="129"/>
                  </a:lnTo>
                  <a:lnTo>
                    <a:pt x="137" y="121"/>
                  </a:lnTo>
                  <a:lnTo>
                    <a:pt x="146" y="113"/>
                  </a:lnTo>
                  <a:lnTo>
                    <a:pt x="155" y="106"/>
                  </a:lnTo>
                  <a:lnTo>
                    <a:pt x="166" y="99"/>
                  </a:lnTo>
                  <a:lnTo>
                    <a:pt x="175" y="94"/>
                  </a:lnTo>
                  <a:lnTo>
                    <a:pt x="185" y="88"/>
                  </a:lnTo>
                  <a:lnTo>
                    <a:pt x="195" y="82"/>
                  </a:lnTo>
                  <a:lnTo>
                    <a:pt x="206" y="78"/>
                  </a:lnTo>
                  <a:lnTo>
                    <a:pt x="216" y="73"/>
                  </a:lnTo>
                  <a:lnTo>
                    <a:pt x="228" y="70"/>
                  </a:lnTo>
                  <a:lnTo>
                    <a:pt x="238" y="66"/>
                  </a:lnTo>
                  <a:lnTo>
                    <a:pt x="249" y="64"/>
                  </a:lnTo>
                  <a:lnTo>
                    <a:pt x="262" y="62"/>
                  </a:lnTo>
                  <a:lnTo>
                    <a:pt x="273" y="61"/>
                  </a:lnTo>
                  <a:lnTo>
                    <a:pt x="284" y="60"/>
                  </a:lnTo>
                  <a:lnTo>
                    <a:pt x="295" y="60"/>
                  </a:lnTo>
                  <a:lnTo>
                    <a:pt x="308" y="60"/>
                  </a:lnTo>
                  <a:lnTo>
                    <a:pt x="319" y="61"/>
                  </a:lnTo>
                  <a:lnTo>
                    <a:pt x="330" y="62"/>
                  </a:lnTo>
                  <a:lnTo>
                    <a:pt x="342" y="64"/>
                  </a:lnTo>
                  <a:lnTo>
                    <a:pt x="353" y="66"/>
                  </a:lnTo>
                  <a:lnTo>
                    <a:pt x="364" y="70"/>
                  </a:lnTo>
                  <a:lnTo>
                    <a:pt x="376" y="73"/>
                  </a:lnTo>
                  <a:lnTo>
                    <a:pt x="386" y="78"/>
                  </a:lnTo>
                  <a:lnTo>
                    <a:pt x="397" y="82"/>
                  </a:lnTo>
                  <a:lnTo>
                    <a:pt x="407" y="88"/>
                  </a:lnTo>
                  <a:lnTo>
                    <a:pt x="417" y="94"/>
                  </a:lnTo>
                  <a:lnTo>
                    <a:pt x="426" y="99"/>
                  </a:lnTo>
                  <a:lnTo>
                    <a:pt x="437" y="106"/>
                  </a:lnTo>
                  <a:lnTo>
                    <a:pt x="446" y="113"/>
                  </a:lnTo>
                  <a:lnTo>
                    <a:pt x="454" y="121"/>
                  </a:lnTo>
                  <a:lnTo>
                    <a:pt x="463" y="129"/>
                  </a:lnTo>
                  <a:lnTo>
                    <a:pt x="471" y="138"/>
                  </a:lnTo>
                  <a:lnTo>
                    <a:pt x="478" y="147"/>
                  </a:lnTo>
                  <a:lnTo>
                    <a:pt x="485" y="156"/>
                  </a:lnTo>
                  <a:lnTo>
                    <a:pt x="492" y="165"/>
                  </a:lnTo>
                  <a:lnTo>
                    <a:pt x="499" y="175"/>
                  </a:lnTo>
                  <a:lnTo>
                    <a:pt x="504" y="185"/>
                  </a:lnTo>
                  <a:lnTo>
                    <a:pt x="509" y="195"/>
                  </a:lnTo>
                  <a:lnTo>
                    <a:pt x="513" y="205"/>
                  </a:lnTo>
                  <a:lnTo>
                    <a:pt x="521" y="227"/>
                  </a:lnTo>
                  <a:lnTo>
                    <a:pt x="527" y="249"/>
                  </a:lnTo>
                  <a:lnTo>
                    <a:pt x="529" y="261"/>
                  </a:lnTo>
                  <a:lnTo>
                    <a:pt x="530" y="272"/>
                  </a:lnTo>
                  <a:lnTo>
                    <a:pt x="532" y="283"/>
                  </a:lnTo>
                  <a:lnTo>
                    <a:pt x="532" y="296"/>
                  </a:lnTo>
                  <a:lnTo>
                    <a:pt x="532" y="307"/>
                  </a:lnTo>
                  <a:lnTo>
                    <a:pt x="530" y="319"/>
                  </a:lnTo>
                  <a:lnTo>
                    <a:pt x="529" y="331"/>
                  </a:lnTo>
                  <a:lnTo>
                    <a:pt x="527" y="342"/>
                  </a:lnTo>
                  <a:lnTo>
                    <a:pt x="521" y="365"/>
                  </a:lnTo>
                  <a:lnTo>
                    <a:pt x="513" y="386"/>
                  </a:lnTo>
                  <a:lnTo>
                    <a:pt x="504" y="406"/>
                  </a:lnTo>
                  <a:lnTo>
                    <a:pt x="492" y="427"/>
                  </a:lnTo>
                  <a:lnTo>
                    <a:pt x="485" y="436"/>
                  </a:lnTo>
                  <a:lnTo>
                    <a:pt x="478" y="445"/>
                  </a:lnTo>
                  <a:lnTo>
                    <a:pt x="471" y="454"/>
                  </a:lnTo>
                  <a:lnTo>
                    <a:pt x="463" y="462"/>
                  </a:lnTo>
                  <a:lnTo>
                    <a:pt x="459" y="467"/>
                  </a:lnTo>
                  <a:lnTo>
                    <a:pt x="456" y="472"/>
                  </a:lnTo>
                  <a:lnTo>
                    <a:pt x="455" y="478"/>
                  </a:lnTo>
                  <a:lnTo>
                    <a:pt x="454" y="483"/>
                  </a:lnTo>
                  <a:lnTo>
                    <a:pt x="455" y="489"/>
                  </a:lnTo>
                  <a:lnTo>
                    <a:pt x="456" y="494"/>
                  </a:lnTo>
                  <a:lnTo>
                    <a:pt x="459" y="500"/>
                  </a:lnTo>
                  <a:lnTo>
                    <a:pt x="463" y="505"/>
                  </a:lnTo>
                  <a:lnTo>
                    <a:pt x="467" y="509"/>
                  </a:lnTo>
                  <a:lnTo>
                    <a:pt x="473" y="511"/>
                  </a:lnTo>
                  <a:lnTo>
                    <a:pt x="478" y="513"/>
                  </a:lnTo>
                  <a:lnTo>
                    <a:pt x="484" y="514"/>
                  </a:lnTo>
                  <a:lnTo>
                    <a:pt x="490" y="513"/>
                  </a:lnTo>
                  <a:lnTo>
                    <a:pt x="495" y="511"/>
                  </a:lnTo>
                  <a:lnTo>
                    <a:pt x="501" y="509"/>
                  </a:lnTo>
                  <a:lnTo>
                    <a:pt x="506" y="505"/>
                  </a:lnTo>
                  <a:lnTo>
                    <a:pt x="516" y="494"/>
                  </a:lnTo>
                  <a:lnTo>
                    <a:pt x="525" y="483"/>
                  </a:lnTo>
                  <a:lnTo>
                    <a:pt x="534" y="472"/>
                  </a:lnTo>
                  <a:lnTo>
                    <a:pt x="543" y="459"/>
                  </a:lnTo>
                  <a:lnTo>
                    <a:pt x="550" y="447"/>
                  </a:lnTo>
                  <a:lnTo>
                    <a:pt x="557" y="435"/>
                  </a:lnTo>
                  <a:lnTo>
                    <a:pt x="564" y="422"/>
                  </a:lnTo>
                  <a:lnTo>
                    <a:pt x="570" y="409"/>
                  </a:lnTo>
                  <a:lnTo>
                    <a:pt x="574" y="395"/>
                  </a:lnTo>
                  <a:lnTo>
                    <a:pt x="579" y="382"/>
                  </a:lnTo>
                  <a:lnTo>
                    <a:pt x="583" y="368"/>
                  </a:lnTo>
                  <a:lnTo>
                    <a:pt x="586" y="353"/>
                  </a:lnTo>
                  <a:lnTo>
                    <a:pt x="589" y="340"/>
                  </a:lnTo>
                  <a:lnTo>
                    <a:pt x="590" y="325"/>
                  </a:lnTo>
                  <a:lnTo>
                    <a:pt x="591" y="310"/>
                  </a:lnTo>
                  <a:lnTo>
                    <a:pt x="591" y="296"/>
                  </a:lnTo>
                  <a:lnTo>
                    <a:pt x="591" y="281"/>
                  </a:lnTo>
                  <a:lnTo>
                    <a:pt x="590" y="266"/>
                  </a:lnTo>
                  <a:lnTo>
                    <a:pt x="589" y="252"/>
                  </a:lnTo>
                  <a:lnTo>
                    <a:pt x="586" y="237"/>
                  </a:lnTo>
                  <a:lnTo>
                    <a:pt x="583" y="223"/>
                  </a:lnTo>
                  <a:lnTo>
                    <a:pt x="579" y="209"/>
                  </a:lnTo>
                  <a:lnTo>
                    <a:pt x="574" y="195"/>
                  </a:lnTo>
                  <a:lnTo>
                    <a:pt x="570" y="183"/>
                  </a:lnTo>
                  <a:lnTo>
                    <a:pt x="564" y="169"/>
                  </a:lnTo>
                  <a:lnTo>
                    <a:pt x="557" y="156"/>
                  </a:lnTo>
                  <a:lnTo>
                    <a:pt x="550" y="143"/>
                  </a:lnTo>
                  <a:lnTo>
                    <a:pt x="543" y="132"/>
                  </a:lnTo>
                  <a:lnTo>
                    <a:pt x="534" y="119"/>
                  </a:lnTo>
                  <a:lnTo>
                    <a:pt x="525" y="108"/>
                  </a:lnTo>
                  <a:lnTo>
                    <a:pt x="516" y="97"/>
                  </a:lnTo>
                  <a:lnTo>
                    <a:pt x="506" y="87"/>
                  </a:lnTo>
                  <a:lnTo>
                    <a:pt x="494" y="77"/>
                  </a:lnTo>
                  <a:lnTo>
                    <a:pt x="483" y="66"/>
                  </a:lnTo>
                  <a:lnTo>
                    <a:pt x="472" y="57"/>
                  </a:lnTo>
                  <a:lnTo>
                    <a:pt x="460" y="49"/>
                  </a:lnTo>
                  <a:lnTo>
                    <a:pt x="448" y="42"/>
                  </a:lnTo>
                  <a:lnTo>
                    <a:pt x="436" y="35"/>
                  </a:lnTo>
                  <a:lnTo>
                    <a:pt x="422" y="28"/>
                  </a:lnTo>
                  <a:lnTo>
                    <a:pt x="410" y="22"/>
                  </a:lnTo>
                  <a:lnTo>
                    <a:pt x="396" y="17"/>
                  </a:lnTo>
                  <a:lnTo>
                    <a:pt x="382" y="12"/>
                  </a:lnTo>
                  <a:lnTo>
                    <a:pt x="368" y="9"/>
                  </a:lnTo>
                  <a:lnTo>
                    <a:pt x="354" y="5"/>
                  </a:lnTo>
                  <a:lnTo>
                    <a:pt x="340" y="3"/>
                  </a:lnTo>
                  <a:lnTo>
                    <a:pt x="325" y="1"/>
                  </a:lnTo>
                  <a:lnTo>
                    <a:pt x="311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281" y="0"/>
                  </a:lnTo>
                  <a:lnTo>
                    <a:pt x="266" y="1"/>
                  </a:lnTo>
                  <a:lnTo>
                    <a:pt x="253" y="3"/>
                  </a:lnTo>
                  <a:lnTo>
                    <a:pt x="238" y="5"/>
                  </a:lnTo>
                  <a:lnTo>
                    <a:pt x="223" y="9"/>
                  </a:lnTo>
                  <a:lnTo>
                    <a:pt x="210" y="12"/>
                  </a:lnTo>
                  <a:lnTo>
                    <a:pt x="196" y="17"/>
                  </a:lnTo>
                  <a:lnTo>
                    <a:pt x="183" y="22"/>
                  </a:lnTo>
                  <a:lnTo>
                    <a:pt x="169" y="28"/>
                  </a:lnTo>
                  <a:lnTo>
                    <a:pt x="157" y="35"/>
                  </a:lnTo>
                  <a:lnTo>
                    <a:pt x="144" y="42"/>
                  </a:lnTo>
                  <a:lnTo>
                    <a:pt x="132" y="49"/>
                  </a:lnTo>
                  <a:lnTo>
                    <a:pt x="120" y="57"/>
                  </a:lnTo>
                  <a:lnTo>
                    <a:pt x="108" y="66"/>
                  </a:lnTo>
                  <a:lnTo>
                    <a:pt x="98" y="77"/>
                  </a:lnTo>
                  <a:lnTo>
                    <a:pt x="87" y="87"/>
                  </a:lnTo>
                  <a:lnTo>
                    <a:pt x="76" y="97"/>
                  </a:lnTo>
                  <a:lnTo>
                    <a:pt x="67" y="108"/>
                  </a:lnTo>
                  <a:lnTo>
                    <a:pt x="58" y="119"/>
                  </a:lnTo>
                  <a:lnTo>
                    <a:pt x="49" y="132"/>
                  </a:lnTo>
                  <a:lnTo>
                    <a:pt x="41" y="143"/>
                  </a:lnTo>
                  <a:lnTo>
                    <a:pt x="35" y="156"/>
                  </a:lnTo>
                  <a:lnTo>
                    <a:pt x="28" y="169"/>
                  </a:lnTo>
                  <a:lnTo>
                    <a:pt x="22" y="182"/>
                  </a:lnTo>
                  <a:lnTo>
                    <a:pt x="18" y="195"/>
                  </a:lnTo>
                  <a:lnTo>
                    <a:pt x="13" y="209"/>
                  </a:lnTo>
                  <a:lnTo>
                    <a:pt x="9" y="223"/>
                  </a:lnTo>
                  <a:lnTo>
                    <a:pt x="5" y="237"/>
                  </a:lnTo>
                  <a:lnTo>
                    <a:pt x="3" y="252"/>
                  </a:lnTo>
                  <a:lnTo>
                    <a:pt x="2" y="266"/>
                  </a:lnTo>
                  <a:lnTo>
                    <a:pt x="1" y="281"/>
                  </a:lnTo>
                  <a:lnTo>
                    <a:pt x="0" y="296"/>
                  </a:lnTo>
                  <a:lnTo>
                    <a:pt x="1" y="310"/>
                  </a:lnTo>
                  <a:lnTo>
                    <a:pt x="2" y="325"/>
                  </a:lnTo>
                  <a:lnTo>
                    <a:pt x="3" y="340"/>
                  </a:lnTo>
                  <a:lnTo>
                    <a:pt x="5" y="353"/>
                  </a:lnTo>
                  <a:lnTo>
                    <a:pt x="9" y="368"/>
                  </a:lnTo>
                  <a:lnTo>
                    <a:pt x="13" y="382"/>
                  </a:lnTo>
                  <a:lnTo>
                    <a:pt x="18" y="395"/>
                  </a:lnTo>
                  <a:lnTo>
                    <a:pt x="22" y="409"/>
                  </a:lnTo>
                  <a:lnTo>
                    <a:pt x="28" y="422"/>
                  </a:lnTo>
                  <a:lnTo>
                    <a:pt x="35" y="435"/>
                  </a:lnTo>
                  <a:lnTo>
                    <a:pt x="41" y="447"/>
                  </a:lnTo>
                  <a:lnTo>
                    <a:pt x="49" y="459"/>
                  </a:lnTo>
                  <a:lnTo>
                    <a:pt x="58" y="472"/>
                  </a:lnTo>
                  <a:lnTo>
                    <a:pt x="67" y="483"/>
                  </a:lnTo>
                  <a:lnTo>
                    <a:pt x="76" y="494"/>
                  </a:lnTo>
                  <a:lnTo>
                    <a:pt x="87" y="505"/>
                  </a:lnTo>
                  <a:lnTo>
                    <a:pt x="91" y="509"/>
                  </a:lnTo>
                  <a:lnTo>
                    <a:pt x="97" y="511"/>
                  </a:lnTo>
                  <a:lnTo>
                    <a:pt x="102" y="513"/>
                  </a:lnTo>
                  <a:lnTo>
                    <a:pt x="108" y="514"/>
                  </a:lnTo>
                  <a:lnTo>
                    <a:pt x="114" y="513"/>
                  </a:lnTo>
                  <a:lnTo>
                    <a:pt x="119" y="511"/>
                  </a:lnTo>
                  <a:lnTo>
                    <a:pt x="125" y="509"/>
                  </a:lnTo>
                  <a:lnTo>
                    <a:pt x="129" y="5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Rettangolo 57"/>
          <p:cNvSpPr/>
          <p:nvPr/>
        </p:nvSpPr>
        <p:spPr>
          <a:xfrm>
            <a:off x="334352" y="468344"/>
            <a:ext cx="82573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>
                <a:solidFill>
                  <a:srgbClr val="174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Operazioni finalizzate </a:t>
            </a:r>
            <a:r>
              <a:rPr lang="it-IT" sz="1600" b="1" dirty="0">
                <a:solidFill>
                  <a:srgbClr val="174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 realizzazione di progetti strategici di Regione </a:t>
            </a:r>
            <a:r>
              <a:rPr lang="it-IT" sz="1600" b="1" dirty="0" smtClean="0">
                <a:solidFill>
                  <a:srgbClr val="174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Lombardia</a:t>
            </a:r>
            <a:endParaRPr lang="it-IT" sz="1600" b="1" dirty="0">
              <a:solidFill>
                <a:srgbClr val="17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1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1696-1C4C-4479-8F1A-84D065B82B7C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18" name="Titolo 3"/>
          <p:cNvSpPr txBox="1">
            <a:spLocks/>
          </p:cNvSpPr>
          <p:nvPr/>
        </p:nvSpPr>
        <p:spPr bwMode="auto">
          <a:xfrm>
            <a:off x="317021" y="116259"/>
            <a:ext cx="9184175" cy="42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5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it-IT" b="1" dirty="0">
                <a:cs typeface="Arial" pitchFamily="34" charset="0"/>
              </a:rPr>
              <a:t>Finlombarda Corporate Banking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334352" y="468344"/>
            <a:ext cx="15664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>
                <a:solidFill>
                  <a:srgbClr val="174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 e Contatti</a:t>
            </a:r>
            <a:endParaRPr lang="it-IT" sz="1600" b="1" dirty="0">
              <a:solidFill>
                <a:srgbClr val="17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757369" y="1331036"/>
            <a:ext cx="2357162" cy="618387"/>
          </a:xfrm>
          <a:prstGeom prst="rect">
            <a:avLst/>
          </a:prstGeom>
          <a:solidFill>
            <a:srgbClr val="1747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alt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Syndicated</a:t>
            </a:r>
            <a:r>
              <a:rPr lang="it-IT" altLang="it-IT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Loans</a:t>
            </a:r>
            <a:endParaRPr lang="it-IT" alt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124689" y="1410277"/>
            <a:ext cx="7035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https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://www.finlombarda.it/finanziamentieservizi/finanziamenti/imprese/syndicatedloans</a:t>
            </a:r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syndicatedloans@finlombarda.it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87718" y="2212443"/>
            <a:ext cx="2309470" cy="627091"/>
          </a:xfrm>
          <a:prstGeom prst="rect">
            <a:avLst/>
          </a:prstGeom>
          <a:solidFill>
            <a:srgbClr val="1747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Leveraged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Finance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3124689" y="2255174"/>
            <a:ext cx="5298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https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www.finlombarda.it/finanziamentieservizi/acquisitionfinance</a:t>
            </a:r>
          </a:p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info.laf@finlombarda.it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808738" y="3177826"/>
            <a:ext cx="2309470" cy="627091"/>
          </a:xfrm>
          <a:prstGeom prst="rect">
            <a:avLst/>
          </a:prstGeom>
          <a:solidFill>
            <a:srgbClr val="1747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Più Credito Liquidità e Più Credito Fornitori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3124689" y="3173963"/>
            <a:ext cx="6687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Website: https://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www.finlombarda.it/finanziamentieservizi/creditoliquidita</a:t>
            </a: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https://www.finlombarda.it/finanziamentieservizi/creditofornitori</a:t>
            </a:r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info.creditoliquidita@finlombarda.it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- info.creditofornitori@finlombarda.it</a:t>
            </a:r>
          </a:p>
        </p:txBody>
      </p:sp>
      <p:sp>
        <p:nvSpPr>
          <p:cNvPr id="65" name="Rettangolo 64"/>
          <p:cNvSpPr/>
          <p:nvPr/>
        </p:nvSpPr>
        <p:spPr>
          <a:xfrm>
            <a:off x="817914" y="4140671"/>
            <a:ext cx="2279274" cy="627070"/>
          </a:xfrm>
          <a:prstGeom prst="rect">
            <a:avLst/>
          </a:prstGeom>
          <a:solidFill>
            <a:srgbClr val="1747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Minibond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3124689" y="4182966"/>
            <a:ext cx="4658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https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://www.finlombarda.it/finanziamentieservizi/minibond</a:t>
            </a:r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minibond@finlombarda.it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40946" y="5103495"/>
            <a:ext cx="2279274" cy="627070"/>
          </a:xfrm>
          <a:prstGeom prst="rect">
            <a:avLst/>
          </a:prstGeom>
          <a:solidFill>
            <a:srgbClr val="1747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Credito PPP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3124689" y="5145790"/>
            <a:ext cx="6755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Website: https://www.finlombarda.it/finanziamentieservizi/finanziamenti/imprese/concessionieppp</a:t>
            </a:r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info.creditoppp@finlombarda.it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03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1696-1C4C-4479-8F1A-84D065B82B7C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923691" y="2863970"/>
            <a:ext cx="6185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 per l’attenzione!</a:t>
            </a:r>
            <a:endParaRPr lang="it-IT" sz="3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86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3"/>
          <p:cNvSpPr txBox="1">
            <a:spLocks/>
          </p:cNvSpPr>
          <p:nvPr/>
        </p:nvSpPr>
        <p:spPr bwMode="auto">
          <a:xfrm>
            <a:off x="317021" y="116259"/>
            <a:ext cx="9184175" cy="42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5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it-IT" b="1" dirty="0" smtClean="0">
                <a:cs typeface="Arial" pitchFamily="34" charset="0"/>
              </a:rPr>
              <a:t>Finlombarda </a:t>
            </a:r>
            <a:r>
              <a:rPr lang="it-IT" b="1" dirty="0">
                <a:cs typeface="Arial" pitchFamily="34" charset="0"/>
              </a:rPr>
              <a:t>– Finanziaria per lo Sviluppo della Lombardia S.p.A.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21292" y="497943"/>
            <a:ext cx="8530220" cy="4130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b="1" dirty="0" smtClean="0">
                <a:solidFill>
                  <a:srgbClr val="174783"/>
                </a:solidFill>
                <a:latin typeface="Arial" pitchFamily="34" charset="0"/>
                <a:ea typeface="+mn-ea"/>
                <a:cs typeface="Arial" pitchFamily="34" charset="0"/>
              </a:rPr>
              <a:t>Area Corporate Banking – Chi siamo</a:t>
            </a:r>
            <a:endParaRPr lang="it-IT" sz="1600" b="1" dirty="0">
              <a:solidFill>
                <a:srgbClr val="174783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61614" y="1652628"/>
            <a:ext cx="8120904" cy="281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defTabSz="914400" eaLnBrk="0" fontAlgn="base" hangingPunc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22300" algn="l"/>
                <a:tab pos="2400300" algn="l"/>
              </a:tabLst>
              <a:defRPr/>
            </a:pPr>
            <a:r>
              <a:rPr lang="it-IT" dirty="0">
                <a:latin typeface="Arial" pitchFamily="34" charset="0"/>
                <a:cs typeface="Arial" pitchFamily="34" charset="0"/>
              </a:rPr>
              <a:t>Costituita per sostenere le imprese lombarde nei loro programmi di crescita e sviluppo, anche internazionale</a:t>
            </a:r>
          </a:p>
          <a:p>
            <a:pPr marL="285750" indent="-285750" algn="just" defTabSz="914400" eaLnBrk="0" fontAlgn="base" hangingPunc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22300" algn="l"/>
                <a:tab pos="2400300" algn="l"/>
              </a:tabLst>
              <a:defRPr/>
            </a:pPr>
            <a:r>
              <a:rPr lang="it-IT" dirty="0">
                <a:latin typeface="Arial" pitchFamily="34" charset="0"/>
                <a:cs typeface="Arial" pitchFamily="34" charset="0"/>
              </a:rPr>
              <a:t>Prodotti specifici per soddisfare le esigenze delle imprese, in partnership con il sistema bancario e gli investitori istituzionali</a:t>
            </a:r>
          </a:p>
          <a:p>
            <a:pPr marL="285750" lvl="0" indent="-285750" algn="just" defTabSz="914400" eaLnBrk="0" fontAlgn="base" hangingPunc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22300" algn="l"/>
                <a:tab pos="2400300" algn="l"/>
              </a:tabLst>
              <a:defRPr/>
            </a:pPr>
            <a:r>
              <a:rPr lang="it-IT" dirty="0">
                <a:latin typeface="Arial" pitchFamily="34" charset="0"/>
                <a:cs typeface="Arial" pitchFamily="34" charset="0"/>
              </a:rPr>
              <a:t>Team dedicato alla valutazione e individuazione del prodotto specifico per le singole necessità aziendali</a:t>
            </a:r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961614" y="5575286"/>
            <a:ext cx="7158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 saperne di più:</a:t>
            </a: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Web site: https://www.finlombarda.it/chisiamo/finlombardacorporatebanking</a:t>
            </a: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: corporatebanking@finlombarda.it</a:t>
            </a:r>
          </a:p>
        </p:txBody>
      </p:sp>
      <p:sp>
        <p:nvSpPr>
          <p:cNvPr id="14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549013" y="6561428"/>
            <a:ext cx="2228850" cy="365125"/>
          </a:xfrm>
        </p:spPr>
        <p:txBody>
          <a:bodyPr/>
          <a:lstStyle/>
          <a:p>
            <a:fld id="{AC7E1696-1C4C-4479-8F1A-84D065B82B7C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534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1696-1C4C-4479-8F1A-84D065B82B7C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3" name="Line 28"/>
          <p:cNvSpPr>
            <a:spLocks noChangeShapeType="1"/>
          </p:cNvSpPr>
          <p:nvPr/>
        </p:nvSpPr>
        <p:spPr bwMode="auto">
          <a:xfrm>
            <a:off x="1069672" y="2873021"/>
            <a:ext cx="7945821" cy="0"/>
          </a:xfrm>
          <a:prstGeom prst="line">
            <a:avLst/>
          </a:prstGeom>
          <a:noFill/>
          <a:ln w="31750">
            <a:solidFill>
              <a:srgbClr val="17478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640191" y="1497299"/>
            <a:ext cx="2664376" cy="3575541"/>
            <a:chOff x="2909" y="2424"/>
            <a:chExt cx="501" cy="392"/>
          </a:xfrm>
        </p:grpSpPr>
        <p:sp>
          <p:nvSpPr>
            <p:cNvPr id="5" name="Line 30"/>
            <p:cNvSpPr>
              <a:spLocks noChangeShapeType="1"/>
            </p:cNvSpPr>
            <p:nvPr/>
          </p:nvSpPr>
          <p:spPr bwMode="auto">
            <a:xfrm>
              <a:off x="2909" y="2424"/>
              <a:ext cx="0" cy="392"/>
            </a:xfrm>
            <a:prstGeom prst="line">
              <a:avLst/>
            </a:prstGeom>
            <a:noFill/>
            <a:ln w="31750">
              <a:solidFill>
                <a:srgbClr val="17478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Line 31"/>
            <p:cNvSpPr>
              <a:spLocks noChangeShapeType="1"/>
            </p:cNvSpPr>
            <p:nvPr/>
          </p:nvSpPr>
          <p:spPr bwMode="auto">
            <a:xfrm>
              <a:off x="3410" y="2424"/>
              <a:ext cx="0" cy="392"/>
            </a:xfrm>
            <a:prstGeom prst="line">
              <a:avLst/>
            </a:prstGeom>
            <a:noFill/>
            <a:ln w="31750">
              <a:solidFill>
                <a:srgbClr val="17478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3379887" y="2770805"/>
            <a:ext cx="3325392" cy="721653"/>
          </a:xfrm>
          <a:prstGeom prst="rect">
            <a:avLst/>
          </a:prstGeom>
          <a:solidFill>
            <a:srgbClr val="B2D2DE"/>
          </a:solidFill>
          <a:ln w="9525">
            <a:solidFill>
              <a:srgbClr val="B2D2D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gray">
          <a:xfrm>
            <a:off x="3750882" y="2854632"/>
            <a:ext cx="2583399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709613">
              <a:buFont typeface="Wingdings" pitchFamily="2" charset="2"/>
              <a:buNone/>
            </a:pPr>
            <a:r>
              <a:rPr lang="it-IT" sz="1800" b="1" dirty="0" smtClean="0">
                <a:solidFill>
                  <a:srgbClr val="174883"/>
                </a:solidFill>
              </a:rPr>
              <a:t>835 Mln € a disposizione delle imprese lombarde</a:t>
            </a:r>
            <a:endParaRPr lang="it-IT" sz="1800" b="1" dirty="0">
              <a:solidFill>
                <a:srgbClr val="174883"/>
              </a:solidFill>
            </a:endParaRPr>
          </a:p>
        </p:txBody>
      </p:sp>
      <p:sp>
        <p:nvSpPr>
          <p:cNvPr id="9" name="Textframe 11"/>
          <p:cNvSpPr>
            <a:spLocks noChangeArrowheads="1"/>
          </p:cNvSpPr>
          <p:nvPr/>
        </p:nvSpPr>
        <p:spPr bwMode="auto">
          <a:xfrm>
            <a:off x="3864092" y="1293574"/>
            <a:ext cx="2329375" cy="143885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it-IT" altLang="it-IT" sz="1600" dirty="0" err="1" smtClean="0">
                <a:solidFill>
                  <a:srgbClr val="174783"/>
                </a:solidFill>
                <a:latin typeface="Arial" pitchFamily="34" charset="0"/>
                <a:cs typeface="Arial" pitchFamily="34" charset="0"/>
              </a:rPr>
              <a:t>Leveraged&amp;Acquisition</a:t>
            </a:r>
            <a:r>
              <a:rPr lang="it-IT" altLang="it-IT" sz="1600" dirty="0" smtClean="0">
                <a:solidFill>
                  <a:srgbClr val="17478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1600" dirty="0">
                <a:solidFill>
                  <a:srgbClr val="174783"/>
                </a:solidFill>
                <a:latin typeface="Arial" pitchFamily="34" charset="0"/>
                <a:cs typeface="Arial" pitchFamily="34" charset="0"/>
              </a:rPr>
              <a:t>Finance</a:t>
            </a:r>
          </a:p>
          <a:p>
            <a:pPr marL="0" marR="0" lvl="0" indent="0" algn="l" defTabSz="330200" rtl="0" eaLnBrk="1" fontAlgn="base" latinLnBrk="0" hangingPunct="1">
              <a:lnSpc>
                <a:spcPct val="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US" altLang="de-DE" sz="15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93482" lvl="1" indent="-193482" defTabSz="3302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it-IT" altLang="it-IT" sz="1400" b="0" dirty="0" smtClean="0">
                <a:latin typeface="Arial" pitchFamily="34" charset="0"/>
                <a:cs typeface="Arial" pitchFamily="34" charset="0"/>
              </a:rPr>
              <a:t>Per finanziare le operazioni </a:t>
            </a:r>
            <a:r>
              <a:rPr lang="it-IT" altLang="it-IT" sz="1400" b="0" dirty="0">
                <a:latin typeface="Arial" pitchFamily="34" charset="0"/>
                <a:cs typeface="Arial" pitchFamily="34" charset="0"/>
              </a:rPr>
              <a:t>di </a:t>
            </a:r>
            <a:r>
              <a:rPr lang="it-IT" altLang="it-IT" sz="1400" b="0" dirty="0" smtClean="0">
                <a:latin typeface="Arial" pitchFamily="34" charset="0"/>
                <a:cs typeface="Arial" pitchFamily="34" charset="0"/>
              </a:rPr>
              <a:t>M&amp;A</a:t>
            </a:r>
            <a:endParaRPr lang="it-IT" altLang="de-DE" sz="1400" b="0" dirty="0" smtClean="0">
              <a:latin typeface="Arial"/>
            </a:endParaRPr>
          </a:p>
          <a:p>
            <a:pPr marL="193482" marR="0" lvl="1" indent="-193482" algn="l" defTabSz="330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it-IT" altLang="de-DE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Plafond 65 Mln €</a:t>
            </a:r>
          </a:p>
        </p:txBody>
      </p:sp>
      <p:sp>
        <p:nvSpPr>
          <p:cNvPr id="10" name="Textframe 11"/>
          <p:cNvSpPr>
            <a:spLocks noChangeArrowheads="1"/>
          </p:cNvSpPr>
          <p:nvPr/>
        </p:nvSpPr>
        <p:spPr bwMode="auto">
          <a:xfrm>
            <a:off x="6433871" y="1293574"/>
            <a:ext cx="2329375" cy="143885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it-IT" altLang="it-IT" sz="1600" dirty="0">
                <a:solidFill>
                  <a:srgbClr val="174783"/>
                </a:solidFill>
                <a:latin typeface="Arial" pitchFamily="34" charset="0"/>
                <a:cs typeface="Arial" pitchFamily="34" charset="0"/>
              </a:rPr>
              <a:t>Più Credito Liquidità e Più Credito Fornitori</a:t>
            </a:r>
          </a:p>
          <a:p>
            <a:pPr marL="0" marR="0" lvl="0" indent="0" algn="l" defTabSz="330200" rtl="0" eaLnBrk="1" fontAlgn="base" latinLnBrk="0" hangingPunct="1">
              <a:lnSpc>
                <a:spcPct val="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US" altLang="de-DE" sz="15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93482" lvl="1" indent="-193482" defTabSz="3302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it-IT" altLang="it-IT" sz="1400" b="0" dirty="0">
                <a:latin typeface="Arial" pitchFamily="34" charset="0"/>
                <a:cs typeface="Arial" pitchFamily="34" charset="0"/>
              </a:rPr>
              <a:t>Per </a:t>
            </a:r>
            <a:r>
              <a:rPr lang="it-IT" altLang="it-IT" sz="1400" b="0" dirty="0" smtClean="0">
                <a:latin typeface="Arial" pitchFamily="34" charset="0"/>
                <a:cs typeface="Arial" pitchFamily="34" charset="0"/>
              </a:rPr>
              <a:t>finanziare </a:t>
            </a:r>
            <a:r>
              <a:rPr lang="it-IT" altLang="de-DE" sz="1400" b="0" dirty="0" smtClean="0">
                <a:latin typeface="Arial"/>
              </a:rPr>
              <a:t>le </a:t>
            </a:r>
            <a:r>
              <a:rPr lang="it-IT" altLang="de-DE" sz="1400" b="0" dirty="0">
                <a:latin typeface="Arial"/>
              </a:rPr>
              <a:t>esigenze di </a:t>
            </a:r>
            <a:r>
              <a:rPr lang="it-IT" altLang="de-DE" sz="1400" b="0" dirty="0" smtClean="0">
                <a:latin typeface="Arial"/>
              </a:rPr>
              <a:t>liquidità</a:t>
            </a:r>
          </a:p>
          <a:p>
            <a:pPr marL="193482" lvl="1" indent="-193482" defTabSz="3302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it-IT" altLang="de-DE" sz="1400" b="0" dirty="0" smtClean="0">
                <a:latin typeface="Arial"/>
              </a:rPr>
              <a:t>Plafond 300 Mln €</a:t>
            </a:r>
            <a:endParaRPr kumimoji="0" lang="it-IT" altLang="de-DE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11" name="Textframe 11"/>
          <p:cNvSpPr>
            <a:spLocks noChangeArrowheads="1"/>
          </p:cNvSpPr>
          <p:nvPr/>
        </p:nvSpPr>
        <p:spPr bwMode="auto">
          <a:xfrm>
            <a:off x="1339423" y="1293574"/>
            <a:ext cx="2329375" cy="140807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it-IT" altLang="it-IT" sz="1600" dirty="0" err="1">
                <a:solidFill>
                  <a:srgbClr val="174783"/>
                </a:solidFill>
                <a:latin typeface="Arial" pitchFamily="34" charset="0"/>
                <a:cs typeface="Arial" pitchFamily="34" charset="0"/>
              </a:rPr>
              <a:t>Syndicated</a:t>
            </a:r>
            <a:r>
              <a:rPr lang="it-IT" altLang="it-IT" sz="1600" dirty="0">
                <a:solidFill>
                  <a:srgbClr val="17478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1600" dirty="0" err="1">
                <a:solidFill>
                  <a:srgbClr val="174783"/>
                </a:solidFill>
                <a:latin typeface="Arial" pitchFamily="34" charset="0"/>
                <a:cs typeface="Arial" pitchFamily="34" charset="0"/>
              </a:rPr>
              <a:t>Loans</a:t>
            </a:r>
            <a:endParaRPr lang="it-IT" altLang="it-IT" sz="1600" dirty="0">
              <a:solidFill>
                <a:srgbClr val="17478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330200" rtl="0" eaLnBrk="1" fontAlgn="base" latinLnBrk="0" hangingPunct="1">
              <a:lnSpc>
                <a:spcPct val="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US" altLang="de-DE" sz="15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93482" lvl="1" indent="-193482" defTabSz="3302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it-IT" altLang="de-DE" sz="1400" b="0" dirty="0" smtClean="0">
                <a:solidFill>
                  <a:srgbClr val="000000"/>
                </a:solidFill>
                <a:latin typeface="Arial"/>
              </a:rPr>
              <a:t>Per finanziare gli </a:t>
            </a:r>
            <a:r>
              <a:rPr lang="it-IT" altLang="de-DE" sz="1400" b="0" dirty="0">
                <a:solidFill>
                  <a:srgbClr val="000000"/>
                </a:solidFill>
                <a:latin typeface="Arial"/>
              </a:rPr>
              <a:t>investimenti dall’elevato fabbisogno finanziario</a:t>
            </a:r>
          </a:p>
          <a:p>
            <a:pPr marL="193482" marR="0" lvl="1" indent="-193482" algn="l" defTabSz="330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lang="it-IT" altLang="de-DE" sz="1400" b="0" dirty="0" smtClean="0">
                <a:solidFill>
                  <a:srgbClr val="000000"/>
                </a:solidFill>
                <a:latin typeface="Arial"/>
              </a:rPr>
              <a:t>Plafond 100 Mln €</a:t>
            </a:r>
          </a:p>
        </p:txBody>
      </p:sp>
      <p:sp>
        <p:nvSpPr>
          <p:cNvPr id="12" name="Textframe 11"/>
          <p:cNvSpPr>
            <a:spLocks noChangeArrowheads="1"/>
          </p:cNvSpPr>
          <p:nvPr/>
        </p:nvSpPr>
        <p:spPr bwMode="auto">
          <a:xfrm>
            <a:off x="3864092" y="3664763"/>
            <a:ext cx="2410762" cy="136960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 defTabSz="330200">
              <a:buClr>
                <a:srgbClr val="000000"/>
              </a:buClr>
              <a:buSzPct val="100000"/>
              <a:defRPr/>
            </a:pPr>
            <a:r>
              <a:rPr lang="it-IT" altLang="it-IT" sz="1600" dirty="0" smtClean="0">
                <a:solidFill>
                  <a:srgbClr val="174783"/>
                </a:solidFill>
                <a:latin typeface="Arial" pitchFamily="34" charset="0"/>
                <a:cs typeface="Arial" pitchFamily="34" charset="0"/>
              </a:rPr>
              <a:t>ELITE Basket Bond Lombardia</a:t>
            </a:r>
            <a:endParaRPr kumimoji="0" lang="en-US" altLang="de-DE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93482" lvl="1" indent="-193482" defTabSz="3302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it-IT" altLang="de-DE" sz="1400" b="0" dirty="0">
                <a:solidFill>
                  <a:srgbClr val="000000"/>
                </a:solidFill>
                <a:latin typeface="Arial"/>
              </a:rPr>
              <a:t>Per finanziare </a:t>
            </a:r>
            <a:r>
              <a:rPr lang="it-IT" altLang="de-DE" sz="1400" b="0" dirty="0" smtClean="0">
                <a:solidFill>
                  <a:srgbClr val="000000"/>
                </a:solidFill>
                <a:latin typeface="Arial"/>
              </a:rPr>
              <a:t>i piani di sviluppo in Italia e all’estero</a:t>
            </a:r>
          </a:p>
          <a:p>
            <a:pPr marL="193482" lvl="1" indent="-193482" defTabSz="3302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it-IT" altLang="de-DE" sz="1400" b="0" dirty="0" smtClean="0">
                <a:solidFill>
                  <a:srgbClr val="000000"/>
                </a:solidFill>
                <a:latin typeface="Arial"/>
              </a:rPr>
              <a:t>Plafond 50 Mln €</a:t>
            </a:r>
          </a:p>
        </p:txBody>
      </p:sp>
      <p:sp>
        <p:nvSpPr>
          <p:cNvPr id="13" name="Textframe 11"/>
          <p:cNvSpPr>
            <a:spLocks noChangeArrowheads="1"/>
          </p:cNvSpPr>
          <p:nvPr/>
        </p:nvSpPr>
        <p:spPr bwMode="auto">
          <a:xfrm>
            <a:off x="6433871" y="3664763"/>
            <a:ext cx="2581622" cy="140807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330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US" altLang="de-D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47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Credito</a:t>
            </a:r>
            <a:r>
              <a:rPr kumimoji="0" lang="en-US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47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PPP</a:t>
            </a:r>
          </a:p>
          <a:p>
            <a:pPr marL="0" marR="0" lvl="0" indent="0" algn="l" defTabSz="330200" rtl="0" eaLnBrk="1" fontAlgn="base" latinLnBrk="0" hangingPunct="1">
              <a:lnSpc>
                <a:spcPct val="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US" altLang="de-DE" sz="15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93482" marR="0" lvl="1" indent="-193482" algn="l" defTabSz="330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lang="it-IT" altLang="de-DE" sz="1400" b="0" dirty="0" smtClean="0">
                <a:solidFill>
                  <a:srgbClr val="000000"/>
                </a:solidFill>
                <a:latin typeface="Arial"/>
              </a:rPr>
              <a:t>Per finanziare gli investimenti in Partenariato Pubblico </a:t>
            </a:r>
            <a:r>
              <a:rPr lang="it-IT" altLang="de-DE" sz="1400" b="0" dirty="0">
                <a:solidFill>
                  <a:srgbClr val="000000"/>
                </a:solidFill>
                <a:latin typeface="Arial"/>
              </a:rPr>
              <a:t>P</a:t>
            </a:r>
            <a:r>
              <a:rPr lang="it-IT" altLang="de-DE" sz="1400" b="0" dirty="0" smtClean="0">
                <a:solidFill>
                  <a:srgbClr val="000000"/>
                </a:solidFill>
                <a:latin typeface="Arial"/>
              </a:rPr>
              <a:t>rivato</a:t>
            </a:r>
            <a:endParaRPr kumimoji="0" lang="it-IT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93482" marR="0" lvl="1" indent="-193482" algn="l" defTabSz="330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lang="it-IT" altLang="de-DE" sz="1400" b="0" dirty="0" smtClean="0">
                <a:solidFill>
                  <a:srgbClr val="000000"/>
                </a:solidFill>
                <a:latin typeface="Arial"/>
              </a:rPr>
              <a:t>Plafond 200 Mln €</a:t>
            </a:r>
          </a:p>
        </p:txBody>
      </p:sp>
      <p:sp>
        <p:nvSpPr>
          <p:cNvPr id="14" name="Textframe 11"/>
          <p:cNvSpPr>
            <a:spLocks noChangeArrowheads="1"/>
          </p:cNvSpPr>
          <p:nvPr/>
        </p:nvSpPr>
        <p:spPr bwMode="auto">
          <a:xfrm>
            <a:off x="1302479" y="3664763"/>
            <a:ext cx="2329375" cy="112338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 defTabSz="330200">
              <a:buClr>
                <a:srgbClr val="000000"/>
              </a:buClr>
              <a:buSzPct val="100000"/>
              <a:defRPr/>
            </a:pPr>
            <a:r>
              <a:rPr lang="it-IT" altLang="it-IT" sz="1600" dirty="0" err="1">
                <a:solidFill>
                  <a:srgbClr val="174783"/>
                </a:solidFill>
                <a:latin typeface="Arial" pitchFamily="34" charset="0"/>
                <a:cs typeface="Arial" pitchFamily="34" charset="0"/>
              </a:rPr>
              <a:t>Minibond</a:t>
            </a:r>
            <a:endParaRPr kumimoji="0" lang="en-US" altLang="de-DE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93482" lvl="1" indent="-193482" defTabSz="3302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it-IT" altLang="it-IT" sz="1400" b="0" dirty="0">
                <a:latin typeface="Arial" pitchFamily="34" charset="0"/>
                <a:cs typeface="Arial" pitchFamily="34" charset="0"/>
              </a:rPr>
              <a:t>Per finanziare</a:t>
            </a:r>
            <a:r>
              <a:rPr kumimoji="0" lang="it-IT" altLang="de-DE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i</a:t>
            </a:r>
            <a:r>
              <a:rPr kumimoji="0" lang="it-IT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piani</a:t>
            </a:r>
            <a:r>
              <a:rPr kumimoji="0" lang="it-IT" altLang="de-DE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di investimento e di sviluppo</a:t>
            </a:r>
            <a:endParaRPr kumimoji="0" lang="it-IT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93482" lvl="1" indent="-193482" defTabSz="3302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it-IT" altLang="de-DE" sz="1400" b="0" dirty="0">
                <a:solidFill>
                  <a:srgbClr val="000000"/>
                </a:solidFill>
                <a:latin typeface="Arial"/>
              </a:rPr>
              <a:t>Plafond 120 Mln </a:t>
            </a:r>
            <a:r>
              <a:rPr lang="it-IT" altLang="de-DE" sz="1400" b="0" dirty="0" smtClean="0">
                <a:solidFill>
                  <a:srgbClr val="000000"/>
                </a:solidFill>
                <a:latin typeface="Arial"/>
              </a:rPr>
              <a:t>€</a:t>
            </a:r>
            <a:endParaRPr lang="it-IT" altLang="de-DE" sz="14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itolo 3"/>
          <p:cNvSpPr txBox="1">
            <a:spLocks/>
          </p:cNvSpPr>
          <p:nvPr/>
        </p:nvSpPr>
        <p:spPr bwMode="auto">
          <a:xfrm>
            <a:off x="317021" y="116259"/>
            <a:ext cx="9184175" cy="42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5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it-IT" b="1" dirty="0" smtClean="0">
                <a:cs typeface="Arial" pitchFamily="34" charset="0"/>
              </a:rPr>
              <a:t>Finlombarda Corporate Banking</a:t>
            </a:r>
            <a:endParaRPr lang="it-IT" b="1" dirty="0">
              <a:cs typeface="Arial" pitchFamily="34" charset="0"/>
            </a:endParaRPr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321292" y="497943"/>
            <a:ext cx="8530220" cy="4130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b="1" dirty="0">
                <a:solidFill>
                  <a:srgbClr val="174783"/>
                </a:solidFill>
                <a:latin typeface="Arial" pitchFamily="34" charset="0"/>
                <a:ea typeface="+mn-ea"/>
                <a:cs typeface="Arial" pitchFamily="34" charset="0"/>
              </a:rPr>
              <a:t>Portafoglio </a:t>
            </a:r>
            <a:r>
              <a:rPr lang="it-IT" sz="1600" b="1" dirty="0" smtClean="0">
                <a:solidFill>
                  <a:srgbClr val="174783"/>
                </a:solidFill>
                <a:latin typeface="Arial" pitchFamily="34" charset="0"/>
                <a:ea typeface="+mn-ea"/>
                <a:cs typeface="Arial" pitchFamily="34" charset="0"/>
              </a:rPr>
              <a:t>prodotti e risorse disponibili</a:t>
            </a:r>
            <a:endParaRPr lang="it-IT" sz="1600" b="1" dirty="0">
              <a:solidFill>
                <a:srgbClr val="174783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1696-1C4C-4479-8F1A-84D065B82B7C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3" name="Titolo 3"/>
          <p:cNvSpPr txBox="1">
            <a:spLocks/>
          </p:cNvSpPr>
          <p:nvPr/>
        </p:nvSpPr>
        <p:spPr bwMode="auto">
          <a:xfrm>
            <a:off x="317021" y="116259"/>
            <a:ext cx="9184175" cy="42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5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it-IT" b="1" dirty="0">
                <a:cs typeface="Arial" pitchFamily="34" charset="0"/>
              </a:rPr>
              <a:t>Finlombarda Corporate Banking</a:t>
            </a:r>
          </a:p>
        </p:txBody>
      </p:sp>
      <p:sp>
        <p:nvSpPr>
          <p:cNvPr id="4" name="Rettangolo 3"/>
          <p:cNvSpPr/>
          <p:nvPr/>
        </p:nvSpPr>
        <p:spPr>
          <a:xfrm>
            <a:off x="323438" y="465922"/>
            <a:ext cx="19383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err="1" smtClean="0">
                <a:solidFill>
                  <a:srgbClr val="174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Syndicated</a:t>
            </a:r>
            <a:r>
              <a:rPr lang="it-IT" sz="1600" b="1" dirty="0" smtClean="0">
                <a:solidFill>
                  <a:srgbClr val="174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 smtClean="0">
                <a:solidFill>
                  <a:srgbClr val="174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Loans</a:t>
            </a:r>
            <a:endParaRPr lang="it-IT" sz="1600" b="1" dirty="0">
              <a:solidFill>
                <a:srgbClr val="17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9"/>
          <p:cNvSpPr/>
          <p:nvPr>
            <p:custDataLst>
              <p:tags r:id="rId1"/>
            </p:custDataLst>
          </p:nvPr>
        </p:nvSpPr>
        <p:spPr bwMode="auto">
          <a:xfrm>
            <a:off x="867688" y="1224746"/>
            <a:ext cx="8488800" cy="343981"/>
          </a:xfrm>
          <a:prstGeom prst="rect">
            <a:avLst/>
          </a:prstGeom>
          <a:solidFill>
            <a:srgbClr val="1747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0" rIns="0" bIns="0" anchor="ctr"/>
          <a:lstStyle/>
          <a:p>
            <a:pPr lvl="0" defTabSz="914400">
              <a:defRPr/>
            </a:pPr>
            <a:r>
              <a:rPr lang="it-IT" sz="1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 e cosa finanzia</a:t>
            </a:r>
            <a:endParaRPr lang="it-IT" sz="1400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05468" y="1632516"/>
            <a:ext cx="8249211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5738" lvl="1" indent="-184150" defTabSz="914400">
              <a:spcAft>
                <a:spcPts val="600"/>
              </a:spcAft>
              <a:buFontTx/>
              <a:buChar char="•"/>
              <a:defRPr/>
            </a:pP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Finanziamento in pool con gli istituti di credito per sostenere le imprese che necessitano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effettuare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investimenti caratterizzati da un elevato fabbisogno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finanziario</a:t>
            </a:r>
          </a:p>
          <a:p>
            <a:pPr marL="185738" lvl="1" indent="-184150" defTabSz="914400">
              <a:spcAft>
                <a:spcPts val="600"/>
              </a:spcAft>
              <a:buFontTx/>
              <a:buChar char="•"/>
              <a:defRPr/>
            </a:pP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Costi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piano d’investimenti (</a:t>
            </a:r>
            <a:r>
              <a:rPr lang="it-IT" sz="1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capex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costi della gestione operativa (</a:t>
            </a:r>
            <a:r>
              <a:rPr lang="it-IT" sz="1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opex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 rifinanziamento del debito esistente. </a:t>
            </a:r>
          </a:p>
        </p:txBody>
      </p:sp>
      <p:sp>
        <p:nvSpPr>
          <p:cNvPr id="27" name="RbLeanShape Left U-Shape 21"/>
          <p:cNvSpPr>
            <a:spLocks noChangeArrowheads="1"/>
          </p:cNvSpPr>
          <p:nvPr/>
        </p:nvSpPr>
        <p:spPr bwMode="auto">
          <a:xfrm rot="5400000">
            <a:off x="4435220" y="-2368281"/>
            <a:ext cx="1382333" cy="8549909"/>
          </a:xfrm>
          <a:custGeom>
            <a:avLst/>
            <a:gdLst>
              <a:gd name="T0" fmla="*/ 0 w 1270000"/>
              <a:gd name="T1" fmla="*/ 0 h 3175000"/>
              <a:gd name="T2" fmla="*/ 1270000 w 1270000"/>
              <a:gd name="T3" fmla="*/ 0 h 3175000"/>
              <a:gd name="T4" fmla="*/ 1270000 w 1270000"/>
              <a:gd name="T5" fmla="*/ 2076759 h 3175000"/>
              <a:gd name="T6" fmla="*/ 0 w 1270000"/>
              <a:gd name="T7" fmla="*/ 2076759 h 3175000"/>
              <a:gd name="T8" fmla="*/ 0 60000 65536"/>
              <a:gd name="T9" fmla="*/ 0 60000 65536"/>
              <a:gd name="T10" fmla="*/ 0 60000 65536"/>
              <a:gd name="T11" fmla="*/ 0 60000 65536"/>
              <a:gd name="T12" fmla="*/ 0 w 1270000"/>
              <a:gd name="T13" fmla="*/ 0 h 3175000"/>
              <a:gd name="T14" fmla="*/ 1270000 w 1270000"/>
              <a:gd name="T15" fmla="*/ 3175000 h 3175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noFill/>
          <a:ln w="22225" algn="ctr">
            <a:solidFill>
              <a:srgbClr val="000099"/>
            </a:solidFill>
            <a:round/>
            <a:headEnd/>
            <a:tailEnd/>
          </a:ln>
        </p:spPr>
        <p:txBody>
          <a:bodyPr wrap="none" lIns="0" tIns="89999" rIns="0" bIns="0"/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Rectangle 29"/>
          <p:cNvSpPr/>
          <p:nvPr>
            <p:custDataLst>
              <p:tags r:id="rId3"/>
            </p:custDataLst>
          </p:nvPr>
        </p:nvSpPr>
        <p:spPr bwMode="auto">
          <a:xfrm>
            <a:off x="867688" y="2637366"/>
            <a:ext cx="8488800" cy="345600"/>
          </a:xfrm>
          <a:prstGeom prst="rect">
            <a:avLst/>
          </a:prstGeom>
          <a:solidFill>
            <a:srgbClr val="1747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</a:p>
        </p:txBody>
      </p:sp>
      <p:sp>
        <p:nvSpPr>
          <p:cNvPr id="29" name="Text Box 2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05467" y="3019310"/>
            <a:ext cx="82492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5738" lvl="1" indent="-184150" defTabSz="914400">
              <a:buFontTx/>
              <a:buChar char="•"/>
              <a:defRPr/>
            </a:pP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PMI e MID Cap </a:t>
            </a:r>
            <a:r>
              <a:rPr lang="it-IT" altLang="it-IT" sz="1400" dirty="0" smtClean="0">
                <a:latin typeface="Arial" pitchFamily="34" charset="0"/>
                <a:cs typeface="Arial" pitchFamily="34" charset="0"/>
              </a:rPr>
              <a:t>con sede legale e/o operativa in Lombardia e iscritte al Registro delle imprese </a:t>
            </a:r>
            <a:endParaRPr lang="it-IT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bLeanShape Left U-Shape 21"/>
          <p:cNvSpPr>
            <a:spLocks noChangeArrowheads="1"/>
          </p:cNvSpPr>
          <p:nvPr/>
        </p:nvSpPr>
        <p:spPr bwMode="auto">
          <a:xfrm rot="5400000">
            <a:off x="4802387" y="-1295749"/>
            <a:ext cx="648000" cy="8549909"/>
          </a:xfrm>
          <a:custGeom>
            <a:avLst/>
            <a:gdLst>
              <a:gd name="T0" fmla="*/ 0 w 1270000"/>
              <a:gd name="T1" fmla="*/ 0 h 3175000"/>
              <a:gd name="T2" fmla="*/ 1270000 w 1270000"/>
              <a:gd name="T3" fmla="*/ 0 h 3175000"/>
              <a:gd name="T4" fmla="*/ 1270000 w 1270000"/>
              <a:gd name="T5" fmla="*/ 2076759 h 3175000"/>
              <a:gd name="T6" fmla="*/ 0 w 1270000"/>
              <a:gd name="T7" fmla="*/ 2076759 h 3175000"/>
              <a:gd name="T8" fmla="*/ 0 60000 65536"/>
              <a:gd name="T9" fmla="*/ 0 60000 65536"/>
              <a:gd name="T10" fmla="*/ 0 60000 65536"/>
              <a:gd name="T11" fmla="*/ 0 60000 65536"/>
              <a:gd name="T12" fmla="*/ 0 w 1270000"/>
              <a:gd name="T13" fmla="*/ 0 h 3175000"/>
              <a:gd name="T14" fmla="*/ 1270000 w 1270000"/>
              <a:gd name="T15" fmla="*/ 3175000 h 3175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noFill/>
          <a:ln w="22225" algn="ctr">
            <a:solidFill>
              <a:srgbClr val="000099"/>
            </a:solidFill>
            <a:round/>
            <a:headEnd/>
            <a:tailEnd/>
          </a:ln>
        </p:spPr>
        <p:txBody>
          <a:bodyPr wrap="none" lIns="0" tIns="89999" rIns="0" bIns="0"/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Rectangle 29"/>
          <p:cNvSpPr/>
          <p:nvPr>
            <p:custDataLst>
              <p:tags r:id="rId5"/>
            </p:custDataLst>
          </p:nvPr>
        </p:nvSpPr>
        <p:spPr bwMode="auto">
          <a:xfrm>
            <a:off x="867688" y="3339015"/>
            <a:ext cx="8488800" cy="345600"/>
          </a:xfrm>
          <a:prstGeom prst="rect">
            <a:avLst/>
          </a:prstGeom>
          <a:solidFill>
            <a:srgbClr val="1747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Caratteristiche del finanziamento </a:t>
            </a: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2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76379" y="3834487"/>
            <a:ext cx="8249212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5738" lvl="1" indent="-184150" defTabSz="914400">
              <a:buFontTx/>
              <a:buChar char="•"/>
              <a:defRPr/>
            </a:pP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Prestito a medio – lungo termine o Finanziamento </a:t>
            </a:r>
            <a:r>
              <a:rPr lang="it-IT" sz="1400" i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revolving</a:t>
            </a:r>
          </a:p>
          <a:p>
            <a:pPr marL="185738" lvl="1" indent="-184150" defTabSz="914400">
              <a:spcBef>
                <a:spcPts val="600"/>
              </a:spcBef>
              <a:buFontTx/>
              <a:buChar char="•"/>
              <a:defRPr/>
            </a:pP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Importo quota FL </a:t>
            </a:r>
            <a:r>
              <a:rPr lang="it-IT" sz="1400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Mln €</a:t>
            </a:r>
          </a:p>
          <a:p>
            <a:pPr marL="185738" lvl="1" indent="-184150" defTabSz="914400">
              <a:spcBef>
                <a:spcPts val="600"/>
              </a:spcBef>
              <a:buFontTx/>
              <a:buChar char="•"/>
              <a:defRPr/>
            </a:pP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Durata da definirsi caso per caso</a:t>
            </a:r>
          </a:p>
          <a:p>
            <a:pPr marL="185738" lvl="1" indent="-184150" defTabSz="914400">
              <a:spcBef>
                <a:spcPts val="600"/>
              </a:spcBef>
              <a:buFontTx/>
              <a:buChar char="•"/>
              <a:defRPr/>
            </a:pP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Rimborso </a:t>
            </a:r>
            <a:r>
              <a:rPr lang="it-IT" sz="1400" i="1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amortizing</a:t>
            </a:r>
            <a:r>
              <a:rPr lang="it-IT" sz="1400" i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balloon o </a:t>
            </a:r>
            <a:r>
              <a:rPr lang="it-IT" sz="1400" i="1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(da definirsi caso per caso)</a:t>
            </a:r>
          </a:p>
        </p:txBody>
      </p:sp>
      <p:sp>
        <p:nvSpPr>
          <p:cNvPr id="34" name="RbLeanShape Left U-Shape 21"/>
          <p:cNvSpPr>
            <a:spLocks noChangeArrowheads="1"/>
          </p:cNvSpPr>
          <p:nvPr/>
        </p:nvSpPr>
        <p:spPr bwMode="auto">
          <a:xfrm rot="5400000">
            <a:off x="4042674" y="156969"/>
            <a:ext cx="2167424" cy="8549908"/>
          </a:xfrm>
          <a:custGeom>
            <a:avLst/>
            <a:gdLst>
              <a:gd name="T0" fmla="*/ 0 w 1270000"/>
              <a:gd name="T1" fmla="*/ 0 h 3175000"/>
              <a:gd name="T2" fmla="*/ 1270000 w 1270000"/>
              <a:gd name="T3" fmla="*/ 0 h 3175000"/>
              <a:gd name="T4" fmla="*/ 1270000 w 1270000"/>
              <a:gd name="T5" fmla="*/ 2076759 h 3175000"/>
              <a:gd name="T6" fmla="*/ 0 w 1270000"/>
              <a:gd name="T7" fmla="*/ 2076759 h 3175000"/>
              <a:gd name="T8" fmla="*/ 0 60000 65536"/>
              <a:gd name="T9" fmla="*/ 0 60000 65536"/>
              <a:gd name="T10" fmla="*/ 0 60000 65536"/>
              <a:gd name="T11" fmla="*/ 0 60000 65536"/>
              <a:gd name="T12" fmla="*/ 0 w 1270000"/>
              <a:gd name="T13" fmla="*/ 0 h 3175000"/>
              <a:gd name="T14" fmla="*/ 1270000 w 1270000"/>
              <a:gd name="T15" fmla="*/ 3175000 h 3175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noFill/>
          <a:ln w="22225" algn="ctr">
            <a:solidFill>
              <a:srgbClr val="000099"/>
            </a:solidFill>
            <a:round/>
            <a:headEnd/>
            <a:tailEnd/>
          </a:ln>
        </p:spPr>
        <p:txBody>
          <a:bodyPr wrap="none" lIns="0" tIns="89999" rIns="0" bIns="0"/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8" name="Group 495"/>
          <p:cNvGrpSpPr/>
          <p:nvPr/>
        </p:nvGrpSpPr>
        <p:grpSpPr>
          <a:xfrm>
            <a:off x="4242378" y="3348649"/>
            <a:ext cx="284163" cy="292415"/>
            <a:chOff x="7613650" y="1387475"/>
            <a:chExt cx="284163" cy="284163"/>
          </a:xfrm>
          <a:solidFill>
            <a:schemeClr val="bg1"/>
          </a:solidFill>
        </p:grpSpPr>
        <p:sp>
          <p:nvSpPr>
            <p:cNvPr id="39" name="Freeform 4359"/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4360"/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143"/>
          <p:cNvGrpSpPr/>
          <p:nvPr/>
        </p:nvGrpSpPr>
        <p:grpSpPr>
          <a:xfrm>
            <a:off x="1677920" y="2659666"/>
            <a:ext cx="285750" cy="225425"/>
            <a:chOff x="9883775" y="5410200"/>
            <a:chExt cx="285750" cy="225425"/>
          </a:xfrm>
          <a:solidFill>
            <a:schemeClr val="bg1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42" name="Freeform 3677"/>
            <p:cNvSpPr>
              <a:spLocks/>
            </p:cNvSpPr>
            <p:nvPr/>
          </p:nvSpPr>
          <p:spPr bwMode="auto">
            <a:xfrm>
              <a:off x="10052050" y="5445125"/>
              <a:ext cx="117475" cy="190500"/>
            </a:xfrm>
            <a:custGeom>
              <a:avLst/>
              <a:gdLst>
                <a:gd name="T0" fmla="*/ 201 w 296"/>
                <a:gd name="T1" fmla="*/ 285 h 482"/>
                <a:gd name="T2" fmla="*/ 168 w 296"/>
                <a:gd name="T3" fmla="*/ 275 h 482"/>
                <a:gd name="T4" fmla="*/ 153 w 296"/>
                <a:gd name="T5" fmla="*/ 238 h 482"/>
                <a:gd name="T6" fmla="*/ 163 w 296"/>
                <a:gd name="T7" fmla="*/ 230 h 482"/>
                <a:gd name="T8" fmla="*/ 176 w 296"/>
                <a:gd name="T9" fmla="*/ 219 h 482"/>
                <a:gd name="T10" fmla="*/ 185 w 296"/>
                <a:gd name="T11" fmla="*/ 201 h 482"/>
                <a:gd name="T12" fmla="*/ 190 w 296"/>
                <a:gd name="T13" fmla="*/ 175 h 482"/>
                <a:gd name="T14" fmla="*/ 198 w 296"/>
                <a:gd name="T15" fmla="*/ 167 h 482"/>
                <a:gd name="T16" fmla="*/ 201 w 296"/>
                <a:gd name="T17" fmla="*/ 158 h 482"/>
                <a:gd name="T18" fmla="*/ 205 w 296"/>
                <a:gd name="T19" fmla="*/ 133 h 482"/>
                <a:gd name="T20" fmla="*/ 205 w 296"/>
                <a:gd name="T21" fmla="*/ 122 h 482"/>
                <a:gd name="T22" fmla="*/ 201 w 296"/>
                <a:gd name="T23" fmla="*/ 110 h 482"/>
                <a:gd name="T24" fmla="*/ 195 w 296"/>
                <a:gd name="T25" fmla="*/ 101 h 482"/>
                <a:gd name="T26" fmla="*/ 205 w 296"/>
                <a:gd name="T27" fmla="*/ 76 h 482"/>
                <a:gd name="T28" fmla="*/ 208 w 296"/>
                <a:gd name="T29" fmla="*/ 59 h 482"/>
                <a:gd name="T30" fmla="*/ 205 w 296"/>
                <a:gd name="T31" fmla="*/ 43 h 482"/>
                <a:gd name="T32" fmla="*/ 200 w 296"/>
                <a:gd name="T33" fmla="*/ 31 h 482"/>
                <a:gd name="T34" fmla="*/ 192 w 296"/>
                <a:gd name="T35" fmla="*/ 22 h 482"/>
                <a:gd name="T36" fmla="*/ 171 w 296"/>
                <a:gd name="T37" fmla="*/ 9 h 482"/>
                <a:gd name="T38" fmla="*/ 145 w 296"/>
                <a:gd name="T39" fmla="*/ 2 h 482"/>
                <a:gd name="T40" fmla="*/ 118 w 296"/>
                <a:gd name="T41" fmla="*/ 0 h 482"/>
                <a:gd name="T42" fmla="*/ 95 w 296"/>
                <a:gd name="T43" fmla="*/ 2 h 482"/>
                <a:gd name="T44" fmla="*/ 70 w 296"/>
                <a:gd name="T45" fmla="*/ 7 h 482"/>
                <a:gd name="T46" fmla="*/ 50 w 296"/>
                <a:gd name="T47" fmla="*/ 17 h 482"/>
                <a:gd name="T48" fmla="*/ 36 w 296"/>
                <a:gd name="T49" fmla="*/ 32 h 482"/>
                <a:gd name="T50" fmla="*/ 16 w 296"/>
                <a:gd name="T51" fmla="*/ 36 h 482"/>
                <a:gd name="T52" fmla="*/ 7 w 296"/>
                <a:gd name="T53" fmla="*/ 44 h 482"/>
                <a:gd name="T54" fmla="*/ 4 w 296"/>
                <a:gd name="T55" fmla="*/ 57 h 482"/>
                <a:gd name="T56" fmla="*/ 4 w 296"/>
                <a:gd name="T57" fmla="*/ 71 h 482"/>
                <a:gd name="T58" fmla="*/ 13 w 296"/>
                <a:gd name="T59" fmla="*/ 99 h 482"/>
                <a:gd name="T60" fmla="*/ 5 w 296"/>
                <a:gd name="T61" fmla="*/ 110 h 482"/>
                <a:gd name="T62" fmla="*/ 0 w 296"/>
                <a:gd name="T63" fmla="*/ 121 h 482"/>
                <a:gd name="T64" fmla="*/ 0 w 296"/>
                <a:gd name="T65" fmla="*/ 133 h 482"/>
                <a:gd name="T66" fmla="*/ 4 w 296"/>
                <a:gd name="T67" fmla="*/ 158 h 482"/>
                <a:gd name="T68" fmla="*/ 9 w 296"/>
                <a:gd name="T69" fmla="*/ 167 h 482"/>
                <a:gd name="T70" fmla="*/ 15 w 296"/>
                <a:gd name="T71" fmla="*/ 175 h 482"/>
                <a:gd name="T72" fmla="*/ 20 w 296"/>
                <a:gd name="T73" fmla="*/ 199 h 482"/>
                <a:gd name="T74" fmla="*/ 31 w 296"/>
                <a:gd name="T75" fmla="*/ 217 h 482"/>
                <a:gd name="T76" fmla="*/ 43 w 296"/>
                <a:gd name="T77" fmla="*/ 230 h 482"/>
                <a:gd name="T78" fmla="*/ 56 w 296"/>
                <a:gd name="T79" fmla="*/ 238 h 482"/>
                <a:gd name="T80" fmla="*/ 43 w 296"/>
                <a:gd name="T81" fmla="*/ 274 h 482"/>
                <a:gd name="T82" fmla="*/ 42 w 296"/>
                <a:gd name="T83" fmla="*/ 287 h 482"/>
                <a:gd name="T84" fmla="*/ 61 w 296"/>
                <a:gd name="T85" fmla="*/ 302 h 482"/>
                <a:gd name="T86" fmla="*/ 73 w 296"/>
                <a:gd name="T87" fmla="*/ 318 h 482"/>
                <a:gd name="T88" fmla="*/ 79 w 296"/>
                <a:gd name="T89" fmla="*/ 332 h 482"/>
                <a:gd name="T90" fmla="*/ 81 w 296"/>
                <a:gd name="T91" fmla="*/ 482 h 482"/>
                <a:gd name="T92" fmla="*/ 289 w 296"/>
                <a:gd name="T93" fmla="*/ 481 h 482"/>
                <a:gd name="T94" fmla="*/ 295 w 296"/>
                <a:gd name="T95" fmla="*/ 474 h 482"/>
                <a:gd name="T96" fmla="*/ 296 w 296"/>
                <a:gd name="T97" fmla="*/ 334 h 482"/>
                <a:gd name="T98" fmla="*/ 293 w 296"/>
                <a:gd name="T99" fmla="*/ 323 h 482"/>
                <a:gd name="T100" fmla="*/ 278 w 296"/>
                <a:gd name="T101" fmla="*/ 312 h 482"/>
                <a:gd name="T102" fmla="*/ 217 w 296"/>
                <a:gd name="T103" fmla="*/ 291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6" h="482">
                  <a:moveTo>
                    <a:pt x="217" y="291"/>
                  </a:moveTo>
                  <a:lnTo>
                    <a:pt x="201" y="285"/>
                  </a:lnTo>
                  <a:lnTo>
                    <a:pt x="185" y="280"/>
                  </a:lnTo>
                  <a:lnTo>
                    <a:pt x="168" y="275"/>
                  </a:lnTo>
                  <a:lnTo>
                    <a:pt x="153" y="270"/>
                  </a:lnTo>
                  <a:lnTo>
                    <a:pt x="153" y="238"/>
                  </a:lnTo>
                  <a:lnTo>
                    <a:pt x="158" y="235"/>
                  </a:lnTo>
                  <a:lnTo>
                    <a:pt x="163" y="230"/>
                  </a:lnTo>
                  <a:lnTo>
                    <a:pt x="169" y="225"/>
                  </a:lnTo>
                  <a:lnTo>
                    <a:pt x="176" y="219"/>
                  </a:lnTo>
                  <a:lnTo>
                    <a:pt x="181" y="210"/>
                  </a:lnTo>
                  <a:lnTo>
                    <a:pt x="185" y="201"/>
                  </a:lnTo>
                  <a:lnTo>
                    <a:pt x="189" y="189"/>
                  </a:lnTo>
                  <a:lnTo>
                    <a:pt x="190" y="175"/>
                  </a:lnTo>
                  <a:lnTo>
                    <a:pt x="194" y="172"/>
                  </a:lnTo>
                  <a:lnTo>
                    <a:pt x="198" y="167"/>
                  </a:lnTo>
                  <a:lnTo>
                    <a:pt x="200" y="163"/>
                  </a:lnTo>
                  <a:lnTo>
                    <a:pt x="201" y="158"/>
                  </a:lnTo>
                  <a:lnTo>
                    <a:pt x="205" y="145"/>
                  </a:lnTo>
                  <a:lnTo>
                    <a:pt x="205" y="133"/>
                  </a:lnTo>
                  <a:lnTo>
                    <a:pt x="205" y="127"/>
                  </a:lnTo>
                  <a:lnTo>
                    <a:pt x="205" y="122"/>
                  </a:lnTo>
                  <a:lnTo>
                    <a:pt x="204" y="116"/>
                  </a:lnTo>
                  <a:lnTo>
                    <a:pt x="201" y="110"/>
                  </a:lnTo>
                  <a:lnTo>
                    <a:pt x="198" y="104"/>
                  </a:lnTo>
                  <a:lnTo>
                    <a:pt x="195" y="101"/>
                  </a:lnTo>
                  <a:lnTo>
                    <a:pt x="200" y="90"/>
                  </a:lnTo>
                  <a:lnTo>
                    <a:pt x="205" y="76"/>
                  </a:lnTo>
                  <a:lnTo>
                    <a:pt x="208" y="67"/>
                  </a:lnTo>
                  <a:lnTo>
                    <a:pt x="208" y="59"/>
                  </a:lnTo>
                  <a:lnTo>
                    <a:pt x="208" y="50"/>
                  </a:lnTo>
                  <a:lnTo>
                    <a:pt x="205" y="43"/>
                  </a:lnTo>
                  <a:lnTo>
                    <a:pt x="203" y="36"/>
                  </a:lnTo>
                  <a:lnTo>
                    <a:pt x="200" y="31"/>
                  </a:lnTo>
                  <a:lnTo>
                    <a:pt x="196" y="26"/>
                  </a:lnTo>
                  <a:lnTo>
                    <a:pt x="192" y="22"/>
                  </a:lnTo>
                  <a:lnTo>
                    <a:pt x="182" y="14"/>
                  </a:lnTo>
                  <a:lnTo>
                    <a:pt x="171" y="9"/>
                  </a:lnTo>
                  <a:lnTo>
                    <a:pt x="158" y="5"/>
                  </a:lnTo>
                  <a:lnTo>
                    <a:pt x="145" y="2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6" y="0"/>
                  </a:lnTo>
                  <a:lnTo>
                    <a:pt x="95" y="2"/>
                  </a:lnTo>
                  <a:lnTo>
                    <a:pt x="82" y="4"/>
                  </a:lnTo>
                  <a:lnTo>
                    <a:pt x="70" y="7"/>
                  </a:lnTo>
                  <a:lnTo>
                    <a:pt x="60" y="12"/>
                  </a:lnTo>
                  <a:lnTo>
                    <a:pt x="50" y="17"/>
                  </a:lnTo>
                  <a:lnTo>
                    <a:pt x="42" y="25"/>
                  </a:lnTo>
                  <a:lnTo>
                    <a:pt x="36" y="32"/>
                  </a:lnTo>
                  <a:lnTo>
                    <a:pt x="24" y="34"/>
                  </a:lnTo>
                  <a:lnTo>
                    <a:pt x="16" y="36"/>
                  </a:lnTo>
                  <a:lnTo>
                    <a:pt x="11" y="40"/>
                  </a:lnTo>
                  <a:lnTo>
                    <a:pt x="7" y="44"/>
                  </a:lnTo>
                  <a:lnTo>
                    <a:pt x="5" y="50"/>
                  </a:lnTo>
                  <a:lnTo>
                    <a:pt x="4" y="57"/>
                  </a:lnTo>
                  <a:lnTo>
                    <a:pt x="2" y="65"/>
                  </a:lnTo>
                  <a:lnTo>
                    <a:pt x="4" y="71"/>
                  </a:lnTo>
                  <a:lnTo>
                    <a:pt x="7" y="86"/>
                  </a:lnTo>
                  <a:lnTo>
                    <a:pt x="13" y="99"/>
                  </a:lnTo>
                  <a:lnTo>
                    <a:pt x="7" y="104"/>
                  </a:lnTo>
                  <a:lnTo>
                    <a:pt x="5" y="110"/>
                  </a:lnTo>
                  <a:lnTo>
                    <a:pt x="2" y="115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8"/>
                  </a:lnTo>
                  <a:lnTo>
                    <a:pt x="6" y="163"/>
                  </a:lnTo>
                  <a:lnTo>
                    <a:pt x="9" y="167"/>
                  </a:lnTo>
                  <a:lnTo>
                    <a:pt x="11" y="172"/>
                  </a:lnTo>
                  <a:lnTo>
                    <a:pt x="15" y="175"/>
                  </a:lnTo>
                  <a:lnTo>
                    <a:pt x="18" y="188"/>
                  </a:lnTo>
                  <a:lnTo>
                    <a:pt x="20" y="199"/>
                  </a:lnTo>
                  <a:lnTo>
                    <a:pt x="25" y="208"/>
                  </a:lnTo>
                  <a:lnTo>
                    <a:pt x="31" y="217"/>
                  </a:lnTo>
                  <a:lnTo>
                    <a:pt x="37" y="224"/>
                  </a:lnTo>
                  <a:lnTo>
                    <a:pt x="43" y="230"/>
                  </a:lnTo>
                  <a:lnTo>
                    <a:pt x="50" y="234"/>
                  </a:lnTo>
                  <a:lnTo>
                    <a:pt x="56" y="238"/>
                  </a:lnTo>
                  <a:lnTo>
                    <a:pt x="56" y="270"/>
                  </a:lnTo>
                  <a:lnTo>
                    <a:pt x="43" y="274"/>
                  </a:lnTo>
                  <a:lnTo>
                    <a:pt x="31" y="279"/>
                  </a:lnTo>
                  <a:lnTo>
                    <a:pt x="42" y="287"/>
                  </a:lnTo>
                  <a:lnTo>
                    <a:pt x="52" y="294"/>
                  </a:lnTo>
                  <a:lnTo>
                    <a:pt x="61" y="302"/>
                  </a:lnTo>
                  <a:lnTo>
                    <a:pt x="68" y="310"/>
                  </a:lnTo>
                  <a:lnTo>
                    <a:pt x="73" y="318"/>
                  </a:lnTo>
                  <a:lnTo>
                    <a:pt x="77" y="324"/>
                  </a:lnTo>
                  <a:lnTo>
                    <a:pt x="79" y="332"/>
                  </a:lnTo>
                  <a:lnTo>
                    <a:pt x="81" y="338"/>
                  </a:lnTo>
                  <a:lnTo>
                    <a:pt x="81" y="482"/>
                  </a:lnTo>
                  <a:lnTo>
                    <a:pt x="285" y="482"/>
                  </a:lnTo>
                  <a:lnTo>
                    <a:pt x="289" y="481"/>
                  </a:lnTo>
                  <a:lnTo>
                    <a:pt x="293" y="478"/>
                  </a:lnTo>
                  <a:lnTo>
                    <a:pt x="295" y="474"/>
                  </a:lnTo>
                  <a:lnTo>
                    <a:pt x="296" y="470"/>
                  </a:lnTo>
                  <a:lnTo>
                    <a:pt x="296" y="334"/>
                  </a:lnTo>
                  <a:lnTo>
                    <a:pt x="295" y="328"/>
                  </a:lnTo>
                  <a:lnTo>
                    <a:pt x="293" y="323"/>
                  </a:lnTo>
                  <a:lnTo>
                    <a:pt x="286" y="318"/>
                  </a:lnTo>
                  <a:lnTo>
                    <a:pt x="278" y="312"/>
                  </a:lnTo>
                  <a:lnTo>
                    <a:pt x="253" y="302"/>
                  </a:lnTo>
                  <a:lnTo>
                    <a:pt x="217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3" name="Freeform 3678"/>
            <p:cNvSpPr>
              <a:spLocks/>
            </p:cNvSpPr>
            <p:nvPr/>
          </p:nvSpPr>
          <p:spPr bwMode="auto">
            <a:xfrm>
              <a:off x="9883775" y="5410200"/>
              <a:ext cx="190500" cy="225425"/>
            </a:xfrm>
            <a:custGeom>
              <a:avLst/>
              <a:gdLst>
                <a:gd name="T0" fmla="*/ 421 w 480"/>
                <a:gd name="T1" fmla="*/ 374 h 569"/>
                <a:gd name="T2" fmla="*/ 339 w 480"/>
                <a:gd name="T3" fmla="*/ 333 h 569"/>
                <a:gd name="T4" fmla="*/ 312 w 480"/>
                <a:gd name="T5" fmla="*/ 276 h 569"/>
                <a:gd name="T6" fmla="*/ 316 w 480"/>
                <a:gd name="T7" fmla="*/ 272 h 569"/>
                <a:gd name="T8" fmla="*/ 339 w 480"/>
                <a:gd name="T9" fmla="*/ 226 h 569"/>
                <a:gd name="T10" fmla="*/ 340 w 480"/>
                <a:gd name="T11" fmla="*/ 214 h 569"/>
                <a:gd name="T12" fmla="*/ 345 w 480"/>
                <a:gd name="T13" fmla="*/ 199 h 569"/>
                <a:gd name="T14" fmla="*/ 353 w 480"/>
                <a:gd name="T15" fmla="*/ 190 h 569"/>
                <a:gd name="T16" fmla="*/ 360 w 480"/>
                <a:gd name="T17" fmla="*/ 176 h 569"/>
                <a:gd name="T18" fmla="*/ 361 w 480"/>
                <a:gd name="T19" fmla="*/ 168 h 569"/>
                <a:gd name="T20" fmla="*/ 361 w 480"/>
                <a:gd name="T21" fmla="*/ 159 h 569"/>
                <a:gd name="T22" fmla="*/ 356 w 480"/>
                <a:gd name="T23" fmla="*/ 135 h 569"/>
                <a:gd name="T24" fmla="*/ 347 w 480"/>
                <a:gd name="T25" fmla="*/ 126 h 569"/>
                <a:gd name="T26" fmla="*/ 356 w 480"/>
                <a:gd name="T27" fmla="*/ 100 h 569"/>
                <a:gd name="T28" fmla="*/ 358 w 480"/>
                <a:gd name="T29" fmla="*/ 85 h 569"/>
                <a:gd name="T30" fmla="*/ 358 w 480"/>
                <a:gd name="T31" fmla="*/ 71 h 569"/>
                <a:gd name="T32" fmla="*/ 357 w 480"/>
                <a:gd name="T33" fmla="*/ 54 h 569"/>
                <a:gd name="T34" fmla="*/ 353 w 480"/>
                <a:gd name="T35" fmla="*/ 44 h 569"/>
                <a:gd name="T36" fmla="*/ 349 w 480"/>
                <a:gd name="T37" fmla="*/ 37 h 569"/>
                <a:gd name="T38" fmla="*/ 340 w 480"/>
                <a:gd name="T39" fmla="*/ 27 h 569"/>
                <a:gd name="T40" fmla="*/ 329 w 480"/>
                <a:gd name="T41" fmla="*/ 18 h 569"/>
                <a:gd name="T42" fmla="*/ 298 w 480"/>
                <a:gd name="T43" fmla="*/ 5 h 569"/>
                <a:gd name="T44" fmla="*/ 270 w 480"/>
                <a:gd name="T45" fmla="*/ 0 h 569"/>
                <a:gd name="T46" fmla="*/ 254 w 480"/>
                <a:gd name="T47" fmla="*/ 0 h 569"/>
                <a:gd name="T48" fmla="*/ 235 w 480"/>
                <a:gd name="T49" fmla="*/ 0 h 569"/>
                <a:gd name="T50" fmla="*/ 218 w 480"/>
                <a:gd name="T51" fmla="*/ 3 h 569"/>
                <a:gd name="T52" fmla="*/ 205 w 480"/>
                <a:gd name="T53" fmla="*/ 6 h 569"/>
                <a:gd name="T54" fmla="*/ 194 w 480"/>
                <a:gd name="T55" fmla="*/ 10 h 569"/>
                <a:gd name="T56" fmla="*/ 158 w 480"/>
                <a:gd name="T57" fmla="*/ 39 h 569"/>
                <a:gd name="T58" fmla="*/ 155 w 480"/>
                <a:gd name="T59" fmla="*/ 44 h 569"/>
                <a:gd name="T60" fmla="*/ 141 w 480"/>
                <a:gd name="T61" fmla="*/ 45 h 569"/>
                <a:gd name="T62" fmla="*/ 133 w 480"/>
                <a:gd name="T63" fmla="*/ 48 h 569"/>
                <a:gd name="T64" fmla="*/ 127 w 480"/>
                <a:gd name="T65" fmla="*/ 51 h 569"/>
                <a:gd name="T66" fmla="*/ 123 w 480"/>
                <a:gd name="T67" fmla="*/ 57 h 569"/>
                <a:gd name="T68" fmla="*/ 119 w 480"/>
                <a:gd name="T69" fmla="*/ 66 h 569"/>
                <a:gd name="T70" fmla="*/ 118 w 480"/>
                <a:gd name="T71" fmla="*/ 73 h 569"/>
                <a:gd name="T72" fmla="*/ 118 w 480"/>
                <a:gd name="T73" fmla="*/ 82 h 569"/>
                <a:gd name="T74" fmla="*/ 121 w 480"/>
                <a:gd name="T75" fmla="*/ 91 h 569"/>
                <a:gd name="T76" fmla="*/ 122 w 480"/>
                <a:gd name="T77" fmla="*/ 100 h 569"/>
                <a:gd name="T78" fmla="*/ 126 w 480"/>
                <a:gd name="T79" fmla="*/ 108 h 569"/>
                <a:gd name="T80" fmla="*/ 132 w 480"/>
                <a:gd name="T81" fmla="*/ 125 h 569"/>
                <a:gd name="T82" fmla="*/ 118 w 480"/>
                <a:gd name="T83" fmla="*/ 145 h 569"/>
                <a:gd name="T84" fmla="*/ 117 w 480"/>
                <a:gd name="T85" fmla="*/ 166 h 569"/>
                <a:gd name="T86" fmla="*/ 118 w 480"/>
                <a:gd name="T87" fmla="*/ 171 h 569"/>
                <a:gd name="T88" fmla="*/ 119 w 480"/>
                <a:gd name="T89" fmla="*/ 177 h 569"/>
                <a:gd name="T90" fmla="*/ 132 w 480"/>
                <a:gd name="T91" fmla="*/ 199 h 569"/>
                <a:gd name="T92" fmla="*/ 136 w 480"/>
                <a:gd name="T93" fmla="*/ 202 h 569"/>
                <a:gd name="T94" fmla="*/ 137 w 480"/>
                <a:gd name="T95" fmla="*/ 220 h 569"/>
                <a:gd name="T96" fmla="*/ 151 w 480"/>
                <a:gd name="T97" fmla="*/ 258 h 569"/>
                <a:gd name="T98" fmla="*/ 168 w 480"/>
                <a:gd name="T99" fmla="*/ 312 h 569"/>
                <a:gd name="T100" fmla="*/ 86 w 480"/>
                <a:gd name="T101" fmla="*/ 358 h 569"/>
                <a:gd name="T102" fmla="*/ 18 w 480"/>
                <a:gd name="T103" fmla="*/ 401 h 569"/>
                <a:gd name="T104" fmla="*/ 0 w 480"/>
                <a:gd name="T105" fmla="*/ 421 h 569"/>
                <a:gd name="T106" fmla="*/ 2 w 480"/>
                <a:gd name="T107" fmla="*/ 565 h 569"/>
                <a:gd name="T108" fmla="*/ 469 w 480"/>
                <a:gd name="T109" fmla="*/ 569 h 569"/>
                <a:gd name="T110" fmla="*/ 479 w 480"/>
                <a:gd name="T111" fmla="*/ 421 h 569"/>
                <a:gd name="T112" fmla="*/ 449 w 480"/>
                <a:gd name="T113" fmla="*/ 39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0" h="569">
                  <a:moveTo>
                    <a:pt x="425" y="375"/>
                  </a:moveTo>
                  <a:lnTo>
                    <a:pt x="425" y="375"/>
                  </a:lnTo>
                  <a:lnTo>
                    <a:pt x="424" y="375"/>
                  </a:lnTo>
                  <a:lnTo>
                    <a:pt x="421" y="374"/>
                  </a:lnTo>
                  <a:lnTo>
                    <a:pt x="419" y="372"/>
                  </a:lnTo>
                  <a:lnTo>
                    <a:pt x="393" y="358"/>
                  </a:lnTo>
                  <a:lnTo>
                    <a:pt x="366" y="345"/>
                  </a:lnTo>
                  <a:lnTo>
                    <a:pt x="339" y="333"/>
                  </a:lnTo>
                  <a:lnTo>
                    <a:pt x="312" y="321"/>
                  </a:lnTo>
                  <a:lnTo>
                    <a:pt x="312" y="312"/>
                  </a:lnTo>
                  <a:lnTo>
                    <a:pt x="312" y="281"/>
                  </a:lnTo>
                  <a:lnTo>
                    <a:pt x="312" y="276"/>
                  </a:lnTo>
                  <a:lnTo>
                    <a:pt x="313" y="275"/>
                  </a:lnTo>
                  <a:lnTo>
                    <a:pt x="316" y="272"/>
                  </a:lnTo>
                  <a:lnTo>
                    <a:pt x="316" y="272"/>
                  </a:lnTo>
                  <a:lnTo>
                    <a:pt x="316" y="272"/>
                  </a:lnTo>
                  <a:lnTo>
                    <a:pt x="322" y="266"/>
                  </a:lnTo>
                  <a:lnTo>
                    <a:pt x="329" y="256"/>
                  </a:lnTo>
                  <a:lnTo>
                    <a:pt x="334" y="243"/>
                  </a:lnTo>
                  <a:lnTo>
                    <a:pt x="339" y="226"/>
                  </a:lnTo>
                  <a:lnTo>
                    <a:pt x="339" y="223"/>
                  </a:lnTo>
                  <a:lnTo>
                    <a:pt x="340" y="220"/>
                  </a:lnTo>
                  <a:lnTo>
                    <a:pt x="340" y="217"/>
                  </a:lnTo>
                  <a:lnTo>
                    <a:pt x="340" y="214"/>
                  </a:lnTo>
                  <a:lnTo>
                    <a:pt x="342" y="208"/>
                  </a:lnTo>
                  <a:lnTo>
                    <a:pt x="342" y="202"/>
                  </a:lnTo>
                  <a:lnTo>
                    <a:pt x="344" y="202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9" y="195"/>
                  </a:lnTo>
                  <a:lnTo>
                    <a:pt x="353" y="190"/>
                  </a:lnTo>
                  <a:lnTo>
                    <a:pt x="357" y="184"/>
                  </a:lnTo>
                  <a:lnTo>
                    <a:pt x="358" y="177"/>
                  </a:lnTo>
                  <a:lnTo>
                    <a:pt x="358" y="176"/>
                  </a:lnTo>
                  <a:lnTo>
                    <a:pt x="360" y="176"/>
                  </a:lnTo>
                  <a:lnTo>
                    <a:pt x="360" y="173"/>
                  </a:lnTo>
                  <a:lnTo>
                    <a:pt x="360" y="171"/>
                  </a:lnTo>
                  <a:lnTo>
                    <a:pt x="361" y="170"/>
                  </a:lnTo>
                  <a:lnTo>
                    <a:pt x="361" y="168"/>
                  </a:lnTo>
                  <a:lnTo>
                    <a:pt x="361" y="167"/>
                  </a:lnTo>
                  <a:lnTo>
                    <a:pt x="361" y="164"/>
                  </a:lnTo>
                  <a:lnTo>
                    <a:pt x="361" y="162"/>
                  </a:lnTo>
                  <a:lnTo>
                    <a:pt x="361" y="159"/>
                  </a:lnTo>
                  <a:lnTo>
                    <a:pt x="361" y="152"/>
                  </a:lnTo>
                  <a:lnTo>
                    <a:pt x="360" y="145"/>
                  </a:lnTo>
                  <a:lnTo>
                    <a:pt x="358" y="140"/>
                  </a:lnTo>
                  <a:lnTo>
                    <a:pt x="356" y="135"/>
                  </a:lnTo>
                  <a:lnTo>
                    <a:pt x="356" y="135"/>
                  </a:lnTo>
                  <a:lnTo>
                    <a:pt x="356" y="135"/>
                  </a:lnTo>
                  <a:lnTo>
                    <a:pt x="351" y="130"/>
                  </a:lnTo>
                  <a:lnTo>
                    <a:pt x="347" y="126"/>
                  </a:lnTo>
                  <a:lnTo>
                    <a:pt x="348" y="122"/>
                  </a:lnTo>
                  <a:lnTo>
                    <a:pt x="349" y="117"/>
                  </a:lnTo>
                  <a:lnTo>
                    <a:pt x="353" y="109"/>
                  </a:lnTo>
                  <a:lnTo>
                    <a:pt x="356" y="100"/>
                  </a:lnTo>
                  <a:lnTo>
                    <a:pt x="356" y="100"/>
                  </a:lnTo>
                  <a:lnTo>
                    <a:pt x="356" y="100"/>
                  </a:lnTo>
                  <a:lnTo>
                    <a:pt x="357" y="92"/>
                  </a:lnTo>
                  <a:lnTo>
                    <a:pt x="358" y="85"/>
                  </a:lnTo>
                  <a:lnTo>
                    <a:pt x="358" y="85"/>
                  </a:lnTo>
                  <a:lnTo>
                    <a:pt x="358" y="85"/>
                  </a:lnTo>
                  <a:lnTo>
                    <a:pt x="358" y="77"/>
                  </a:lnTo>
                  <a:lnTo>
                    <a:pt x="358" y="71"/>
                  </a:lnTo>
                  <a:lnTo>
                    <a:pt x="358" y="69"/>
                  </a:lnTo>
                  <a:lnTo>
                    <a:pt x="358" y="68"/>
                  </a:lnTo>
                  <a:lnTo>
                    <a:pt x="358" y="60"/>
                  </a:lnTo>
                  <a:lnTo>
                    <a:pt x="357" y="54"/>
                  </a:lnTo>
                  <a:lnTo>
                    <a:pt x="356" y="51"/>
                  </a:lnTo>
                  <a:lnTo>
                    <a:pt x="354" y="48"/>
                  </a:lnTo>
                  <a:lnTo>
                    <a:pt x="353" y="46"/>
                  </a:lnTo>
                  <a:lnTo>
                    <a:pt x="353" y="44"/>
                  </a:lnTo>
                  <a:lnTo>
                    <a:pt x="352" y="42"/>
                  </a:lnTo>
                  <a:lnTo>
                    <a:pt x="352" y="42"/>
                  </a:lnTo>
                  <a:lnTo>
                    <a:pt x="351" y="40"/>
                  </a:lnTo>
                  <a:lnTo>
                    <a:pt x="349" y="37"/>
                  </a:lnTo>
                  <a:lnTo>
                    <a:pt x="349" y="37"/>
                  </a:lnTo>
                  <a:lnTo>
                    <a:pt x="349" y="37"/>
                  </a:lnTo>
                  <a:lnTo>
                    <a:pt x="344" y="32"/>
                  </a:lnTo>
                  <a:lnTo>
                    <a:pt x="340" y="27"/>
                  </a:lnTo>
                  <a:lnTo>
                    <a:pt x="335" y="22"/>
                  </a:lnTo>
                  <a:lnTo>
                    <a:pt x="329" y="18"/>
                  </a:lnTo>
                  <a:lnTo>
                    <a:pt x="329" y="18"/>
                  </a:lnTo>
                  <a:lnTo>
                    <a:pt x="329" y="18"/>
                  </a:lnTo>
                  <a:lnTo>
                    <a:pt x="326" y="17"/>
                  </a:lnTo>
                  <a:lnTo>
                    <a:pt x="324" y="15"/>
                  </a:lnTo>
                  <a:lnTo>
                    <a:pt x="311" y="9"/>
                  </a:lnTo>
                  <a:lnTo>
                    <a:pt x="298" y="5"/>
                  </a:lnTo>
                  <a:lnTo>
                    <a:pt x="284" y="3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66" y="0"/>
                  </a:lnTo>
                  <a:lnTo>
                    <a:pt x="262" y="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47" y="0"/>
                  </a:lnTo>
                  <a:lnTo>
                    <a:pt x="239" y="0"/>
                  </a:lnTo>
                  <a:lnTo>
                    <a:pt x="238" y="0"/>
                  </a:lnTo>
                  <a:lnTo>
                    <a:pt x="235" y="0"/>
                  </a:lnTo>
                  <a:lnTo>
                    <a:pt x="231" y="1"/>
                  </a:lnTo>
                  <a:lnTo>
                    <a:pt x="226" y="1"/>
                  </a:lnTo>
                  <a:lnTo>
                    <a:pt x="222" y="3"/>
                  </a:lnTo>
                  <a:lnTo>
                    <a:pt x="218" y="3"/>
                  </a:lnTo>
                  <a:lnTo>
                    <a:pt x="216" y="4"/>
                  </a:lnTo>
                  <a:lnTo>
                    <a:pt x="214" y="4"/>
                  </a:lnTo>
                  <a:lnTo>
                    <a:pt x="209" y="5"/>
                  </a:lnTo>
                  <a:lnTo>
                    <a:pt x="205" y="6"/>
                  </a:lnTo>
                  <a:lnTo>
                    <a:pt x="200" y="8"/>
                  </a:lnTo>
                  <a:lnTo>
                    <a:pt x="196" y="9"/>
                  </a:lnTo>
                  <a:lnTo>
                    <a:pt x="195" y="10"/>
                  </a:lnTo>
                  <a:lnTo>
                    <a:pt x="194" y="10"/>
                  </a:lnTo>
                  <a:lnTo>
                    <a:pt x="184" y="15"/>
                  </a:lnTo>
                  <a:lnTo>
                    <a:pt x="173" y="23"/>
                  </a:lnTo>
                  <a:lnTo>
                    <a:pt x="166" y="30"/>
                  </a:lnTo>
                  <a:lnTo>
                    <a:pt x="158" y="39"/>
                  </a:lnTo>
                  <a:lnTo>
                    <a:pt x="158" y="39"/>
                  </a:lnTo>
                  <a:lnTo>
                    <a:pt x="158" y="39"/>
                  </a:lnTo>
                  <a:lnTo>
                    <a:pt x="157" y="41"/>
                  </a:lnTo>
                  <a:lnTo>
                    <a:pt x="155" y="44"/>
                  </a:lnTo>
                  <a:lnTo>
                    <a:pt x="151" y="44"/>
                  </a:lnTo>
                  <a:lnTo>
                    <a:pt x="148" y="44"/>
                  </a:lnTo>
                  <a:lnTo>
                    <a:pt x="144" y="44"/>
                  </a:lnTo>
                  <a:lnTo>
                    <a:pt x="141" y="45"/>
                  </a:lnTo>
                  <a:lnTo>
                    <a:pt x="140" y="45"/>
                  </a:lnTo>
                  <a:lnTo>
                    <a:pt x="139" y="45"/>
                  </a:lnTo>
                  <a:lnTo>
                    <a:pt x="136" y="46"/>
                  </a:lnTo>
                  <a:lnTo>
                    <a:pt x="133" y="48"/>
                  </a:lnTo>
                  <a:lnTo>
                    <a:pt x="132" y="49"/>
                  </a:lnTo>
                  <a:lnTo>
                    <a:pt x="131" y="49"/>
                  </a:lnTo>
                  <a:lnTo>
                    <a:pt x="128" y="50"/>
                  </a:lnTo>
                  <a:lnTo>
                    <a:pt x="127" y="51"/>
                  </a:lnTo>
                  <a:lnTo>
                    <a:pt x="127" y="53"/>
                  </a:lnTo>
                  <a:lnTo>
                    <a:pt x="126" y="53"/>
                  </a:lnTo>
                  <a:lnTo>
                    <a:pt x="125" y="54"/>
                  </a:lnTo>
                  <a:lnTo>
                    <a:pt x="123" y="57"/>
                  </a:lnTo>
                  <a:lnTo>
                    <a:pt x="121" y="60"/>
                  </a:lnTo>
                  <a:lnTo>
                    <a:pt x="119" y="63"/>
                  </a:lnTo>
                  <a:lnTo>
                    <a:pt x="119" y="64"/>
                  </a:lnTo>
                  <a:lnTo>
                    <a:pt x="119" y="66"/>
                  </a:lnTo>
                  <a:lnTo>
                    <a:pt x="119" y="68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18" y="73"/>
                  </a:lnTo>
                  <a:lnTo>
                    <a:pt x="118" y="77"/>
                  </a:lnTo>
                  <a:lnTo>
                    <a:pt x="118" y="80"/>
                  </a:lnTo>
                  <a:lnTo>
                    <a:pt x="118" y="81"/>
                  </a:lnTo>
                  <a:lnTo>
                    <a:pt x="118" y="82"/>
                  </a:lnTo>
                  <a:lnTo>
                    <a:pt x="119" y="86"/>
                  </a:lnTo>
                  <a:lnTo>
                    <a:pt x="119" y="89"/>
                  </a:lnTo>
                  <a:lnTo>
                    <a:pt x="119" y="90"/>
                  </a:lnTo>
                  <a:lnTo>
                    <a:pt x="121" y="91"/>
                  </a:lnTo>
                  <a:lnTo>
                    <a:pt x="121" y="95"/>
                  </a:lnTo>
                  <a:lnTo>
                    <a:pt x="122" y="99"/>
                  </a:lnTo>
                  <a:lnTo>
                    <a:pt x="122" y="99"/>
                  </a:lnTo>
                  <a:lnTo>
                    <a:pt x="122" y="100"/>
                  </a:lnTo>
                  <a:lnTo>
                    <a:pt x="123" y="104"/>
                  </a:lnTo>
                  <a:lnTo>
                    <a:pt x="126" y="108"/>
                  </a:lnTo>
                  <a:lnTo>
                    <a:pt x="126" y="108"/>
                  </a:lnTo>
                  <a:lnTo>
                    <a:pt x="126" y="108"/>
                  </a:lnTo>
                  <a:lnTo>
                    <a:pt x="128" y="117"/>
                  </a:lnTo>
                  <a:lnTo>
                    <a:pt x="132" y="125"/>
                  </a:lnTo>
                  <a:lnTo>
                    <a:pt x="132" y="125"/>
                  </a:lnTo>
                  <a:lnTo>
                    <a:pt x="132" y="125"/>
                  </a:lnTo>
                  <a:lnTo>
                    <a:pt x="127" y="128"/>
                  </a:lnTo>
                  <a:lnTo>
                    <a:pt x="123" y="135"/>
                  </a:lnTo>
                  <a:lnTo>
                    <a:pt x="121" y="140"/>
                  </a:lnTo>
                  <a:lnTo>
                    <a:pt x="118" y="145"/>
                  </a:lnTo>
                  <a:lnTo>
                    <a:pt x="117" y="152"/>
                  </a:lnTo>
                  <a:lnTo>
                    <a:pt x="117" y="159"/>
                  </a:lnTo>
                  <a:lnTo>
                    <a:pt x="117" y="162"/>
                  </a:lnTo>
                  <a:lnTo>
                    <a:pt x="117" y="166"/>
                  </a:lnTo>
                  <a:lnTo>
                    <a:pt x="117" y="167"/>
                  </a:lnTo>
                  <a:lnTo>
                    <a:pt x="117" y="170"/>
                  </a:lnTo>
                  <a:lnTo>
                    <a:pt x="118" y="171"/>
                  </a:lnTo>
                  <a:lnTo>
                    <a:pt x="118" y="171"/>
                  </a:lnTo>
                  <a:lnTo>
                    <a:pt x="118" y="175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21" y="184"/>
                  </a:lnTo>
                  <a:lnTo>
                    <a:pt x="125" y="190"/>
                  </a:lnTo>
                  <a:lnTo>
                    <a:pt x="128" y="195"/>
                  </a:lnTo>
                  <a:lnTo>
                    <a:pt x="132" y="199"/>
                  </a:lnTo>
                  <a:lnTo>
                    <a:pt x="132" y="199"/>
                  </a:lnTo>
                  <a:lnTo>
                    <a:pt x="132" y="199"/>
                  </a:lnTo>
                  <a:lnTo>
                    <a:pt x="133" y="202"/>
                  </a:lnTo>
                  <a:lnTo>
                    <a:pt x="136" y="202"/>
                  </a:lnTo>
                  <a:lnTo>
                    <a:pt x="136" y="209"/>
                  </a:lnTo>
                  <a:lnTo>
                    <a:pt x="137" y="216"/>
                  </a:lnTo>
                  <a:lnTo>
                    <a:pt x="137" y="217"/>
                  </a:lnTo>
                  <a:lnTo>
                    <a:pt x="137" y="220"/>
                  </a:lnTo>
                  <a:lnTo>
                    <a:pt x="140" y="231"/>
                  </a:lnTo>
                  <a:lnTo>
                    <a:pt x="144" y="241"/>
                  </a:lnTo>
                  <a:lnTo>
                    <a:pt x="146" y="250"/>
                  </a:lnTo>
                  <a:lnTo>
                    <a:pt x="151" y="258"/>
                  </a:lnTo>
                  <a:lnTo>
                    <a:pt x="159" y="268"/>
                  </a:lnTo>
                  <a:lnTo>
                    <a:pt x="168" y="276"/>
                  </a:lnTo>
                  <a:lnTo>
                    <a:pt x="168" y="281"/>
                  </a:lnTo>
                  <a:lnTo>
                    <a:pt x="168" y="312"/>
                  </a:lnTo>
                  <a:lnTo>
                    <a:pt x="168" y="321"/>
                  </a:lnTo>
                  <a:lnTo>
                    <a:pt x="141" y="333"/>
                  </a:lnTo>
                  <a:lnTo>
                    <a:pt x="113" y="345"/>
                  </a:lnTo>
                  <a:lnTo>
                    <a:pt x="86" y="358"/>
                  </a:lnTo>
                  <a:lnTo>
                    <a:pt x="62" y="372"/>
                  </a:lnTo>
                  <a:lnTo>
                    <a:pt x="46" y="381"/>
                  </a:lnTo>
                  <a:lnTo>
                    <a:pt x="33" y="389"/>
                  </a:lnTo>
                  <a:lnTo>
                    <a:pt x="18" y="401"/>
                  </a:lnTo>
                  <a:lnTo>
                    <a:pt x="8" y="410"/>
                  </a:lnTo>
                  <a:lnTo>
                    <a:pt x="4" y="415"/>
                  </a:lnTo>
                  <a:lnTo>
                    <a:pt x="1" y="419"/>
                  </a:lnTo>
                  <a:lnTo>
                    <a:pt x="0" y="421"/>
                  </a:lnTo>
                  <a:lnTo>
                    <a:pt x="0" y="425"/>
                  </a:lnTo>
                  <a:lnTo>
                    <a:pt x="0" y="557"/>
                  </a:lnTo>
                  <a:lnTo>
                    <a:pt x="0" y="561"/>
                  </a:lnTo>
                  <a:lnTo>
                    <a:pt x="2" y="565"/>
                  </a:lnTo>
                  <a:lnTo>
                    <a:pt x="6" y="568"/>
                  </a:lnTo>
                  <a:lnTo>
                    <a:pt x="11" y="569"/>
                  </a:lnTo>
                  <a:lnTo>
                    <a:pt x="348" y="569"/>
                  </a:lnTo>
                  <a:lnTo>
                    <a:pt x="469" y="569"/>
                  </a:lnTo>
                  <a:lnTo>
                    <a:pt x="480" y="569"/>
                  </a:lnTo>
                  <a:lnTo>
                    <a:pt x="480" y="557"/>
                  </a:lnTo>
                  <a:lnTo>
                    <a:pt x="480" y="425"/>
                  </a:lnTo>
                  <a:lnTo>
                    <a:pt x="479" y="421"/>
                  </a:lnTo>
                  <a:lnTo>
                    <a:pt x="476" y="416"/>
                  </a:lnTo>
                  <a:lnTo>
                    <a:pt x="473" y="411"/>
                  </a:lnTo>
                  <a:lnTo>
                    <a:pt x="466" y="405"/>
                  </a:lnTo>
                  <a:lnTo>
                    <a:pt x="449" y="390"/>
                  </a:lnTo>
                  <a:lnTo>
                    <a:pt x="425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44" name="Group 498"/>
          <p:cNvGrpSpPr/>
          <p:nvPr/>
        </p:nvGrpSpPr>
        <p:grpSpPr>
          <a:xfrm>
            <a:off x="2800436" y="1246212"/>
            <a:ext cx="187325" cy="282575"/>
            <a:chOff x="9934575" y="354013"/>
            <a:chExt cx="187325" cy="282575"/>
          </a:xfrm>
          <a:solidFill>
            <a:schemeClr val="bg1"/>
          </a:solidFill>
        </p:grpSpPr>
        <p:sp>
          <p:nvSpPr>
            <p:cNvPr id="45" name="Freeform 4517"/>
            <p:cNvSpPr>
              <a:spLocks/>
            </p:cNvSpPr>
            <p:nvPr/>
          </p:nvSpPr>
          <p:spPr bwMode="auto">
            <a:xfrm>
              <a:off x="9950450" y="427038"/>
              <a:ext cx="166688" cy="209550"/>
            </a:xfrm>
            <a:custGeom>
              <a:avLst/>
              <a:gdLst>
                <a:gd name="T0" fmla="*/ 305 w 524"/>
                <a:gd name="T1" fmla="*/ 288 h 662"/>
                <a:gd name="T2" fmla="*/ 304 w 524"/>
                <a:gd name="T3" fmla="*/ 61 h 662"/>
                <a:gd name="T4" fmla="*/ 302 w 524"/>
                <a:gd name="T5" fmla="*/ 48 h 662"/>
                <a:gd name="T6" fmla="*/ 296 w 524"/>
                <a:gd name="T7" fmla="*/ 36 h 662"/>
                <a:gd name="T8" fmla="*/ 288 w 524"/>
                <a:gd name="T9" fmla="*/ 25 h 662"/>
                <a:gd name="T10" fmla="*/ 279 w 524"/>
                <a:gd name="T11" fmla="*/ 16 h 662"/>
                <a:gd name="T12" fmla="*/ 269 w 524"/>
                <a:gd name="T13" fmla="*/ 8 h 662"/>
                <a:gd name="T14" fmla="*/ 257 w 524"/>
                <a:gd name="T15" fmla="*/ 3 h 662"/>
                <a:gd name="T16" fmla="*/ 244 w 524"/>
                <a:gd name="T17" fmla="*/ 0 h 662"/>
                <a:gd name="T18" fmla="*/ 231 w 524"/>
                <a:gd name="T19" fmla="*/ 0 h 662"/>
                <a:gd name="T20" fmla="*/ 218 w 524"/>
                <a:gd name="T21" fmla="*/ 3 h 662"/>
                <a:gd name="T22" fmla="*/ 206 w 524"/>
                <a:gd name="T23" fmla="*/ 8 h 662"/>
                <a:gd name="T24" fmla="*/ 196 w 524"/>
                <a:gd name="T25" fmla="*/ 16 h 662"/>
                <a:gd name="T26" fmla="*/ 185 w 524"/>
                <a:gd name="T27" fmla="*/ 26 h 662"/>
                <a:gd name="T28" fmla="*/ 178 w 524"/>
                <a:gd name="T29" fmla="*/ 36 h 662"/>
                <a:gd name="T30" fmla="*/ 173 w 524"/>
                <a:gd name="T31" fmla="*/ 48 h 662"/>
                <a:gd name="T32" fmla="*/ 170 w 524"/>
                <a:gd name="T33" fmla="*/ 61 h 662"/>
                <a:gd name="T34" fmla="*/ 171 w 524"/>
                <a:gd name="T35" fmla="*/ 448 h 662"/>
                <a:gd name="T36" fmla="*/ 129 w 524"/>
                <a:gd name="T37" fmla="*/ 392 h 662"/>
                <a:gd name="T38" fmla="*/ 112 w 524"/>
                <a:gd name="T39" fmla="*/ 374 h 662"/>
                <a:gd name="T40" fmla="*/ 96 w 524"/>
                <a:gd name="T41" fmla="*/ 360 h 662"/>
                <a:gd name="T42" fmla="*/ 82 w 524"/>
                <a:gd name="T43" fmla="*/ 351 h 662"/>
                <a:gd name="T44" fmla="*/ 68 w 524"/>
                <a:gd name="T45" fmla="*/ 346 h 662"/>
                <a:gd name="T46" fmla="*/ 40 w 524"/>
                <a:gd name="T47" fmla="*/ 343 h 662"/>
                <a:gd name="T48" fmla="*/ 28 w 524"/>
                <a:gd name="T49" fmla="*/ 344 h 662"/>
                <a:gd name="T50" fmla="*/ 19 w 524"/>
                <a:gd name="T51" fmla="*/ 348 h 662"/>
                <a:gd name="T52" fmla="*/ 12 w 524"/>
                <a:gd name="T53" fmla="*/ 354 h 662"/>
                <a:gd name="T54" fmla="*/ 6 w 524"/>
                <a:gd name="T55" fmla="*/ 362 h 662"/>
                <a:gd name="T56" fmla="*/ 1 w 524"/>
                <a:gd name="T57" fmla="*/ 379 h 662"/>
                <a:gd name="T58" fmla="*/ 1 w 524"/>
                <a:gd name="T59" fmla="*/ 397 h 662"/>
                <a:gd name="T60" fmla="*/ 6 w 524"/>
                <a:gd name="T61" fmla="*/ 415 h 662"/>
                <a:gd name="T62" fmla="*/ 13 w 524"/>
                <a:gd name="T63" fmla="*/ 431 h 662"/>
                <a:gd name="T64" fmla="*/ 485 w 524"/>
                <a:gd name="T65" fmla="*/ 662 h 662"/>
                <a:gd name="T66" fmla="*/ 523 w 524"/>
                <a:gd name="T67" fmla="*/ 431 h 662"/>
                <a:gd name="T68" fmla="*/ 524 w 524"/>
                <a:gd name="T69" fmla="*/ 407 h 662"/>
                <a:gd name="T70" fmla="*/ 521 w 524"/>
                <a:gd name="T71" fmla="*/ 393 h 662"/>
                <a:gd name="T72" fmla="*/ 516 w 524"/>
                <a:gd name="T73" fmla="*/ 378 h 662"/>
                <a:gd name="T74" fmla="*/ 510 w 524"/>
                <a:gd name="T75" fmla="*/ 366 h 662"/>
                <a:gd name="T76" fmla="*/ 499 w 524"/>
                <a:gd name="T77" fmla="*/ 354 h 662"/>
                <a:gd name="T78" fmla="*/ 486 w 524"/>
                <a:gd name="T79" fmla="*/ 346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4" h="662">
                  <a:moveTo>
                    <a:pt x="479" y="343"/>
                  </a:moveTo>
                  <a:lnTo>
                    <a:pt x="305" y="288"/>
                  </a:lnTo>
                  <a:lnTo>
                    <a:pt x="305" y="68"/>
                  </a:lnTo>
                  <a:lnTo>
                    <a:pt x="304" y="61"/>
                  </a:lnTo>
                  <a:lnTo>
                    <a:pt x="303" y="54"/>
                  </a:lnTo>
                  <a:lnTo>
                    <a:pt x="302" y="48"/>
                  </a:lnTo>
                  <a:lnTo>
                    <a:pt x="300" y="42"/>
                  </a:lnTo>
                  <a:lnTo>
                    <a:pt x="296" y="36"/>
                  </a:lnTo>
                  <a:lnTo>
                    <a:pt x="293" y="30"/>
                  </a:lnTo>
                  <a:lnTo>
                    <a:pt x="288" y="25"/>
                  </a:lnTo>
                  <a:lnTo>
                    <a:pt x="285" y="20"/>
                  </a:lnTo>
                  <a:lnTo>
                    <a:pt x="279" y="16"/>
                  </a:lnTo>
                  <a:lnTo>
                    <a:pt x="275" y="11"/>
                  </a:lnTo>
                  <a:lnTo>
                    <a:pt x="269" y="8"/>
                  </a:lnTo>
                  <a:lnTo>
                    <a:pt x="262" y="5"/>
                  </a:lnTo>
                  <a:lnTo>
                    <a:pt x="257" y="3"/>
                  </a:lnTo>
                  <a:lnTo>
                    <a:pt x="250" y="1"/>
                  </a:lnTo>
                  <a:lnTo>
                    <a:pt x="244" y="0"/>
                  </a:lnTo>
                  <a:lnTo>
                    <a:pt x="237" y="0"/>
                  </a:lnTo>
                  <a:lnTo>
                    <a:pt x="231" y="0"/>
                  </a:lnTo>
                  <a:lnTo>
                    <a:pt x="224" y="1"/>
                  </a:lnTo>
                  <a:lnTo>
                    <a:pt x="218" y="3"/>
                  </a:lnTo>
                  <a:lnTo>
                    <a:pt x="211" y="5"/>
                  </a:lnTo>
                  <a:lnTo>
                    <a:pt x="206" y="8"/>
                  </a:lnTo>
                  <a:lnTo>
                    <a:pt x="200" y="12"/>
                  </a:lnTo>
                  <a:lnTo>
                    <a:pt x="196" y="16"/>
                  </a:lnTo>
                  <a:lnTo>
                    <a:pt x="190" y="20"/>
                  </a:lnTo>
                  <a:lnTo>
                    <a:pt x="185" y="26"/>
                  </a:lnTo>
                  <a:lnTo>
                    <a:pt x="182" y="30"/>
                  </a:lnTo>
                  <a:lnTo>
                    <a:pt x="178" y="36"/>
                  </a:lnTo>
                  <a:lnTo>
                    <a:pt x="175" y="42"/>
                  </a:lnTo>
                  <a:lnTo>
                    <a:pt x="173" y="48"/>
                  </a:lnTo>
                  <a:lnTo>
                    <a:pt x="171" y="54"/>
                  </a:lnTo>
                  <a:lnTo>
                    <a:pt x="170" y="61"/>
                  </a:lnTo>
                  <a:lnTo>
                    <a:pt x="170" y="68"/>
                  </a:lnTo>
                  <a:lnTo>
                    <a:pt x="171" y="448"/>
                  </a:lnTo>
                  <a:lnTo>
                    <a:pt x="148" y="417"/>
                  </a:lnTo>
                  <a:lnTo>
                    <a:pt x="129" y="392"/>
                  </a:lnTo>
                  <a:lnTo>
                    <a:pt x="120" y="383"/>
                  </a:lnTo>
                  <a:lnTo>
                    <a:pt x="112" y="374"/>
                  </a:lnTo>
                  <a:lnTo>
                    <a:pt x="104" y="367"/>
                  </a:lnTo>
                  <a:lnTo>
                    <a:pt x="96" y="360"/>
                  </a:lnTo>
                  <a:lnTo>
                    <a:pt x="89" y="356"/>
                  </a:lnTo>
                  <a:lnTo>
                    <a:pt x="82" y="351"/>
                  </a:lnTo>
                  <a:lnTo>
                    <a:pt x="75" y="349"/>
                  </a:lnTo>
                  <a:lnTo>
                    <a:pt x="68" y="346"/>
                  </a:lnTo>
                  <a:lnTo>
                    <a:pt x="54" y="344"/>
                  </a:lnTo>
                  <a:lnTo>
                    <a:pt x="40" y="343"/>
                  </a:lnTo>
                  <a:lnTo>
                    <a:pt x="34" y="343"/>
                  </a:lnTo>
                  <a:lnTo>
                    <a:pt x="28" y="344"/>
                  </a:lnTo>
                  <a:lnTo>
                    <a:pt x="24" y="346"/>
                  </a:lnTo>
                  <a:lnTo>
                    <a:pt x="19" y="348"/>
                  </a:lnTo>
                  <a:lnTo>
                    <a:pt x="16" y="351"/>
                  </a:lnTo>
                  <a:lnTo>
                    <a:pt x="12" y="354"/>
                  </a:lnTo>
                  <a:lnTo>
                    <a:pt x="9" y="358"/>
                  </a:lnTo>
                  <a:lnTo>
                    <a:pt x="6" y="362"/>
                  </a:lnTo>
                  <a:lnTo>
                    <a:pt x="3" y="370"/>
                  </a:lnTo>
                  <a:lnTo>
                    <a:pt x="1" y="379"/>
                  </a:lnTo>
                  <a:lnTo>
                    <a:pt x="0" y="388"/>
                  </a:lnTo>
                  <a:lnTo>
                    <a:pt x="1" y="397"/>
                  </a:lnTo>
                  <a:lnTo>
                    <a:pt x="3" y="406"/>
                  </a:lnTo>
                  <a:lnTo>
                    <a:pt x="6" y="415"/>
                  </a:lnTo>
                  <a:lnTo>
                    <a:pt x="9" y="423"/>
                  </a:lnTo>
                  <a:lnTo>
                    <a:pt x="13" y="431"/>
                  </a:lnTo>
                  <a:lnTo>
                    <a:pt x="173" y="662"/>
                  </a:lnTo>
                  <a:lnTo>
                    <a:pt x="485" y="662"/>
                  </a:lnTo>
                  <a:lnTo>
                    <a:pt x="521" y="447"/>
                  </a:lnTo>
                  <a:lnTo>
                    <a:pt x="523" y="431"/>
                  </a:lnTo>
                  <a:lnTo>
                    <a:pt x="524" y="415"/>
                  </a:lnTo>
                  <a:lnTo>
                    <a:pt x="524" y="407"/>
                  </a:lnTo>
                  <a:lnTo>
                    <a:pt x="523" y="401"/>
                  </a:lnTo>
                  <a:lnTo>
                    <a:pt x="521" y="393"/>
                  </a:lnTo>
                  <a:lnTo>
                    <a:pt x="519" y="385"/>
                  </a:lnTo>
                  <a:lnTo>
                    <a:pt x="516" y="378"/>
                  </a:lnTo>
                  <a:lnTo>
                    <a:pt x="513" y="371"/>
                  </a:lnTo>
                  <a:lnTo>
                    <a:pt x="510" y="366"/>
                  </a:lnTo>
                  <a:lnTo>
                    <a:pt x="504" y="360"/>
                  </a:lnTo>
                  <a:lnTo>
                    <a:pt x="499" y="354"/>
                  </a:lnTo>
                  <a:lnTo>
                    <a:pt x="493" y="350"/>
                  </a:lnTo>
                  <a:lnTo>
                    <a:pt x="486" y="346"/>
                  </a:lnTo>
                  <a:lnTo>
                    <a:pt x="479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18"/>
            <p:cNvSpPr>
              <a:spLocks/>
            </p:cNvSpPr>
            <p:nvPr/>
          </p:nvSpPr>
          <p:spPr bwMode="auto">
            <a:xfrm>
              <a:off x="9934575" y="354013"/>
              <a:ext cx="187325" cy="163513"/>
            </a:xfrm>
            <a:custGeom>
              <a:avLst/>
              <a:gdLst>
                <a:gd name="T0" fmla="*/ 137 w 591"/>
                <a:gd name="T1" fmla="*/ 489 h 514"/>
                <a:gd name="T2" fmla="*/ 133 w 591"/>
                <a:gd name="T3" fmla="*/ 467 h 514"/>
                <a:gd name="T4" fmla="*/ 107 w 591"/>
                <a:gd name="T5" fmla="*/ 436 h 514"/>
                <a:gd name="T6" fmla="*/ 71 w 591"/>
                <a:gd name="T7" fmla="*/ 365 h 514"/>
                <a:gd name="T8" fmla="*/ 61 w 591"/>
                <a:gd name="T9" fmla="*/ 307 h 514"/>
                <a:gd name="T10" fmla="*/ 63 w 591"/>
                <a:gd name="T11" fmla="*/ 261 h 514"/>
                <a:gd name="T12" fmla="*/ 74 w 591"/>
                <a:gd name="T13" fmla="*/ 215 h 514"/>
                <a:gd name="T14" fmla="*/ 93 w 591"/>
                <a:gd name="T15" fmla="*/ 175 h 514"/>
                <a:gd name="T16" fmla="*/ 122 w 591"/>
                <a:gd name="T17" fmla="*/ 138 h 514"/>
                <a:gd name="T18" fmla="*/ 155 w 591"/>
                <a:gd name="T19" fmla="*/ 106 h 514"/>
                <a:gd name="T20" fmla="*/ 195 w 591"/>
                <a:gd name="T21" fmla="*/ 82 h 514"/>
                <a:gd name="T22" fmla="*/ 238 w 591"/>
                <a:gd name="T23" fmla="*/ 66 h 514"/>
                <a:gd name="T24" fmla="*/ 284 w 591"/>
                <a:gd name="T25" fmla="*/ 60 h 514"/>
                <a:gd name="T26" fmla="*/ 330 w 591"/>
                <a:gd name="T27" fmla="*/ 62 h 514"/>
                <a:gd name="T28" fmla="*/ 376 w 591"/>
                <a:gd name="T29" fmla="*/ 73 h 514"/>
                <a:gd name="T30" fmla="*/ 417 w 591"/>
                <a:gd name="T31" fmla="*/ 94 h 514"/>
                <a:gd name="T32" fmla="*/ 454 w 591"/>
                <a:gd name="T33" fmla="*/ 121 h 514"/>
                <a:gd name="T34" fmla="*/ 485 w 591"/>
                <a:gd name="T35" fmla="*/ 156 h 514"/>
                <a:gd name="T36" fmla="*/ 509 w 591"/>
                <a:gd name="T37" fmla="*/ 195 h 514"/>
                <a:gd name="T38" fmla="*/ 529 w 591"/>
                <a:gd name="T39" fmla="*/ 261 h 514"/>
                <a:gd name="T40" fmla="*/ 532 w 591"/>
                <a:gd name="T41" fmla="*/ 307 h 514"/>
                <a:gd name="T42" fmla="*/ 521 w 591"/>
                <a:gd name="T43" fmla="*/ 365 h 514"/>
                <a:gd name="T44" fmla="*/ 485 w 591"/>
                <a:gd name="T45" fmla="*/ 436 h 514"/>
                <a:gd name="T46" fmla="*/ 459 w 591"/>
                <a:gd name="T47" fmla="*/ 467 h 514"/>
                <a:gd name="T48" fmla="*/ 455 w 591"/>
                <a:gd name="T49" fmla="*/ 489 h 514"/>
                <a:gd name="T50" fmla="*/ 467 w 591"/>
                <a:gd name="T51" fmla="*/ 509 h 514"/>
                <a:gd name="T52" fmla="*/ 490 w 591"/>
                <a:gd name="T53" fmla="*/ 513 h 514"/>
                <a:gd name="T54" fmla="*/ 516 w 591"/>
                <a:gd name="T55" fmla="*/ 494 h 514"/>
                <a:gd name="T56" fmla="*/ 550 w 591"/>
                <a:gd name="T57" fmla="*/ 447 h 514"/>
                <a:gd name="T58" fmla="*/ 574 w 591"/>
                <a:gd name="T59" fmla="*/ 395 h 514"/>
                <a:gd name="T60" fmla="*/ 589 w 591"/>
                <a:gd name="T61" fmla="*/ 340 h 514"/>
                <a:gd name="T62" fmla="*/ 591 w 591"/>
                <a:gd name="T63" fmla="*/ 281 h 514"/>
                <a:gd name="T64" fmla="*/ 583 w 591"/>
                <a:gd name="T65" fmla="*/ 223 h 514"/>
                <a:gd name="T66" fmla="*/ 564 w 591"/>
                <a:gd name="T67" fmla="*/ 169 h 514"/>
                <a:gd name="T68" fmla="*/ 534 w 591"/>
                <a:gd name="T69" fmla="*/ 119 h 514"/>
                <a:gd name="T70" fmla="*/ 494 w 591"/>
                <a:gd name="T71" fmla="*/ 77 h 514"/>
                <a:gd name="T72" fmla="*/ 448 w 591"/>
                <a:gd name="T73" fmla="*/ 42 h 514"/>
                <a:gd name="T74" fmla="*/ 396 w 591"/>
                <a:gd name="T75" fmla="*/ 17 h 514"/>
                <a:gd name="T76" fmla="*/ 340 w 591"/>
                <a:gd name="T77" fmla="*/ 3 h 514"/>
                <a:gd name="T78" fmla="*/ 295 w 591"/>
                <a:gd name="T79" fmla="*/ 0 h 514"/>
                <a:gd name="T80" fmla="*/ 238 w 591"/>
                <a:gd name="T81" fmla="*/ 5 h 514"/>
                <a:gd name="T82" fmla="*/ 183 w 591"/>
                <a:gd name="T83" fmla="*/ 22 h 514"/>
                <a:gd name="T84" fmla="*/ 132 w 591"/>
                <a:gd name="T85" fmla="*/ 49 h 514"/>
                <a:gd name="T86" fmla="*/ 87 w 591"/>
                <a:gd name="T87" fmla="*/ 87 h 514"/>
                <a:gd name="T88" fmla="*/ 49 w 591"/>
                <a:gd name="T89" fmla="*/ 132 h 514"/>
                <a:gd name="T90" fmla="*/ 22 w 591"/>
                <a:gd name="T91" fmla="*/ 182 h 514"/>
                <a:gd name="T92" fmla="*/ 5 w 591"/>
                <a:gd name="T93" fmla="*/ 237 h 514"/>
                <a:gd name="T94" fmla="*/ 0 w 591"/>
                <a:gd name="T95" fmla="*/ 296 h 514"/>
                <a:gd name="T96" fmla="*/ 5 w 591"/>
                <a:gd name="T97" fmla="*/ 353 h 514"/>
                <a:gd name="T98" fmla="*/ 22 w 591"/>
                <a:gd name="T99" fmla="*/ 409 h 514"/>
                <a:gd name="T100" fmla="*/ 49 w 591"/>
                <a:gd name="T101" fmla="*/ 459 h 514"/>
                <a:gd name="T102" fmla="*/ 87 w 591"/>
                <a:gd name="T103" fmla="*/ 505 h 514"/>
                <a:gd name="T104" fmla="*/ 108 w 591"/>
                <a:gd name="T105" fmla="*/ 514 h 514"/>
                <a:gd name="T106" fmla="*/ 129 w 591"/>
                <a:gd name="T107" fmla="*/ 505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1" h="514">
                  <a:moveTo>
                    <a:pt x="129" y="505"/>
                  </a:moveTo>
                  <a:lnTo>
                    <a:pt x="133" y="500"/>
                  </a:lnTo>
                  <a:lnTo>
                    <a:pt x="136" y="494"/>
                  </a:lnTo>
                  <a:lnTo>
                    <a:pt x="137" y="489"/>
                  </a:lnTo>
                  <a:lnTo>
                    <a:pt x="138" y="483"/>
                  </a:lnTo>
                  <a:lnTo>
                    <a:pt x="137" y="478"/>
                  </a:lnTo>
                  <a:lnTo>
                    <a:pt x="136" y="472"/>
                  </a:lnTo>
                  <a:lnTo>
                    <a:pt x="133" y="467"/>
                  </a:lnTo>
                  <a:lnTo>
                    <a:pt x="129" y="462"/>
                  </a:lnTo>
                  <a:lnTo>
                    <a:pt x="122" y="454"/>
                  </a:lnTo>
                  <a:lnTo>
                    <a:pt x="114" y="445"/>
                  </a:lnTo>
                  <a:lnTo>
                    <a:pt x="107" y="436"/>
                  </a:lnTo>
                  <a:lnTo>
                    <a:pt x="100" y="427"/>
                  </a:lnTo>
                  <a:lnTo>
                    <a:pt x="88" y="406"/>
                  </a:lnTo>
                  <a:lnTo>
                    <a:pt x="79" y="386"/>
                  </a:lnTo>
                  <a:lnTo>
                    <a:pt x="71" y="365"/>
                  </a:lnTo>
                  <a:lnTo>
                    <a:pt x="65" y="342"/>
                  </a:lnTo>
                  <a:lnTo>
                    <a:pt x="63" y="331"/>
                  </a:lnTo>
                  <a:lnTo>
                    <a:pt x="62" y="319"/>
                  </a:lnTo>
                  <a:lnTo>
                    <a:pt x="61" y="307"/>
                  </a:lnTo>
                  <a:lnTo>
                    <a:pt x="61" y="296"/>
                  </a:lnTo>
                  <a:lnTo>
                    <a:pt x="61" y="283"/>
                  </a:lnTo>
                  <a:lnTo>
                    <a:pt x="62" y="272"/>
                  </a:lnTo>
                  <a:lnTo>
                    <a:pt x="63" y="261"/>
                  </a:lnTo>
                  <a:lnTo>
                    <a:pt x="65" y="249"/>
                  </a:lnTo>
                  <a:lnTo>
                    <a:pt x="67" y="238"/>
                  </a:lnTo>
                  <a:lnTo>
                    <a:pt x="71" y="227"/>
                  </a:lnTo>
                  <a:lnTo>
                    <a:pt x="74" y="215"/>
                  </a:lnTo>
                  <a:lnTo>
                    <a:pt x="79" y="205"/>
                  </a:lnTo>
                  <a:lnTo>
                    <a:pt x="83" y="195"/>
                  </a:lnTo>
                  <a:lnTo>
                    <a:pt x="88" y="185"/>
                  </a:lnTo>
                  <a:lnTo>
                    <a:pt x="93" y="175"/>
                  </a:lnTo>
                  <a:lnTo>
                    <a:pt x="100" y="165"/>
                  </a:lnTo>
                  <a:lnTo>
                    <a:pt x="107" y="156"/>
                  </a:lnTo>
                  <a:lnTo>
                    <a:pt x="114" y="147"/>
                  </a:lnTo>
                  <a:lnTo>
                    <a:pt x="122" y="138"/>
                  </a:lnTo>
                  <a:lnTo>
                    <a:pt x="129" y="129"/>
                  </a:lnTo>
                  <a:lnTo>
                    <a:pt x="137" y="121"/>
                  </a:lnTo>
                  <a:lnTo>
                    <a:pt x="146" y="113"/>
                  </a:lnTo>
                  <a:lnTo>
                    <a:pt x="155" y="106"/>
                  </a:lnTo>
                  <a:lnTo>
                    <a:pt x="166" y="99"/>
                  </a:lnTo>
                  <a:lnTo>
                    <a:pt x="175" y="94"/>
                  </a:lnTo>
                  <a:lnTo>
                    <a:pt x="185" y="88"/>
                  </a:lnTo>
                  <a:lnTo>
                    <a:pt x="195" y="82"/>
                  </a:lnTo>
                  <a:lnTo>
                    <a:pt x="206" y="78"/>
                  </a:lnTo>
                  <a:lnTo>
                    <a:pt x="216" y="73"/>
                  </a:lnTo>
                  <a:lnTo>
                    <a:pt x="228" y="70"/>
                  </a:lnTo>
                  <a:lnTo>
                    <a:pt x="238" y="66"/>
                  </a:lnTo>
                  <a:lnTo>
                    <a:pt x="249" y="64"/>
                  </a:lnTo>
                  <a:lnTo>
                    <a:pt x="262" y="62"/>
                  </a:lnTo>
                  <a:lnTo>
                    <a:pt x="273" y="61"/>
                  </a:lnTo>
                  <a:lnTo>
                    <a:pt x="284" y="60"/>
                  </a:lnTo>
                  <a:lnTo>
                    <a:pt x="295" y="60"/>
                  </a:lnTo>
                  <a:lnTo>
                    <a:pt x="308" y="60"/>
                  </a:lnTo>
                  <a:lnTo>
                    <a:pt x="319" y="61"/>
                  </a:lnTo>
                  <a:lnTo>
                    <a:pt x="330" y="62"/>
                  </a:lnTo>
                  <a:lnTo>
                    <a:pt x="342" y="64"/>
                  </a:lnTo>
                  <a:lnTo>
                    <a:pt x="353" y="66"/>
                  </a:lnTo>
                  <a:lnTo>
                    <a:pt x="364" y="70"/>
                  </a:lnTo>
                  <a:lnTo>
                    <a:pt x="376" y="73"/>
                  </a:lnTo>
                  <a:lnTo>
                    <a:pt x="386" y="78"/>
                  </a:lnTo>
                  <a:lnTo>
                    <a:pt x="397" y="82"/>
                  </a:lnTo>
                  <a:lnTo>
                    <a:pt x="407" y="88"/>
                  </a:lnTo>
                  <a:lnTo>
                    <a:pt x="417" y="94"/>
                  </a:lnTo>
                  <a:lnTo>
                    <a:pt x="426" y="99"/>
                  </a:lnTo>
                  <a:lnTo>
                    <a:pt x="437" y="106"/>
                  </a:lnTo>
                  <a:lnTo>
                    <a:pt x="446" y="113"/>
                  </a:lnTo>
                  <a:lnTo>
                    <a:pt x="454" y="121"/>
                  </a:lnTo>
                  <a:lnTo>
                    <a:pt x="463" y="129"/>
                  </a:lnTo>
                  <a:lnTo>
                    <a:pt x="471" y="138"/>
                  </a:lnTo>
                  <a:lnTo>
                    <a:pt x="478" y="147"/>
                  </a:lnTo>
                  <a:lnTo>
                    <a:pt x="485" y="156"/>
                  </a:lnTo>
                  <a:lnTo>
                    <a:pt x="492" y="165"/>
                  </a:lnTo>
                  <a:lnTo>
                    <a:pt x="499" y="175"/>
                  </a:lnTo>
                  <a:lnTo>
                    <a:pt x="504" y="185"/>
                  </a:lnTo>
                  <a:lnTo>
                    <a:pt x="509" y="195"/>
                  </a:lnTo>
                  <a:lnTo>
                    <a:pt x="513" y="205"/>
                  </a:lnTo>
                  <a:lnTo>
                    <a:pt x="521" y="227"/>
                  </a:lnTo>
                  <a:lnTo>
                    <a:pt x="527" y="249"/>
                  </a:lnTo>
                  <a:lnTo>
                    <a:pt x="529" y="261"/>
                  </a:lnTo>
                  <a:lnTo>
                    <a:pt x="530" y="272"/>
                  </a:lnTo>
                  <a:lnTo>
                    <a:pt x="532" y="283"/>
                  </a:lnTo>
                  <a:lnTo>
                    <a:pt x="532" y="296"/>
                  </a:lnTo>
                  <a:lnTo>
                    <a:pt x="532" y="307"/>
                  </a:lnTo>
                  <a:lnTo>
                    <a:pt x="530" y="319"/>
                  </a:lnTo>
                  <a:lnTo>
                    <a:pt x="529" y="331"/>
                  </a:lnTo>
                  <a:lnTo>
                    <a:pt x="527" y="342"/>
                  </a:lnTo>
                  <a:lnTo>
                    <a:pt x="521" y="365"/>
                  </a:lnTo>
                  <a:lnTo>
                    <a:pt x="513" y="386"/>
                  </a:lnTo>
                  <a:lnTo>
                    <a:pt x="504" y="406"/>
                  </a:lnTo>
                  <a:lnTo>
                    <a:pt x="492" y="427"/>
                  </a:lnTo>
                  <a:lnTo>
                    <a:pt x="485" y="436"/>
                  </a:lnTo>
                  <a:lnTo>
                    <a:pt x="478" y="445"/>
                  </a:lnTo>
                  <a:lnTo>
                    <a:pt x="471" y="454"/>
                  </a:lnTo>
                  <a:lnTo>
                    <a:pt x="463" y="462"/>
                  </a:lnTo>
                  <a:lnTo>
                    <a:pt x="459" y="467"/>
                  </a:lnTo>
                  <a:lnTo>
                    <a:pt x="456" y="472"/>
                  </a:lnTo>
                  <a:lnTo>
                    <a:pt x="455" y="478"/>
                  </a:lnTo>
                  <a:lnTo>
                    <a:pt x="454" y="483"/>
                  </a:lnTo>
                  <a:lnTo>
                    <a:pt x="455" y="489"/>
                  </a:lnTo>
                  <a:lnTo>
                    <a:pt x="456" y="494"/>
                  </a:lnTo>
                  <a:lnTo>
                    <a:pt x="459" y="500"/>
                  </a:lnTo>
                  <a:lnTo>
                    <a:pt x="463" y="505"/>
                  </a:lnTo>
                  <a:lnTo>
                    <a:pt x="467" y="509"/>
                  </a:lnTo>
                  <a:lnTo>
                    <a:pt x="473" y="511"/>
                  </a:lnTo>
                  <a:lnTo>
                    <a:pt x="478" y="513"/>
                  </a:lnTo>
                  <a:lnTo>
                    <a:pt x="484" y="514"/>
                  </a:lnTo>
                  <a:lnTo>
                    <a:pt x="490" y="513"/>
                  </a:lnTo>
                  <a:lnTo>
                    <a:pt x="495" y="511"/>
                  </a:lnTo>
                  <a:lnTo>
                    <a:pt x="501" y="509"/>
                  </a:lnTo>
                  <a:lnTo>
                    <a:pt x="506" y="505"/>
                  </a:lnTo>
                  <a:lnTo>
                    <a:pt x="516" y="494"/>
                  </a:lnTo>
                  <a:lnTo>
                    <a:pt x="525" y="483"/>
                  </a:lnTo>
                  <a:lnTo>
                    <a:pt x="534" y="472"/>
                  </a:lnTo>
                  <a:lnTo>
                    <a:pt x="543" y="459"/>
                  </a:lnTo>
                  <a:lnTo>
                    <a:pt x="550" y="447"/>
                  </a:lnTo>
                  <a:lnTo>
                    <a:pt x="557" y="435"/>
                  </a:lnTo>
                  <a:lnTo>
                    <a:pt x="564" y="422"/>
                  </a:lnTo>
                  <a:lnTo>
                    <a:pt x="570" y="409"/>
                  </a:lnTo>
                  <a:lnTo>
                    <a:pt x="574" y="395"/>
                  </a:lnTo>
                  <a:lnTo>
                    <a:pt x="579" y="382"/>
                  </a:lnTo>
                  <a:lnTo>
                    <a:pt x="583" y="368"/>
                  </a:lnTo>
                  <a:lnTo>
                    <a:pt x="586" y="353"/>
                  </a:lnTo>
                  <a:lnTo>
                    <a:pt x="589" y="340"/>
                  </a:lnTo>
                  <a:lnTo>
                    <a:pt x="590" y="325"/>
                  </a:lnTo>
                  <a:lnTo>
                    <a:pt x="591" y="310"/>
                  </a:lnTo>
                  <a:lnTo>
                    <a:pt x="591" y="296"/>
                  </a:lnTo>
                  <a:lnTo>
                    <a:pt x="591" y="281"/>
                  </a:lnTo>
                  <a:lnTo>
                    <a:pt x="590" y="266"/>
                  </a:lnTo>
                  <a:lnTo>
                    <a:pt x="589" y="252"/>
                  </a:lnTo>
                  <a:lnTo>
                    <a:pt x="586" y="237"/>
                  </a:lnTo>
                  <a:lnTo>
                    <a:pt x="583" y="223"/>
                  </a:lnTo>
                  <a:lnTo>
                    <a:pt x="579" y="209"/>
                  </a:lnTo>
                  <a:lnTo>
                    <a:pt x="574" y="195"/>
                  </a:lnTo>
                  <a:lnTo>
                    <a:pt x="570" y="183"/>
                  </a:lnTo>
                  <a:lnTo>
                    <a:pt x="564" y="169"/>
                  </a:lnTo>
                  <a:lnTo>
                    <a:pt x="557" y="156"/>
                  </a:lnTo>
                  <a:lnTo>
                    <a:pt x="550" y="143"/>
                  </a:lnTo>
                  <a:lnTo>
                    <a:pt x="543" y="132"/>
                  </a:lnTo>
                  <a:lnTo>
                    <a:pt x="534" y="119"/>
                  </a:lnTo>
                  <a:lnTo>
                    <a:pt x="525" y="108"/>
                  </a:lnTo>
                  <a:lnTo>
                    <a:pt x="516" y="97"/>
                  </a:lnTo>
                  <a:lnTo>
                    <a:pt x="506" y="87"/>
                  </a:lnTo>
                  <a:lnTo>
                    <a:pt x="494" y="77"/>
                  </a:lnTo>
                  <a:lnTo>
                    <a:pt x="483" y="66"/>
                  </a:lnTo>
                  <a:lnTo>
                    <a:pt x="472" y="57"/>
                  </a:lnTo>
                  <a:lnTo>
                    <a:pt x="460" y="49"/>
                  </a:lnTo>
                  <a:lnTo>
                    <a:pt x="448" y="42"/>
                  </a:lnTo>
                  <a:lnTo>
                    <a:pt x="436" y="35"/>
                  </a:lnTo>
                  <a:lnTo>
                    <a:pt x="422" y="28"/>
                  </a:lnTo>
                  <a:lnTo>
                    <a:pt x="410" y="22"/>
                  </a:lnTo>
                  <a:lnTo>
                    <a:pt x="396" y="17"/>
                  </a:lnTo>
                  <a:lnTo>
                    <a:pt x="382" y="12"/>
                  </a:lnTo>
                  <a:lnTo>
                    <a:pt x="368" y="9"/>
                  </a:lnTo>
                  <a:lnTo>
                    <a:pt x="354" y="5"/>
                  </a:lnTo>
                  <a:lnTo>
                    <a:pt x="340" y="3"/>
                  </a:lnTo>
                  <a:lnTo>
                    <a:pt x="325" y="1"/>
                  </a:lnTo>
                  <a:lnTo>
                    <a:pt x="311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281" y="0"/>
                  </a:lnTo>
                  <a:lnTo>
                    <a:pt x="266" y="1"/>
                  </a:lnTo>
                  <a:lnTo>
                    <a:pt x="253" y="3"/>
                  </a:lnTo>
                  <a:lnTo>
                    <a:pt x="238" y="5"/>
                  </a:lnTo>
                  <a:lnTo>
                    <a:pt x="223" y="9"/>
                  </a:lnTo>
                  <a:lnTo>
                    <a:pt x="210" y="12"/>
                  </a:lnTo>
                  <a:lnTo>
                    <a:pt x="196" y="17"/>
                  </a:lnTo>
                  <a:lnTo>
                    <a:pt x="183" y="22"/>
                  </a:lnTo>
                  <a:lnTo>
                    <a:pt x="169" y="28"/>
                  </a:lnTo>
                  <a:lnTo>
                    <a:pt x="157" y="35"/>
                  </a:lnTo>
                  <a:lnTo>
                    <a:pt x="144" y="42"/>
                  </a:lnTo>
                  <a:lnTo>
                    <a:pt x="132" y="49"/>
                  </a:lnTo>
                  <a:lnTo>
                    <a:pt x="120" y="57"/>
                  </a:lnTo>
                  <a:lnTo>
                    <a:pt x="108" y="66"/>
                  </a:lnTo>
                  <a:lnTo>
                    <a:pt x="98" y="77"/>
                  </a:lnTo>
                  <a:lnTo>
                    <a:pt x="87" y="87"/>
                  </a:lnTo>
                  <a:lnTo>
                    <a:pt x="76" y="97"/>
                  </a:lnTo>
                  <a:lnTo>
                    <a:pt x="67" y="108"/>
                  </a:lnTo>
                  <a:lnTo>
                    <a:pt x="58" y="119"/>
                  </a:lnTo>
                  <a:lnTo>
                    <a:pt x="49" y="132"/>
                  </a:lnTo>
                  <a:lnTo>
                    <a:pt x="41" y="143"/>
                  </a:lnTo>
                  <a:lnTo>
                    <a:pt x="35" y="156"/>
                  </a:lnTo>
                  <a:lnTo>
                    <a:pt x="28" y="169"/>
                  </a:lnTo>
                  <a:lnTo>
                    <a:pt x="22" y="182"/>
                  </a:lnTo>
                  <a:lnTo>
                    <a:pt x="18" y="195"/>
                  </a:lnTo>
                  <a:lnTo>
                    <a:pt x="13" y="209"/>
                  </a:lnTo>
                  <a:lnTo>
                    <a:pt x="9" y="223"/>
                  </a:lnTo>
                  <a:lnTo>
                    <a:pt x="5" y="237"/>
                  </a:lnTo>
                  <a:lnTo>
                    <a:pt x="3" y="252"/>
                  </a:lnTo>
                  <a:lnTo>
                    <a:pt x="2" y="266"/>
                  </a:lnTo>
                  <a:lnTo>
                    <a:pt x="1" y="281"/>
                  </a:lnTo>
                  <a:lnTo>
                    <a:pt x="0" y="296"/>
                  </a:lnTo>
                  <a:lnTo>
                    <a:pt x="1" y="310"/>
                  </a:lnTo>
                  <a:lnTo>
                    <a:pt x="2" y="325"/>
                  </a:lnTo>
                  <a:lnTo>
                    <a:pt x="3" y="340"/>
                  </a:lnTo>
                  <a:lnTo>
                    <a:pt x="5" y="353"/>
                  </a:lnTo>
                  <a:lnTo>
                    <a:pt x="9" y="368"/>
                  </a:lnTo>
                  <a:lnTo>
                    <a:pt x="13" y="382"/>
                  </a:lnTo>
                  <a:lnTo>
                    <a:pt x="18" y="395"/>
                  </a:lnTo>
                  <a:lnTo>
                    <a:pt x="22" y="409"/>
                  </a:lnTo>
                  <a:lnTo>
                    <a:pt x="28" y="422"/>
                  </a:lnTo>
                  <a:lnTo>
                    <a:pt x="35" y="435"/>
                  </a:lnTo>
                  <a:lnTo>
                    <a:pt x="41" y="447"/>
                  </a:lnTo>
                  <a:lnTo>
                    <a:pt x="49" y="459"/>
                  </a:lnTo>
                  <a:lnTo>
                    <a:pt x="58" y="472"/>
                  </a:lnTo>
                  <a:lnTo>
                    <a:pt x="67" y="483"/>
                  </a:lnTo>
                  <a:lnTo>
                    <a:pt x="76" y="494"/>
                  </a:lnTo>
                  <a:lnTo>
                    <a:pt x="87" y="505"/>
                  </a:lnTo>
                  <a:lnTo>
                    <a:pt x="91" y="509"/>
                  </a:lnTo>
                  <a:lnTo>
                    <a:pt x="97" y="511"/>
                  </a:lnTo>
                  <a:lnTo>
                    <a:pt x="102" y="513"/>
                  </a:lnTo>
                  <a:lnTo>
                    <a:pt x="108" y="514"/>
                  </a:lnTo>
                  <a:lnTo>
                    <a:pt x="114" y="513"/>
                  </a:lnTo>
                  <a:lnTo>
                    <a:pt x="119" y="511"/>
                  </a:lnTo>
                  <a:lnTo>
                    <a:pt x="125" y="509"/>
                  </a:lnTo>
                  <a:lnTo>
                    <a:pt x="129" y="5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3137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1696-1C4C-4479-8F1A-84D065B82B7C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3" name="Titolo 3"/>
          <p:cNvSpPr txBox="1">
            <a:spLocks/>
          </p:cNvSpPr>
          <p:nvPr/>
        </p:nvSpPr>
        <p:spPr bwMode="auto">
          <a:xfrm>
            <a:off x="317021" y="116259"/>
            <a:ext cx="9184175" cy="42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5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it-IT" b="1" dirty="0">
                <a:cs typeface="Arial" pitchFamily="34" charset="0"/>
              </a:rPr>
              <a:t>Finlombarda Corporate Banking</a:t>
            </a:r>
          </a:p>
        </p:txBody>
      </p:sp>
      <p:sp>
        <p:nvSpPr>
          <p:cNvPr id="4" name="Rettangolo 3"/>
          <p:cNvSpPr/>
          <p:nvPr/>
        </p:nvSpPr>
        <p:spPr>
          <a:xfrm>
            <a:off x="351170" y="477324"/>
            <a:ext cx="34134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600" b="1" dirty="0" err="1">
                <a:solidFill>
                  <a:srgbClr val="174783"/>
                </a:solidFill>
                <a:latin typeface="Arial" pitchFamily="34" charset="0"/>
                <a:cs typeface="Arial" pitchFamily="34" charset="0"/>
              </a:rPr>
              <a:t>Leveraged</a:t>
            </a:r>
            <a:r>
              <a:rPr lang="it-IT" altLang="it-IT" sz="1600" b="1" dirty="0">
                <a:solidFill>
                  <a:srgbClr val="174783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it-IT" altLang="it-IT" sz="1600" b="1" dirty="0" err="1">
                <a:solidFill>
                  <a:srgbClr val="174783"/>
                </a:solidFill>
                <a:latin typeface="Arial" pitchFamily="34" charset="0"/>
                <a:cs typeface="Arial" pitchFamily="34" charset="0"/>
              </a:rPr>
              <a:t>Acquisition</a:t>
            </a:r>
            <a:r>
              <a:rPr lang="it-IT" altLang="it-IT" sz="1600" b="1" dirty="0">
                <a:solidFill>
                  <a:srgbClr val="174783"/>
                </a:solidFill>
                <a:latin typeface="Arial" pitchFamily="34" charset="0"/>
                <a:cs typeface="Arial" pitchFamily="34" charset="0"/>
              </a:rPr>
              <a:t> Finance</a:t>
            </a:r>
            <a:endParaRPr lang="it-IT" sz="1600" b="1" dirty="0">
              <a:solidFill>
                <a:srgbClr val="17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9"/>
          <p:cNvSpPr/>
          <p:nvPr>
            <p:custDataLst>
              <p:tags r:id="rId1"/>
            </p:custDataLst>
          </p:nvPr>
        </p:nvSpPr>
        <p:spPr bwMode="auto">
          <a:xfrm>
            <a:off x="877693" y="1146239"/>
            <a:ext cx="8488800" cy="345600"/>
          </a:xfrm>
          <a:prstGeom prst="rect">
            <a:avLst/>
          </a:prstGeom>
          <a:solidFill>
            <a:srgbClr val="1747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0" rIns="0" bIns="0" anchor="ctr"/>
          <a:lstStyle/>
          <a:p>
            <a:pPr lvl="0" defTabSz="914400">
              <a:defRPr/>
            </a:pPr>
            <a:r>
              <a:rPr lang="it-IT" sz="1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 e cosa finanzia</a:t>
            </a:r>
            <a:endParaRPr lang="it-IT" sz="1400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7001" y="1517066"/>
            <a:ext cx="8249211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5738" lvl="1" indent="-184150" defTabSz="914400">
              <a:spcAft>
                <a:spcPts val="600"/>
              </a:spcAft>
              <a:buFontTx/>
              <a:buChar char="•"/>
              <a:defRPr/>
            </a:pP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Co-finanziamento con gli istituti di credito dedicato alla crescita per linee esterne o al cambio generazionale o al passaggio di proprietà ai dipendenti delle imprese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lombarde</a:t>
            </a:r>
          </a:p>
          <a:p>
            <a:pPr marL="185738" lvl="1" indent="-184150" defTabSz="914400">
              <a:buFontTx/>
              <a:buChar char="•"/>
              <a:defRPr/>
            </a:pP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Acquisizione di quote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societarie e rami d’azienda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rifinanziamento del debito </a:t>
            </a:r>
            <a:r>
              <a:rPr lang="it-IT" sz="1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-operazione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e/o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investimenti per lo sfruttamento delle sinergie post-operazione.</a:t>
            </a:r>
          </a:p>
        </p:txBody>
      </p:sp>
      <p:sp>
        <p:nvSpPr>
          <p:cNvPr id="27" name="RbLeanShape Left U-Shape 21"/>
          <p:cNvSpPr>
            <a:spLocks noChangeArrowheads="1"/>
          </p:cNvSpPr>
          <p:nvPr/>
        </p:nvSpPr>
        <p:spPr bwMode="auto">
          <a:xfrm rot="5400000">
            <a:off x="4464531" y="-2457626"/>
            <a:ext cx="1342183" cy="8549909"/>
          </a:xfrm>
          <a:custGeom>
            <a:avLst/>
            <a:gdLst>
              <a:gd name="T0" fmla="*/ 0 w 1270000"/>
              <a:gd name="T1" fmla="*/ 0 h 3175000"/>
              <a:gd name="T2" fmla="*/ 1270000 w 1270000"/>
              <a:gd name="T3" fmla="*/ 0 h 3175000"/>
              <a:gd name="T4" fmla="*/ 1270000 w 1270000"/>
              <a:gd name="T5" fmla="*/ 2076759 h 3175000"/>
              <a:gd name="T6" fmla="*/ 0 w 1270000"/>
              <a:gd name="T7" fmla="*/ 2076759 h 3175000"/>
              <a:gd name="T8" fmla="*/ 0 60000 65536"/>
              <a:gd name="T9" fmla="*/ 0 60000 65536"/>
              <a:gd name="T10" fmla="*/ 0 60000 65536"/>
              <a:gd name="T11" fmla="*/ 0 60000 65536"/>
              <a:gd name="T12" fmla="*/ 0 w 1270000"/>
              <a:gd name="T13" fmla="*/ 0 h 3175000"/>
              <a:gd name="T14" fmla="*/ 1270000 w 1270000"/>
              <a:gd name="T15" fmla="*/ 3175000 h 3175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noFill/>
          <a:ln w="22225" algn="ctr">
            <a:solidFill>
              <a:srgbClr val="000099"/>
            </a:solidFill>
            <a:round/>
            <a:headEnd/>
            <a:tailEnd/>
          </a:ln>
        </p:spPr>
        <p:txBody>
          <a:bodyPr wrap="none" lIns="0" tIns="89999" rIns="0" bIns="0"/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Rectangle 29"/>
          <p:cNvSpPr/>
          <p:nvPr>
            <p:custDataLst>
              <p:tags r:id="rId3"/>
            </p:custDataLst>
          </p:nvPr>
        </p:nvSpPr>
        <p:spPr bwMode="auto">
          <a:xfrm>
            <a:off x="877693" y="2521921"/>
            <a:ext cx="8488800" cy="345600"/>
          </a:xfrm>
          <a:prstGeom prst="rect">
            <a:avLst/>
          </a:prstGeom>
          <a:solidFill>
            <a:srgbClr val="1747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</a:p>
        </p:txBody>
      </p:sp>
      <p:sp>
        <p:nvSpPr>
          <p:cNvPr id="29" name="Text Box 2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7000" y="2913101"/>
            <a:ext cx="82492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5738" lvl="1" indent="-184150" defTabSz="914400">
              <a:buFontTx/>
              <a:buChar char="•"/>
              <a:defRPr/>
            </a:pP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PMI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esclusione delle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Microimprese) e MID Cap </a:t>
            </a:r>
            <a:r>
              <a:rPr lang="it-IT" altLang="it-IT" sz="1400" dirty="0" smtClean="0">
                <a:latin typeface="Arial" pitchFamily="34" charset="0"/>
                <a:cs typeface="Arial" pitchFamily="34" charset="0"/>
              </a:rPr>
              <a:t>con sede legale e/o operativa in Lombardia</a:t>
            </a:r>
            <a:endParaRPr lang="it-IT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bLeanShape Left U-Shape 21"/>
          <p:cNvSpPr>
            <a:spLocks noChangeArrowheads="1"/>
          </p:cNvSpPr>
          <p:nvPr/>
        </p:nvSpPr>
        <p:spPr bwMode="auto">
          <a:xfrm rot="5400000">
            <a:off x="4811623" y="-1401958"/>
            <a:ext cx="648000" cy="8549909"/>
          </a:xfrm>
          <a:custGeom>
            <a:avLst/>
            <a:gdLst>
              <a:gd name="T0" fmla="*/ 0 w 1270000"/>
              <a:gd name="T1" fmla="*/ 0 h 3175000"/>
              <a:gd name="T2" fmla="*/ 1270000 w 1270000"/>
              <a:gd name="T3" fmla="*/ 0 h 3175000"/>
              <a:gd name="T4" fmla="*/ 1270000 w 1270000"/>
              <a:gd name="T5" fmla="*/ 2076759 h 3175000"/>
              <a:gd name="T6" fmla="*/ 0 w 1270000"/>
              <a:gd name="T7" fmla="*/ 2076759 h 3175000"/>
              <a:gd name="T8" fmla="*/ 0 60000 65536"/>
              <a:gd name="T9" fmla="*/ 0 60000 65536"/>
              <a:gd name="T10" fmla="*/ 0 60000 65536"/>
              <a:gd name="T11" fmla="*/ 0 60000 65536"/>
              <a:gd name="T12" fmla="*/ 0 w 1270000"/>
              <a:gd name="T13" fmla="*/ 0 h 3175000"/>
              <a:gd name="T14" fmla="*/ 1270000 w 1270000"/>
              <a:gd name="T15" fmla="*/ 3175000 h 3175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noFill/>
          <a:ln w="22225" algn="ctr">
            <a:solidFill>
              <a:srgbClr val="000099"/>
            </a:solidFill>
            <a:round/>
            <a:headEnd/>
            <a:tailEnd/>
          </a:ln>
        </p:spPr>
        <p:txBody>
          <a:bodyPr wrap="none" lIns="0" tIns="89999" rIns="0" bIns="0"/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Rectangle 29"/>
          <p:cNvSpPr/>
          <p:nvPr>
            <p:custDataLst>
              <p:tags r:id="rId5"/>
            </p:custDataLst>
          </p:nvPr>
        </p:nvSpPr>
        <p:spPr bwMode="auto">
          <a:xfrm>
            <a:off x="877693" y="3242042"/>
            <a:ext cx="8488800" cy="345600"/>
          </a:xfrm>
          <a:prstGeom prst="rect">
            <a:avLst/>
          </a:prstGeom>
          <a:solidFill>
            <a:srgbClr val="1747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Caratteristiche del finanziamento</a:t>
            </a: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2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67912" y="3663623"/>
            <a:ext cx="8249212" cy="21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5738" lvl="1" indent="-184150" defTabSz="914400">
              <a:spcBef>
                <a:spcPts val="600"/>
              </a:spcBef>
              <a:buFontTx/>
              <a:buChar char="•"/>
              <a:defRPr/>
            </a:pP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Prestito a medio – lungo termine</a:t>
            </a:r>
          </a:p>
          <a:p>
            <a:pPr marL="185738" lvl="1" indent="-184150" defTabSz="914400">
              <a:spcBef>
                <a:spcPts val="600"/>
              </a:spcBef>
              <a:buFontTx/>
              <a:buChar char="•"/>
              <a:defRPr/>
            </a:pP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Importo quota FL </a:t>
            </a:r>
            <a:r>
              <a:rPr lang="it-IT" sz="1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Mln € e </a:t>
            </a:r>
            <a:r>
              <a:rPr lang="it-IT" sz="1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Mln € a seguito di istruttoria economico – finanziaria e in funzione delle specificità dell’operazione</a:t>
            </a:r>
          </a:p>
          <a:p>
            <a:pPr marL="185738" lvl="1" indent="-184150" defTabSz="914400">
              <a:spcBef>
                <a:spcPts val="600"/>
              </a:spcBef>
              <a:buFontTx/>
              <a:buChar char="•"/>
              <a:defRPr/>
            </a:pP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Durata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stabilirsi caso per caso</a:t>
            </a:r>
          </a:p>
          <a:p>
            <a:pPr marL="185738" lvl="1" indent="-184150" defTabSz="914400">
              <a:spcBef>
                <a:spcPts val="600"/>
              </a:spcBef>
              <a:buFontTx/>
              <a:buChar char="•"/>
              <a:defRPr/>
            </a:pP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Rimborso </a:t>
            </a:r>
            <a:r>
              <a:rPr lang="it-IT" sz="1400" i="1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amortizing</a:t>
            </a:r>
            <a:r>
              <a:rPr lang="it-IT" sz="1400" i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it-IT" sz="1400" i="1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85738" lvl="1" indent="-184150" defTabSz="914400">
              <a:spcBef>
                <a:spcPts val="600"/>
              </a:spcBef>
              <a:buFontTx/>
              <a:buChar char="•"/>
              <a:defRPr/>
            </a:pP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Garanzie di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 contrattuale, reale o personale (incluso il Fondo Centrale di Garanzia e altre forme di garanzia pubblica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85738" lvl="1" indent="-184150" defTabSz="914400">
              <a:spcBef>
                <a:spcPts val="600"/>
              </a:spcBef>
              <a:buFontTx/>
              <a:buChar char="•"/>
              <a:defRPr/>
            </a:pP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Eventuali </a:t>
            </a:r>
            <a:r>
              <a:rPr lang="it-IT" sz="1400" i="1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fees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(es. </a:t>
            </a:r>
            <a:r>
              <a:rPr lang="en-US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arranging fee, up-front fee, underwriting </a:t>
            </a:r>
            <a:r>
              <a:rPr lang="en-US" sz="1400" i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</a:t>
            </a:r>
            <a:r>
              <a:rPr lang="en-US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1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bLeanShape Left U-Shape 21"/>
          <p:cNvSpPr>
            <a:spLocks noChangeArrowheads="1"/>
          </p:cNvSpPr>
          <p:nvPr/>
        </p:nvSpPr>
        <p:spPr bwMode="auto">
          <a:xfrm rot="5400000">
            <a:off x="3830197" y="272471"/>
            <a:ext cx="2610849" cy="8549909"/>
          </a:xfrm>
          <a:custGeom>
            <a:avLst/>
            <a:gdLst>
              <a:gd name="T0" fmla="*/ 0 w 1270000"/>
              <a:gd name="T1" fmla="*/ 0 h 3175000"/>
              <a:gd name="T2" fmla="*/ 1270000 w 1270000"/>
              <a:gd name="T3" fmla="*/ 0 h 3175000"/>
              <a:gd name="T4" fmla="*/ 1270000 w 1270000"/>
              <a:gd name="T5" fmla="*/ 2076759 h 3175000"/>
              <a:gd name="T6" fmla="*/ 0 w 1270000"/>
              <a:gd name="T7" fmla="*/ 2076759 h 3175000"/>
              <a:gd name="T8" fmla="*/ 0 60000 65536"/>
              <a:gd name="T9" fmla="*/ 0 60000 65536"/>
              <a:gd name="T10" fmla="*/ 0 60000 65536"/>
              <a:gd name="T11" fmla="*/ 0 60000 65536"/>
              <a:gd name="T12" fmla="*/ 0 w 1270000"/>
              <a:gd name="T13" fmla="*/ 0 h 3175000"/>
              <a:gd name="T14" fmla="*/ 1270000 w 1270000"/>
              <a:gd name="T15" fmla="*/ 3175000 h 3175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noFill/>
          <a:ln w="22225" algn="ctr">
            <a:solidFill>
              <a:srgbClr val="000099"/>
            </a:solidFill>
            <a:round/>
            <a:headEnd/>
            <a:tailEnd/>
          </a:ln>
        </p:spPr>
        <p:txBody>
          <a:bodyPr wrap="none" lIns="0" tIns="89999" rIns="0" bIns="0"/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8" name="Group 495"/>
          <p:cNvGrpSpPr/>
          <p:nvPr/>
        </p:nvGrpSpPr>
        <p:grpSpPr>
          <a:xfrm>
            <a:off x="3837329" y="3249360"/>
            <a:ext cx="284163" cy="292415"/>
            <a:chOff x="7613650" y="1387475"/>
            <a:chExt cx="284163" cy="284163"/>
          </a:xfrm>
          <a:solidFill>
            <a:schemeClr val="bg1"/>
          </a:solidFill>
        </p:grpSpPr>
        <p:sp>
          <p:nvSpPr>
            <p:cNvPr id="39" name="Freeform 4359"/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4360"/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143"/>
          <p:cNvGrpSpPr/>
          <p:nvPr/>
        </p:nvGrpSpPr>
        <p:grpSpPr>
          <a:xfrm>
            <a:off x="1614035" y="2547235"/>
            <a:ext cx="285750" cy="225425"/>
            <a:chOff x="9883775" y="5410200"/>
            <a:chExt cx="285750" cy="225425"/>
          </a:xfrm>
          <a:solidFill>
            <a:schemeClr val="bg1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42" name="Freeform 3677"/>
            <p:cNvSpPr>
              <a:spLocks/>
            </p:cNvSpPr>
            <p:nvPr/>
          </p:nvSpPr>
          <p:spPr bwMode="auto">
            <a:xfrm>
              <a:off x="10052050" y="5445125"/>
              <a:ext cx="117475" cy="190500"/>
            </a:xfrm>
            <a:custGeom>
              <a:avLst/>
              <a:gdLst>
                <a:gd name="T0" fmla="*/ 201 w 296"/>
                <a:gd name="T1" fmla="*/ 285 h 482"/>
                <a:gd name="T2" fmla="*/ 168 w 296"/>
                <a:gd name="T3" fmla="*/ 275 h 482"/>
                <a:gd name="T4" fmla="*/ 153 w 296"/>
                <a:gd name="T5" fmla="*/ 238 h 482"/>
                <a:gd name="T6" fmla="*/ 163 w 296"/>
                <a:gd name="T7" fmla="*/ 230 h 482"/>
                <a:gd name="T8" fmla="*/ 176 w 296"/>
                <a:gd name="T9" fmla="*/ 219 h 482"/>
                <a:gd name="T10" fmla="*/ 185 w 296"/>
                <a:gd name="T11" fmla="*/ 201 h 482"/>
                <a:gd name="T12" fmla="*/ 190 w 296"/>
                <a:gd name="T13" fmla="*/ 175 h 482"/>
                <a:gd name="T14" fmla="*/ 198 w 296"/>
                <a:gd name="T15" fmla="*/ 167 h 482"/>
                <a:gd name="T16" fmla="*/ 201 w 296"/>
                <a:gd name="T17" fmla="*/ 158 h 482"/>
                <a:gd name="T18" fmla="*/ 205 w 296"/>
                <a:gd name="T19" fmla="*/ 133 h 482"/>
                <a:gd name="T20" fmla="*/ 205 w 296"/>
                <a:gd name="T21" fmla="*/ 122 h 482"/>
                <a:gd name="T22" fmla="*/ 201 w 296"/>
                <a:gd name="T23" fmla="*/ 110 h 482"/>
                <a:gd name="T24" fmla="*/ 195 w 296"/>
                <a:gd name="T25" fmla="*/ 101 h 482"/>
                <a:gd name="T26" fmla="*/ 205 w 296"/>
                <a:gd name="T27" fmla="*/ 76 h 482"/>
                <a:gd name="T28" fmla="*/ 208 w 296"/>
                <a:gd name="T29" fmla="*/ 59 h 482"/>
                <a:gd name="T30" fmla="*/ 205 w 296"/>
                <a:gd name="T31" fmla="*/ 43 h 482"/>
                <a:gd name="T32" fmla="*/ 200 w 296"/>
                <a:gd name="T33" fmla="*/ 31 h 482"/>
                <a:gd name="T34" fmla="*/ 192 w 296"/>
                <a:gd name="T35" fmla="*/ 22 h 482"/>
                <a:gd name="T36" fmla="*/ 171 w 296"/>
                <a:gd name="T37" fmla="*/ 9 h 482"/>
                <a:gd name="T38" fmla="*/ 145 w 296"/>
                <a:gd name="T39" fmla="*/ 2 h 482"/>
                <a:gd name="T40" fmla="*/ 118 w 296"/>
                <a:gd name="T41" fmla="*/ 0 h 482"/>
                <a:gd name="T42" fmla="*/ 95 w 296"/>
                <a:gd name="T43" fmla="*/ 2 h 482"/>
                <a:gd name="T44" fmla="*/ 70 w 296"/>
                <a:gd name="T45" fmla="*/ 7 h 482"/>
                <a:gd name="T46" fmla="*/ 50 w 296"/>
                <a:gd name="T47" fmla="*/ 17 h 482"/>
                <a:gd name="T48" fmla="*/ 36 w 296"/>
                <a:gd name="T49" fmla="*/ 32 h 482"/>
                <a:gd name="T50" fmla="*/ 16 w 296"/>
                <a:gd name="T51" fmla="*/ 36 h 482"/>
                <a:gd name="T52" fmla="*/ 7 w 296"/>
                <a:gd name="T53" fmla="*/ 44 h 482"/>
                <a:gd name="T54" fmla="*/ 4 w 296"/>
                <a:gd name="T55" fmla="*/ 57 h 482"/>
                <a:gd name="T56" fmla="*/ 4 w 296"/>
                <a:gd name="T57" fmla="*/ 71 h 482"/>
                <a:gd name="T58" fmla="*/ 13 w 296"/>
                <a:gd name="T59" fmla="*/ 99 h 482"/>
                <a:gd name="T60" fmla="*/ 5 w 296"/>
                <a:gd name="T61" fmla="*/ 110 h 482"/>
                <a:gd name="T62" fmla="*/ 0 w 296"/>
                <a:gd name="T63" fmla="*/ 121 h 482"/>
                <a:gd name="T64" fmla="*/ 0 w 296"/>
                <a:gd name="T65" fmla="*/ 133 h 482"/>
                <a:gd name="T66" fmla="*/ 4 w 296"/>
                <a:gd name="T67" fmla="*/ 158 h 482"/>
                <a:gd name="T68" fmla="*/ 9 w 296"/>
                <a:gd name="T69" fmla="*/ 167 h 482"/>
                <a:gd name="T70" fmla="*/ 15 w 296"/>
                <a:gd name="T71" fmla="*/ 175 h 482"/>
                <a:gd name="T72" fmla="*/ 20 w 296"/>
                <a:gd name="T73" fmla="*/ 199 h 482"/>
                <a:gd name="T74" fmla="*/ 31 w 296"/>
                <a:gd name="T75" fmla="*/ 217 h 482"/>
                <a:gd name="T76" fmla="*/ 43 w 296"/>
                <a:gd name="T77" fmla="*/ 230 h 482"/>
                <a:gd name="T78" fmla="*/ 56 w 296"/>
                <a:gd name="T79" fmla="*/ 238 h 482"/>
                <a:gd name="T80" fmla="*/ 43 w 296"/>
                <a:gd name="T81" fmla="*/ 274 h 482"/>
                <a:gd name="T82" fmla="*/ 42 w 296"/>
                <a:gd name="T83" fmla="*/ 287 h 482"/>
                <a:gd name="T84" fmla="*/ 61 w 296"/>
                <a:gd name="T85" fmla="*/ 302 h 482"/>
                <a:gd name="T86" fmla="*/ 73 w 296"/>
                <a:gd name="T87" fmla="*/ 318 h 482"/>
                <a:gd name="T88" fmla="*/ 79 w 296"/>
                <a:gd name="T89" fmla="*/ 332 h 482"/>
                <a:gd name="T90" fmla="*/ 81 w 296"/>
                <a:gd name="T91" fmla="*/ 482 h 482"/>
                <a:gd name="T92" fmla="*/ 289 w 296"/>
                <a:gd name="T93" fmla="*/ 481 h 482"/>
                <a:gd name="T94" fmla="*/ 295 w 296"/>
                <a:gd name="T95" fmla="*/ 474 h 482"/>
                <a:gd name="T96" fmla="*/ 296 w 296"/>
                <a:gd name="T97" fmla="*/ 334 h 482"/>
                <a:gd name="T98" fmla="*/ 293 w 296"/>
                <a:gd name="T99" fmla="*/ 323 h 482"/>
                <a:gd name="T100" fmla="*/ 278 w 296"/>
                <a:gd name="T101" fmla="*/ 312 h 482"/>
                <a:gd name="T102" fmla="*/ 217 w 296"/>
                <a:gd name="T103" fmla="*/ 291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6" h="482">
                  <a:moveTo>
                    <a:pt x="217" y="291"/>
                  </a:moveTo>
                  <a:lnTo>
                    <a:pt x="201" y="285"/>
                  </a:lnTo>
                  <a:lnTo>
                    <a:pt x="185" y="280"/>
                  </a:lnTo>
                  <a:lnTo>
                    <a:pt x="168" y="275"/>
                  </a:lnTo>
                  <a:lnTo>
                    <a:pt x="153" y="270"/>
                  </a:lnTo>
                  <a:lnTo>
                    <a:pt x="153" y="238"/>
                  </a:lnTo>
                  <a:lnTo>
                    <a:pt x="158" y="235"/>
                  </a:lnTo>
                  <a:lnTo>
                    <a:pt x="163" y="230"/>
                  </a:lnTo>
                  <a:lnTo>
                    <a:pt x="169" y="225"/>
                  </a:lnTo>
                  <a:lnTo>
                    <a:pt x="176" y="219"/>
                  </a:lnTo>
                  <a:lnTo>
                    <a:pt x="181" y="210"/>
                  </a:lnTo>
                  <a:lnTo>
                    <a:pt x="185" y="201"/>
                  </a:lnTo>
                  <a:lnTo>
                    <a:pt x="189" y="189"/>
                  </a:lnTo>
                  <a:lnTo>
                    <a:pt x="190" y="175"/>
                  </a:lnTo>
                  <a:lnTo>
                    <a:pt x="194" y="172"/>
                  </a:lnTo>
                  <a:lnTo>
                    <a:pt x="198" y="167"/>
                  </a:lnTo>
                  <a:lnTo>
                    <a:pt x="200" y="163"/>
                  </a:lnTo>
                  <a:lnTo>
                    <a:pt x="201" y="158"/>
                  </a:lnTo>
                  <a:lnTo>
                    <a:pt x="205" y="145"/>
                  </a:lnTo>
                  <a:lnTo>
                    <a:pt x="205" y="133"/>
                  </a:lnTo>
                  <a:lnTo>
                    <a:pt x="205" y="127"/>
                  </a:lnTo>
                  <a:lnTo>
                    <a:pt x="205" y="122"/>
                  </a:lnTo>
                  <a:lnTo>
                    <a:pt x="204" y="116"/>
                  </a:lnTo>
                  <a:lnTo>
                    <a:pt x="201" y="110"/>
                  </a:lnTo>
                  <a:lnTo>
                    <a:pt x="198" y="104"/>
                  </a:lnTo>
                  <a:lnTo>
                    <a:pt x="195" y="101"/>
                  </a:lnTo>
                  <a:lnTo>
                    <a:pt x="200" y="90"/>
                  </a:lnTo>
                  <a:lnTo>
                    <a:pt x="205" y="76"/>
                  </a:lnTo>
                  <a:lnTo>
                    <a:pt x="208" y="67"/>
                  </a:lnTo>
                  <a:lnTo>
                    <a:pt x="208" y="59"/>
                  </a:lnTo>
                  <a:lnTo>
                    <a:pt x="208" y="50"/>
                  </a:lnTo>
                  <a:lnTo>
                    <a:pt x="205" y="43"/>
                  </a:lnTo>
                  <a:lnTo>
                    <a:pt x="203" y="36"/>
                  </a:lnTo>
                  <a:lnTo>
                    <a:pt x="200" y="31"/>
                  </a:lnTo>
                  <a:lnTo>
                    <a:pt x="196" y="26"/>
                  </a:lnTo>
                  <a:lnTo>
                    <a:pt x="192" y="22"/>
                  </a:lnTo>
                  <a:lnTo>
                    <a:pt x="182" y="14"/>
                  </a:lnTo>
                  <a:lnTo>
                    <a:pt x="171" y="9"/>
                  </a:lnTo>
                  <a:lnTo>
                    <a:pt x="158" y="5"/>
                  </a:lnTo>
                  <a:lnTo>
                    <a:pt x="145" y="2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6" y="0"/>
                  </a:lnTo>
                  <a:lnTo>
                    <a:pt x="95" y="2"/>
                  </a:lnTo>
                  <a:lnTo>
                    <a:pt x="82" y="4"/>
                  </a:lnTo>
                  <a:lnTo>
                    <a:pt x="70" y="7"/>
                  </a:lnTo>
                  <a:lnTo>
                    <a:pt x="60" y="12"/>
                  </a:lnTo>
                  <a:lnTo>
                    <a:pt x="50" y="17"/>
                  </a:lnTo>
                  <a:lnTo>
                    <a:pt x="42" y="25"/>
                  </a:lnTo>
                  <a:lnTo>
                    <a:pt x="36" y="32"/>
                  </a:lnTo>
                  <a:lnTo>
                    <a:pt x="24" y="34"/>
                  </a:lnTo>
                  <a:lnTo>
                    <a:pt x="16" y="36"/>
                  </a:lnTo>
                  <a:lnTo>
                    <a:pt x="11" y="40"/>
                  </a:lnTo>
                  <a:lnTo>
                    <a:pt x="7" y="44"/>
                  </a:lnTo>
                  <a:lnTo>
                    <a:pt x="5" y="50"/>
                  </a:lnTo>
                  <a:lnTo>
                    <a:pt x="4" y="57"/>
                  </a:lnTo>
                  <a:lnTo>
                    <a:pt x="2" y="65"/>
                  </a:lnTo>
                  <a:lnTo>
                    <a:pt x="4" y="71"/>
                  </a:lnTo>
                  <a:lnTo>
                    <a:pt x="7" y="86"/>
                  </a:lnTo>
                  <a:lnTo>
                    <a:pt x="13" y="99"/>
                  </a:lnTo>
                  <a:lnTo>
                    <a:pt x="7" y="104"/>
                  </a:lnTo>
                  <a:lnTo>
                    <a:pt x="5" y="110"/>
                  </a:lnTo>
                  <a:lnTo>
                    <a:pt x="2" y="115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8"/>
                  </a:lnTo>
                  <a:lnTo>
                    <a:pt x="6" y="163"/>
                  </a:lnTo>
                  <a:lnTo>
                    <a:pt x="9" y="167"/>
                  </a:lnTo>
                  <a:lnTo>
                    <a:pt x="11" y="172"/>
                  </a:lnTo>
                  <a:lnTo>
                    <a:pt x="15" y="175"/>
                  </a:lnTo>
                  <a:lnTo>
                    <a:pt x="18" y="188"/>
                  </a:lnTo>
                  <a:lnTo>
                    <a:pt x="20" y="199"/>
                  </a:lnTo>
                  <a:lnTo>
                    <a:pt x="25" y="208"/>
                  </a:lnTo>
                  <a:lnTo>
                    <a:pt x="31" y="217"/>
                  </a:lnTo>
                  <a:lnTo>
                    <a:pt x="37" y="224"/>
                  </a:lnTo>
                  <a:lnTo>
                    <a:pt x="43" y="230"/>
                  </a:lnTo>
                  <a:lnTo>
                    <a:pt x="50" y="234"/>
                  </a:lnTo>
                  <a:lnTo>
                    <a:pt x="56" y="238"/>
                  </a:lnTo>
                  <a:lnTo>
                    <a:pt x="56" y="270"/>
                  </a:lnTo>
                  <a:lnTo>
                    <a:pt x="43" y="274"/>
                  </a:lnTo>
                  <a:lnTo>
                    <a:pt x="31" y="279"/>
                  </a:lnTo>
                  <a:lnTo>
                    <a:pt x="42" y="287"/>
                  </a:lnTo>
                  <a:lnTo>
                    <a:pt x="52" y="294"/>
                  </a:lnTo>
                  <a:lnTo>
                    <a:pt x="61" y="302"/>
                  </a:lnTo>
                  <a:lnTo>
                    <a:pt x="68" y="310"/>
                  </a:lnTo>
                  <a:lnTo>
                    <a:pt x="73" y="318"/>
                  </a:lnTo>
                  <a:lnTo>
                    <a:pt x="77" y="324"/>
                  </a:lnTo>
                  <a:lnTo>
                    <a:pt x="79" y="332"/>
                  </a:lnTo>
                  <a:lnTo>
                    <a:pt x="81" y="338"/>
                  </a:lnTo>
                  <a:lnTo>
                    <a:pt x="81" y="482"/>
                  </a:lnTo>
                  <a:lnTo>
                    <a:pt x="285" y="482"/>
                  </a:lnTo>
                  <a:lnTo>
                    <a:pt x="289" y="481"/>
                  </a:lnTo>
                  <a:lnTo>
                    <a:pt x="293" y="478"/>
                  </a:lnTo>
                  <a:lnTo>
                    <a:pt x="295" y="474"/>
                  </a:lnTo>
                  <a:lnTo>
                    <a:pt x="296" y="470"/>
                  </a:lnTo>
                  <a:lnTo>
                    <a:pt x="296" y="334"/>
                  </a:lnTo>
                  <a:lnTo>
                    <a:pt x="295" y="328"/>
                  </a:lnTo>
                  <a:lnTo>
                    <a:pt x="293" y="323"/>
                  </a:lnTo>
                  <a:lnTo>
                    <a:pt x="286" y="318"/>
                  </a:lnTo>
                  <a:lnTo>
                    <a:pt x="278" y="312"/>
                  </a:lnTo>
                  <a:lnTo>
                    <a:pt x="253" y="302"/>
                  </a:lnTo>
                  <a:lnTo>
                    <a:pt x="217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3" name="Freeform 3678"/>
            <p:cNvSpPr>
              <a:spLocks/>
            </p:cNvSpPr>
            <p:nvPr/>
          </p:nvSpPr>
          <p:spPr bwMode="auto">
            <a:xfrm>
              <a:off x="9883775" y="5410200"/>
              <a:ext cx="190500" cy="225425"/>
            </a:xfrm>
            <a:custGeom>
              <a:avLst/>
              <a:gdLst>
                <a:gd name="T0" fmla="*/ 421 w 480"/>
                <a:gd name="T1" fmla="*/ 374 h 569"/>
                <a:gd name="T2" fmla="*/ 339 w 480"/>
                <a:gd name="T3" fmla="*/ 333 h 569"/>
                <a:gd name="T4" fmla="*/ 312 w 480"/>
                <a:gd name="T5" fmla="*/ 276 h 569"/>
                <a:gd name="T6" fmla="*/ 316 w 480"/>
                <a:gd name="T7" fmla="*/ 272 h 569"/>
                <a:gd name="T8" fmla="*/ 339 w 480"/>
                <a:gd name="T9" fmla="*/ 226 h 569"/>
                <a:gd name="T10" fmla="*/ 340 w 480"/>
                <a:gd name="T11" fmla="*/ 214 h 569"/>
                <a:gd name="T12" fmla="*/ 345 w 480"/>
                <a:gd name="T13" fmla="*/ 199 h 569"/>
                <a:gd name="T14" fmla="*/ 353 w 480"/>
                <a:gd name="T15" fmla="*/ 190 h 569"/>
                <a:gd name="T16" fmla="*/ 360 w 480"/>
                <a:gd name="T17" fmla="*/ 176 h 569"/>
                <a:gd name="T18" fmla="*/ 361 w 480"/>
                <a:gd name="T19" fmla="*/ 168 h 569"/>
                <a:gd name="T20" fmla="*/ 361 w 480"/>
                <a:gd name="T21" fmla="*/ 159 h 569"/>
                <a:gd name="T22" fmla="*/ 356 w 480"/>
                <a:gd name="T23" fmla="*/ 135 h 569"/>
                <a:gd name="T24" fmla="*/ 347 w 480"/>
                <a:gd name="T25" fmla="*/ 126 h 569"/>
                <a:gd name="T26" fmla="*/ 356 w 480"/>
                <a:gd name="T27" fmla="*/ 100 h 569"/>
                <a:gd name="T28" fmla="*/ 358 w 480"/>
                <a:gd name="T29" fmla="*/ 85 h 569"/>
                <a:gd name="T30" fmla="*/ 358 w 480"/>
                <a:gd name="T31" fmla="*/ 71 h 569"/>
                <a:gd name="T32" fmla="*/ 357 w 480"/>
                <a:gd name="T33" fmla="*/ 54 h 569"/>
                <a:gd name="T34" fmla="*/ 353 w 480"/>
                <a:gd name="T35" fmla="*/ 44 h 569"/>
                <a:gd name="T36" fmla="*/ 349 w 480"/>
                <a:gd name="T37" fmla="*/ 37 h 569"/>
                <a:gd name="T38" fmla="*/ 340 w 480"/>
                <a:gd name="T39" fmla="*/ 27 h 569"/>
                <a:gd name="T40" fmla="*/ 329 w 480"/>
                <a:gd name="T41" fmla="*/ 18 h 569"/>
                <a:gd name="T42" fmla="*/ 298 w 480"/>
                <a:gd name="T43" fmla="*/ 5 h 569"/>
                <a:gd name="T44" fmla="*/ 270 w 480"/>
                <a:gd name="T45" fmla="*/ 0 h 569"/>
                <a:gd name="T46" fmla="*/ 254 w 480"/>
                <a:gd name="T47" fmla="*/ 0 h 569"/>
                <a:gd name="T48" fmla="*/ 235 w 480"/>
                <a:gd name="T49" fmla="*/ 0 h 569"/>
                <a:gd name="T50" fmla="*/ 218 w 480"/>
                <a:gd name="T51" fmla="*/ 3 h 569"/>
                <a:gd name="T52" fmla="*/ 205 w 480"/>
                <a:gd name="T53" fmla="*/ 6 h 569"/>
                <a:gd name="T54" fmla="*/ 194 w 480"/>
                <a:gd name="T55" fmla="*/ 10 h 569"/>
                <a:gd name="T56" fmla="*/ 158 w 480"/>
                <a:gd name="T57" fmla="*/ 39 h 569"/>
                <a:gd name="T58" fmla="*/ 155 w 480"/>
                <a:gd name="T59" fmla="*/ 44 h 569"/>
                <a:gd name="T60" fmla="*/ 141 w 480"/>
                <a:gd name="T61" fmla="*/ 45 h 569"/>
                <a:gd name="T62" fmla="*/ 133 w 480"/>
                <a:gd name="T63" fmla="*/ 48 h 569"/>
                <a:gd name="T64" fmla="*/ 127 w 480"/>
                <a:gd name="T65" fmla="*/ 51 h 569"/>
                <a:gd name="T66" fmla="*/ 123 w 480"/>
                <a:gd name="T67" fmla="*/ 57 h 569"/>
                <a:gd name="T68" fmla="*/ 119 w 480"/>
                <a:gd name="T69" fmla="*/ 66 h 569"/>
                <a:gd name="T70" fmla="*/ 118 w 480"/>
                <a:gd name="T71" fmla="*/ 73 h 569"/>
                <a:gd name="T72" fmla="*/ 118 w 480"/>
                <a:gd name="T73" fmla="*/ 82 h 569"/>
                <a:gd name="T74" fmla="*/ 121 w 480"/>
                <a:gd name="T75" fmla="*/ 91 h 569"/>
                <a:gd name="T76" fmla="*/ 122 w 480"/>
                <a:gd name="T77" fmla="*/ 100 h 569"/>
                <a:gd name="T78" fmla="*/ 126 w 480"/>
                <a:gd name="T79" fmla="*/ 108 h 569"/>
                <a:gd name="T80" fmla="*/ 132 w 480"/>
                <a:gd name="T81" fmla="*/ 125 h 569"/>
                <a:gd name="T82" fmla="*/ 118 w 480"/>
                <a:gd name="T83" fmla="*/ 145 h 569"/>
                <a:gd name="T84" fmla="*/ 117 w 480"/>
                <a:gd name="T85" fmla="*/ 166 h 569"/>
                <a:gd name="T86" fmla="*/ 118 w 480"/>
                <a:gd name="T87" fmla="*/ 171 h 569"/>
                <a:gd name="T88" fmla="*/ 119 w 480"/>
                <a:gd name="T89" fmla="*/ 177 h 569"/>
                <a:gd name="T90" fmla="*/ 132 w 480"/>
                <a:gd name="T91" fmla="*/ 199 h 569"/>
                <a:gd name="T92" fmla="*/ 136 w 480"/>
                <a:gd name="T93" fmla="*/ 202 h 569"/>
                <a:gd name="T94" fmla="*/ 137 w 480"/>
                <a:gd name="T95" fmla="*/ 220 h 569"/>
                <a:gd name="T96" fmla="*/ 151 w 480"/>
                <a:gd name="T97" fmla="*/ 258 h 569"/>
                <a:gd name="T98" fmla="*/ 168 w 480"/>
                <a:gd name="T99" fmla="*/ 312 h 569"/>
                <a:gd name="T100" fmla="*/ 86 w 480"/>
                <a:gd name="T101" fmla="*/ 358 h 569"/>
                <a:gd name="T102" fmla="*/ 18 w 480"/>
                <a:gd name="T103" fmla="*/ 401 h 569"/>
                <a:gd name="T104" fmla="*/ 0 w 480"/>
                <a:gd name="T105" fmla="*/ 421 h 569"/>
                <a:gd name="T106" fmla="*/ 2 w 480"/>
                <a:gd name="T107" fmla="*/ 565 h 569"/>
                <a:gd name="T108" fmla="*/ 469 w 480"/>
                <a:gd name="T109" fmla="*/ 569 h 569"/>
                <a:gd name="T110" fmla="*/ 479 w 480"/>
                <a:gd name="T111" fmla="*/ 421 h 569"/>
                <a:gd name="T112" fmla="*/ 449 w 480"/>
                <a:gd name="T113" fmla="*/ 39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0" h="569">
                  <a:moveTo>
                    <a:pt x="425" y="375"/>
                  </a:moveTo>
                  <a:lnTo>
                    <a:pt x="425" y="375"/>
                  </a:lnTo>
                  <a:lnTo>
                    <a:pt x="424" y="375"/>
                  </a:lnTo>
                  <a:lnTo>
                    <a:pt x="421" y="374"/>
                  </a:lnTo>
                  <a:lnTo>
                    <a:pt x="419" y="372"/>
                  </a:lnTo>
                  <a:lnTo>
                    <a:pt x="393" y="358"/>
                  </a:lnTo>
                  <a:lnTo>
                    <a:pt x="366" y="345"/>
                  </a:lnTo>
                  <a:lnTo>
                    <a:pt x="339" y="333"/>
                  </a:lnTo>
                  <a:lnTo>
                    <a:pt x="312" y="321"/>
                  </a:lnTo>
                  <a:lnTo>
                    <a:pt x="312" y="312"/>
                  </a:lnTo>
                  <a:lnTo>
                    <a:pt x="312" y="281"/>
                  </a:lnTo>
                  <a:lnTo>
                    <a:pt x="312" y="276"/>
                  </a:lnTo>
                  <a:lnTo>
                    <a:pt x="313" y="275"/>
                  </a:lnTo>
                  <a:lnTo>
                    <a:pt x="316" y="272"/>
                  </a:lnTo>
                  <a:lnTo>
                    <a:pt x="316" y="272"/>
                  </a:lnTo>
                  <a:lnTo>
                    <a:pt x="316" y="272"/>
                  </a:lnTo>
                  <a:lnTo>
                    <a:pt x="322" y="266"/>
                  </a:lnTo>
                  <a:lnTo>
                    <a:pt x="329" y="256"/>
                  </a:lnTo>
                  <a:lnTo>
                    <a:pt x="334" y="243"/>
                  </a:lnTo>
                  <a:lnTo>
                    <a:pt x="339" y="226"/>
                  </a:lnTo>
                  <a:lnTo>
                    <a:pt x="339" y="223"/>
                  </a:lnTo>
                  <a:lnTo>
                    <a:pt x="340" y="220"/>
                  </a:lnTo>
                  <a:lnTo>
                    <a:pt x="340" y="217"/>
                  </a:lnTo>
                  <a:lnTo>
                    <a:pt x="340" y="214"/>
                  </a:lnTo>
                  <a:lnTo>
                    <a:pt x="342" y="208"/>
                  </a:lnTo>
                  <a:lnTo>
                    <a:pt x="342" y="202"/>
                  </a:lnTo>
                  <a:lnTo>
                    <a:pt x="344" y="202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9" y="195"/>
                  </a:lnTo>
                  <a:lnTo>
                    <a:pt x="353" y="190"/>
                  </a:lnTo>
                  <a:lnTo>
                    <a:pt x="357" y="184"/>
                  </a:lnTo>
                  <a:lnTo>
                    <a:pt x="358" y="177"/>
                  </a:lnTo>
                  <a:lnTo>
                    <a:pt x="358" y="176"/>
                  </a:lnTo>
                  <a:lnTo>
                    <a:pt x="360" y="176"/>
                  </a:lnTo>
                  <a:lnTo>
                    <a:pt x="360" y="173"/>
                  </a:lnTo>
                  <a:lnTo>
                    <a:pt x="360" y="171"/>
                  </a:lnTo>
                  <a:lnTo>
                    <a:pt x="361" y="170"/>
                  </a:lnTo>
                  <a:lnTo>
                    <a:pt x="361" y="168"/>
                  </a:lnTo>
                  <a:lnTo>
                    <a:pt x="361" y="167"/>
                  </a:lnTo>
                  <a:lnTo>
                    <a:pt x="361" y="164"/>
                  </a:lnTo>
                  <a:lnTo>
                    <a:pt x="361" y="162"/>
                  </a:lnTo>
                  <a:lnTo>
                    <a:pt x="361" y="159"/>
                  </a:lnTo>
                  <a:lnTo>
                    <a:pt x="361" y="152"/>
                  </a:lnTo>
                  <a:lnTo>
                    <a:pt x="360" y="145"/>
                  </a:lnTo>
                  <a:lnTo>
                    <a:pt x="358" y="140"/>
                  </a:lnTo>
                  <a:lnTo>
                    <a:pt x="356" y="135"/>
                  </a:lnTo>
                  <a:lnTo>
                    <a:pt x="356" y="135"/>
                  </a:lnTo>
                  <a:lnTo>
                    <a:pt x="356" y="135"/>
                  </a:lnTo>
                  <a:lnTo>
                    <a:pt x="351" y="130"/>
                  </a:lnTo>
                  <a:lnTo>
                    <a:pt x="347" y="126"/>
                  </a:lnTo>
                  <a:lnTo>
                    <a:pt x="348" y="122"/>
                  </a:lnTo>
                  <a:lnTo>
                    <a:pt x="349" y="117"/>
                  </a:lnTo>
                  <a:lnTo>
                    <a:pt x="353" y="109"/>
                  </a:lnTo>
                  <a:lnTo>
                    <a:pt x="356" y="100"/>
                  </a:lnTo>
                  <a:lnTo>
                    <a:pt x="356" y="100"/>
                  </a:lnTo>
                  <a:lnTo>
                    <a:pt x="356" y="100"/>
                  </a:lnTo>
                  <a:lnTo>
                    <a:pt x="357" y="92"/>
                  </a:lnTo>
                  <a:lnTo>
                    <a:pt x="358" y="85"/>
                  </a:lnTo>
                  <a:lnTo>
                    <a:pt x="358" y="85"/>
                  </a:lnTo>
                  <a:lnTo>
                    <a:pt x="358" y="85"/>
                  </a:lnTo>
                  <a:lnTo>
                    <a:pt x="358" y="77"/>
                  </a:lnTo>
                  <a:lnTo>
                    <a:pt x="358" y="71"/>
                  </a:lnTo>
                  <a:lnTo>
                    <a:pt x="358" y="69"/>
                  </a:lnTo>
                  <a:lnTo>
                    <a:pt x="358" y="68"/>
                  </a:lnTo>
                  <a:lnTo>
                    <a:pt x="358" y="60"/>
                  </a:lnTo>
                  <a:lnTo>
                    <a:pt x="357" y="54"/>
                  </a:lnTo>
                  <a:lnTo>
                    <a:pt x="356" y="51"/>
                  </a:lnTo>
                  <a:lnTo>
                    <a:pt x="354" y="48"/>
                  </a:lnTo>
                  <a:lnTo>
                    <a:pt x="353" y="46"/>
                  </a:lnTo>
                  <a:lnTo>
                    <a:pt x="353" y="44"/>
                  </a:lnTo>
                  <a:lnTo>
                    <a:pt x="352" y="42"/>
                  </a:lnTo>
                  <a:lnTo>
                    <a:pt x="352" y="42"/>
                  </a:lnTo>
                  <a:lnTo>
                    <a:pt x="351" y="40"/>
                  </a:lnTo>
                  <a:lnTo>
                    <a:pt x="349" y="37"/>
                  </a:lnTo>
                  <a:lnTo>
                    <a:pt x="349" y="37"/>
                  </a:lnTo>
                  <a:lnTo>
                    <a:pt x="349" y="37"/>
                  </a:lnTo>
                  <a:lnTo>
                    <a:pt x="344" y="32"/>
                  </a:lnTo>
                  <a:lnTo>
                    <a:pt x="340" y="27"/>
                  </a:lnTo>
                  <a:lnTo>
                    <a:pt x="335" y="22"/>
                  </a:lnTo>
                  <a:lnTo>
                    <a:pt x="329" y="18"/>
                  </a:lnTo>
                  <a:lnTo>
                    <a:pt x="329" y="18"/>
                  </a:lnTo>
                  <a:lnTo>
                    <a:pt x="329" y="18"/>
                  </a:lnTo>
                  <a:lnTo>
                    <a:pt x="326" y="17"/>
                  </a:lnTo>
                  <a:lnTo>
                    <a:pt x="324" y="15"/>
                  </a:lnTo>
                  <a:lnTo>
                    <a:pt x="311" y="9"/>
                  </a:lnTo>
                  <a:lnTo>
                    <a:pt x="298" y="5"/>
                  </a:lnTo>
                  <a:lnTo>
                    <a:pt x="284" y="3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66" y="0"/>
                  </a:lnTo>
                  <a:lnTo>
                    <a:pt x="262" y="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47" y="0"/>
                  </a:lnTo>
                  <a:lnTo>
                    <a:pt x="239" y="0"/>
                  </a:lnTo>
                  <a:lnTo>
                    <a:pt x="238" y="0"/>
                  </a:lnTo>
                  <a:lnTo>
                    <a:pt x="235" y="0"/>
                  </a:lnTo>
                  <a:lnTo>
                    <a:pt x="231" y="1"/>
                  </a:lnTo>
                  <a:lnTo>
                    <a:pt x="226" y="1"/>
                  </a:lnTo>
                  <a:lnTo>
                    <a:pt x="222" y="3"/>
                  </a:lnTo>
                  <a:lnTo>
                    <a:pt x="218" y="3"/>
                  </a:lnTo>
                  <a:lnTo>
                    <a:pt x="216" y="4"/>
                  </a:lnTo>
                  <a:lnTo>
                    <a:pt x="214" y="4"/>
                  </a:lnTo>
                  <a:lnTo>
                    <a:pt x="209" y="5"/>
                  </a:lnTo>
                  <a:lnTo>
                    <a:pt x="205" y="6"/>
                  </a:lnTo>
                  <a:lnTo>
                    <a:pt x="200" y="8"/>
                  </a:lnTo>
                  <a:lnTo>
                    <a:pt x="196" y="9"/>
                  </a:lnTo>
                  <a:lnTo>
                    <a:pt x="195" y="10"/>
                  </a:lnTo>
                  <a:lnTo>
                    <a:pt x="194" y="10"/>
                  </a:lnTo>
                  <a:lnTo>
                    <a:pt x="184" y="15"/>
                  </a:lnTo>
                  <a:lnTo>
                    <a:pt x="173" y="23"/>
                  </a:lnTo>
                  <a:lnTo>
                    <a:pt x="166" y="30"/>
                  </a:lnTo>
                  <a:lnTo>
                    <a:pt x="158" y="39"/>
                  </a:lnTo>
                  <a:lnTo>
                    <a:pt x="158" y="39"/>
                  </a:lnTo>
                  <a:lnTo>
                    <a:pt x="158" y="39"/>
                  </a:lnTo>
                  <a:lnTo>
                    <a:pt x="157" y="41"/>
                  </a:lnTo>
                  <a:lnTo>
                    <a:pt x="155" y="44"/>
                  </a:lnTo>
                  <a:lnTo>
                    <a:pt x="151" y="44"/>
                  </a:lnTo>
                  <a:lnTo>
                    <a:pt x="148" y="44"/>
                  </a:lnTo>
                  <a:lnTo>
                    <a:pt x="144" y="44"/>
                  </a:lnTo>
                  <a:lnTo>
                    <a:pt x="141" y="45"/>
                  </a:lnTo>
                  <a:lnTo>
                    <a:pt x="140" y="45"/>
                  </a:lnTo>
                  <a:lnTo>
                    <a:pt x="139" y="45"/>
                  </a:lnTo>
                  <a:lnTo>
                    <a:pt x="136" y="46"/>
                  </a:lnTo>
                  <a:lnTo>
                    <a:pt x="133" y="48"/>
                  </a:lnTo>
                  <a:lnTo>
                    <a:pt x="132" y="49"/>
                  </a:lnTo>
                  <a:lnTo>
                    <a:pt x="131" y="49"/>
                  </a:lnTo>
                  <a:lnTo>
                    <a:pt x="128" y="50"/>
                  </a:lnTo>
                  <a:lnTo>
                    <a:pt x="127" y="51"/>
                  </a:lnTo>
                  <a:lnTo>
                    <a:pt x="127" y="53"/>
                  </a:lnTo>
                  <a:lnTo>
                    <a:pt x="126" y="53"/>
                  </a:lnTo>
                  <a:lnTo>
                    <a:pt x="125" y="54"/>
                  </a:lnTo>
                  <a:lnTo>
                    <a:pt x="123" y="57"/>
                  </a:lnTo>
                  <a:lnTo>
                    <a:pt x="121" y="60"/>
                  </a:lnTo>
                  <a:lnTo>
                    <a:pt x="119" y="63"/>
                  </a:lnTo>
                  <a:lnTo>
                    <a:pt x="119" y="64"/>
                  </a:lnTo>
                  <a:lnTo>
                    <a:pt x="119" y="66"/>
                  </a:lnTo>
                  <a:lnTo>
                    <a:pt x="119" y="68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18" y="73"/>
                  </a:lnTo>
                  <a:lnTo>
                    <a:pt x="118" y="77"/>
                  </a:lnTo>
                  <a:lnTo>
                    <a:pt x="118" y="80"/>
                  </a:lnTo>
                  <a:lnTo>
                    <a:pt x="118" y="81"/>
                  </a:lnTo>
                  <a:lnTo>
                    <a:pt x="118" y="82"/>
                  </a:lnTo>
                  <a:lnTo>
                    <a:pt x="119" y="86"/>
                  </a:lnTo>
                  <a:lnTo>
                    <a:pt x="119" y="89"/>
                  </a:lnTo>
                  <a:lnTo>
                    <a:pt x="119" y="90"/>
                  </a:lnTo>
                  <a:lnTo>
                    <a:pt x="121" y="91"/>
                  </a:lnTo>
                  <a:lnTo>
                    <a:pt x="121" y="95"/>
                  </a:lnTo>
                  <a:lnTo>
                    <a:pt x="122" y="99"/>
                  </a:lnTo>
                  <a:lnTo>
                    <a:pt x="122" y="99"/>
                  </a:lnTo>
                  <a:lnTo>
                    <a:pt x="122" y="100"/>
                  </a:lnTo>
                  <a:lnTo>
                    <a:pt x="123" y="104"/>
                  </a:lnTo>
                  <a:lnTo>
                    <a:pt x="126" y="108"/>
                  </a:lnTo>
                  <a:lnTo>
                    <a:pt x="126" y="108"/>
                  </a:lnTo>
                  <a:lnTo>
                    <a:pt x="126" y="108"/>
                  </a:lnTo>
                  <a:lnTo>
                    <a:pt x="128" y="117"/>
                  </a:lnTo>
                  <a:lnTo>
                    <a:pt x="132" y="125"/>
                  </a:lnTo>
                  <a:lnTo>
                    <a:pt x="132" y="125"/>
                  </a:lnTo>
                  <a:lnTo>
                    <a:pt x="132" y="125"/>
                  </a:lnTo>
                  <a:lnTo>
                    <a:pt x="127" y="128"/>
                  </a:lnTo>
                  <a:lnTo>
                    <a:pt x="123" y="135"/>
                  </a:lnTo>
                  <a:lnTo>
                    <a:pt x="121" y="140"/>
                  </a:lnTo>
                  <a:lnTo>
                    <a:pt x="118" y="145"/>
                  </a:lnTo>
                  <a:lnTo>
                    <a:pt x="117" y="152"/>
                  </a:lnTo>
                  <a:lnTo>
                    <a:pt x="117" y="159"/>
                  </a:lnTo>
                  <a:lnTo>
                    <a:pt x="117" y="162"/>
                  </a:lnTo>
                  <a:lnTo>
                    <a:pt x="117" y="166"/>
                  </a:lnTo>
                  <a:lnTo>
                    <a:pt x="117" y="167"/>
                  </a:lnTo>
                  <a:lnTo>
                    <a:pt x="117" y="170"/>
                  </a:lnTo>
                  <a:lnTo>
                    <a:pt x="118" y="171"/>
                  </a:lnTo>
                  <a:lnTo>
                    <a:pt x="118" y="171"/>
                  </a:lnTo>
                  <a:lnTo>
                    <a:pt x="118" y="175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21" y="184"/>
                  </a:lnTo>
                  <a:lnTo>
                    <a:pt x="125" y="190"/>
                  </a:lnTo>
                  <a:lnTo>
                    <a:pt x="128" y="195"/>
                  </a:lnTo>
                  <a:lnTo>
                    <a:pt x="132" y="199"/>
                  </a:lnTo>
                  <a:lnTo>
                    <a:pt x="132" y="199"/>
                  </a:lnTo>
                  <a:lnTo>
                    <a:pt x="132" y="199"/>
                  </a:lnTo>
                  <a:lnTo>
                    <a:pt x="133" y="202"/>
                  </a:lnTo>
                  <a:lnTo>
                    <a:pt x="136" y="202"/>
                  </a:lnTo>
                  <a:lnTo>
                    <a:pt x="136" y="209"/>
                  </a:lnTo>
                  <a:lnTo>
                    <a:pt x="137" y="216"/>
                  </a:lnTo>
                  <a:lnTo>
                    <a:pt x="137" y="217"/>
                  </a:lnTo>
                  <a:lnTo>
                    <a:pt x="137" y="220"/>
                  </a:lnTo>
                  <a:lnTo>
                    <a:pt x="140" y="231"/>
                  </a:lnTo>
                  <a:lnTo>
                    <a:pt x="144" y="241"/>
                  </a:lnTo>
                  <a:lnTo>
                    <a:pt x="146" y="250"/>
                  </a:lnTo>
                  <a:lnTo>
                    <a:pt x="151" y="258"/>
                  </a:lnTo>
                  <a:lnTo>
                    <a:pt x="159" y="268"/>
                  </a:lnTo>
                  <a:lnTo>
                    <a:pt x="168" y="276"/>
                  </a:lnTo>
                  <a:lnTo>
                    <a:pt x="168" y="281"/>
                  </a:lnTo>
                  <a:lnTo>
                    <a:pt x="168" y="312"/>
                  </a:lnTo>
                  <a:lnTo>
                    <a:pt x="168" y="321"/>
                  </a:lnTo>
                  <a:lnTo>
                    <a:pt x="141" y="333"/>
                  </a:lnTo>
                  <a:lnTo>
                    <a:pt x="113" y="345"/>
                  </a:lnTo>
                  <a:lnTo>
                    <a:pt x="86" y="358"/>
                  </a:lnTo>
                  <a:lnTo>
                    <a:pt x="62" y="372"/>
                  </a:lnTo>
                  <a:lnTo>
                    <a:pt x="46" y="381"/>
                  </a:lnTo>
                  <a:lnTo>
                    <a:pt x="33" y="389"/>
                  </a:lnTo>
                  <a:lnTo>
                    <a:pt x="18" y="401"/>
                  </a:lnTo>
                  <a:lnTo>
                    <a:pt x="8" y="410"/>
                  </a:lnTo>
                  <a:lnTo>
                    <a:pt x="4" y="415"/>
                  </a:lnTo>
                  <a:lnTo>
                    <a:pt x="1" y="419"/>
                  </a:lnTo>
                  <a:lnTo>
                    <a:pt x="0" y="421"/>
                  </a:lnTo>
                  <a:lnTo>
                    <a:pt x="0" y="425"/>
                  </a:lnTo>
                  <a:lnTo>
                    <a:pt x="0" y="557"/>
                  </a:lnTo>
                  <a:lnTo>
                    <a:pt x="0" y="561"/>
                  </a:lnTo>
                  <a:lnTo>
                    <a:pt x="2" y="565"/>
                  </a:lnTo>
                  <a:lnTo>
                    <a:pt x="6" y="568"/>
                  </a:lnTo>
                  <a:lnTo>
                    <a:pt x="11" y="569"/>
                  </a:lnTo>
                  <a:lnTo>
                    <a:pt x="348" y="569"/>
                  </a:lnTo>
                  <a:lnTo>
                    <a:pt x="469" y="569"/>
                  </a:lnTo>
                  <a:lnTo>
                    <a:pt x="480" y="569"/>
                  </a:lnTo>
                  <a:lnTo>
                    <a:pt x="480" y="557"/>
                  </a:lnTo>
                  <a:lnTo>
                    <a:pt x="480" y="425"/>
                  </a:lnTo>
                  <a:lnTo>
                    <a:pt x="479" y="421"/>
                  </a:lnTo>
                  <a:lnTo>
                    <a:pt x="476" y="416"/>
                  </a:lnTo>
                  <a:lnTo>
                    <a:pt x="473" y="411"/>
                  </a:lnTo>
                  <a:lnTo>
                    <a:pt x="466" y="405"/>
                  </a:lnTo>
                  <a:lnTo>
                    <a:pt x="449" y="390"/>
                  </a:lnTo>
                  <a:lnTo>
                    <a:pt x="425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44" name="Group 498"/>
          <p:cNvGrpSpPr/>
          <p:nvPr/>
        </p:nvGrpSpPr>
        <p:grpSpPr>
          <a:xfrm>
            <a:off x="2773494" y="1148389"/>
            <a:ext cx="187325" cy="282575"/>
            <a:chOff x="9934575" y="354013"/>
            <a:chExt cx="187325" cy="282575"/>
          </a:xfrm>
          <a:solidFill>
            <a:schemeClr val="bg1"/>
          </a:solidFill>
        </p:grpSpPr>
        <p:sp>
          <p:nvSpPr>
            <p:cNvPr id="45" name="Freeform 4517"/>
            <p:cNvSpPr>
              <a:spLocks/>
            </p:cNvSpPr>
            <p:nvPr/>
          </p:nvSpPr>
          <p:spPr bwMode="auto">
            <a:xfrm>
              <a:off x="9950450" y="427038"/>
              <a:ext cx="166688" cy="209550"/>
            </a:xfrm>
            <a:custGeom>
              <a:avLst/>
              <a:gdLst>
                <a:gd name="T0" fmla="*/ 305 w 524"/>
                <a:gd name="T1" fmla="*/ 288 h 662"/>
                <a:gd name="T2" fmla="*/ 304 w 524"/>
                <a:gd name="T3" fmla="*/ 61 h 662"/>
                <a:gd name="T4" fmla="*/ 302 w 524"/>
                <a:gd name="T5" fmla="*/ 48 h 662"/>
                <a:gd name="T6" fmla="*/ 296 w 524"/>
                <a:gd name="T7" fmla="*/ 36 h 662"/>
                <a:gd name="T8" fmla="*/ 288 w 524"/>
                <a:gd name="T9" fmla="*/ 25 h 662"/>
                <a:gd name="T10" fmla="*/ 279 w 524"/>
                <a:gd name="T11" fmla="*/ 16 h 662"/>
                <a:gd name="T12" fmla="*/ 269 w 524"/>
                <a:gd name="T13" fmla="*/ 8 h 662"/>
                <a:gd name="T14" fmla="*/ 257 w 524"/>
                <a:gd name="T15" fmla="*/ 3 h 662"/>
                <a:gd name="T16" fmla="*/ 244 w 524"/>
                <a:gd name="T17" fmla="*/ 0 h 662"/>
                <a:gd name="T18" fmla="*/ 231 w 524"/>
                <a:gd name="T19" fmla="*/ 0 h 662"/>
                <a:gd name="T20" fmla="*/ 218 w 524"/>
                <a:gd name="T21" fmla="*/ 3 h 662"/>
                <a:gd name="T22" fmla="*/ 206 w 524"/>
                <a:gd name="T23" fmla="*/ 8 h 662"/>
                <a:gd name="T24" fmla="*/ 196 w 524"/>
                <a:gd name="T25" fmla="*/ 16 h 662"/>
                <a:gd name="T26" fmla="*/ 185 w 524"/>
                <a:gd name="T27" fmla="*/ 26 h 662"/>
                <a:gd name="T28" fmla="*/ 178 w 524"/>
                <a:gd name="T29" fmla="*/ 36 h 662"/>
                <a:gd name="T30" fmla="*/ 173 w 524"/>
                <a:gd name="T31" fmla="*/ 48 h 662"/>
                <a:gd name="T32" fmla="*/ 170 w 524"/>
                <a:gd name="T33" fmla="*/ 61 h 662"/>
                <a:gd name="T34" fmla="*/ 171 w 524"/>
                <a:gd name="T35" fmla="*/ 448 h 662"/>
                <a:gd name="T36" fmla="*/ 129 w 524"/>
                <a:gd name="T37" fmla="*/ 392 h 662"/>
                <a:gd name="T38" fmla="*/ 112 w 524"/>
                <a:gd name="T39" fmla="*/ 374 h 662"/>
                <a:gd name="T40" fmla="*/ 96 w 524"/>
                <a:gd name="T41" fmla="*/ 360 h 662"/>
                <a:gd name="T42" fmla="*/ 82 w 524"/>
                <a:gd name="T43" fmla="*/ 351 h 662"/>
                <a:gd name="T44" fmla="*/ 68 w 524"/>
                <a:gd name="T45" fmla="*/ 346 h 662"/>
                <a:gd name="T46" fmla="*/ 40 w 524"/>
                <a:gd name="T47" fmla="*/ 343 h 662"/>
                <a:gd name="T48" fmla="*/ 28 w 524"/>
                <a:gd name="T49" fmla="*/ 344 h 662"/>
                <a:gd name="T50" fmla="*/ 19 w 524"/>
                <a:gd name="T51" fmla="*/ 348 h 662"/>
                <a:gd name="T52" fmla="*/ 12 w 524"/>
                <a:gd name="T53" fmla="*/ 354 h 662"/>
                <a:gd name="T54" fmla="*/ 6 w 524"/>
                <a:gd name="T55" fmla="*/ 362 h 662"/>
                <a:gd name="T56" fmla="*/ 1 w 524"/>
                <a:gd name="T57" fmla="*/ 379 h 662"/>
                <a:gd name="T58" fmla="*/ 1 w 524"/>
                <a:gd name="T59" fmla="*/ 397 h 662"/>
                <a:gd name="T60" fmla="*/ 6 w 524"/>
                <a:gd name="T61" fmla="*/ 415 h 662"/>
                <a:gd name="T62" fmla="*/ 13 w 524"/>
                <a:gd name="T63" fmla="*/ 431 h 662"/>
                <a:gd name="T64" fmla="*/ 485 w 524"/>
                <a:gd name="T65" fmla="*/ 662 h 662"/>
                <a:gd name="T66" fmla="*/ 523 w 524"/>
                <a:gd name="T67" fmla="*/ 431 h 662"/>
                <a:gd name="T68" fmla="*/ 524 w 524"/>
                <a:gd name="T69" fmla="*/ 407 h 662"/>
                <a:gd name="T70" fmla="*/ 521 w 524"/>
                <a:gd name="T71" fmla="*/ 393 h 662"/>
                <a:gd name="T72" fmla="*/ 516 w 524"/>
                <a:gd name="T73" fmla="*/ 378 h 662"/>
                <a:gd name="T74" fmla="*/ 510 w 524"/>
                <a:gd name="T75" fmla="*/ 366 h 662"/>
                <a:gd name="T76" fmla="*/ 499 w 524"/>
                <a:gd name="T77" fmla="*/ 354 h 662"/>
                <a:gd name="T78" fmla="*/ 486 w 524"/>
                <a:gd name="T79" fmla="*/ 346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4" h="662">
                  <a:moveTo>
                    <a:pt x="479" y="343"/>
                  </a:moveTo>
                  <a:lnTo>
                    <a:pt x="305" y="288"/>
                  </a:lnTo>
                  <a:lnTo>
                    <a:pt x="305" y="68"/>
                  </a:lnTo>
                  <a:lnTo>
                    <a:pt x="304" y="61"/>
                  </a:lnTo>
                  <a:lnTo>
                    <a:pt x="303" y="54"/>
                  </a:lnTo>
                  <a:lnTo>
                    <a:pt x="302" y="48"/>
                  </a:lnTo>
                  <a:lnTo>
                    <a:pt x="300" y="42"/>
                  </a:lnTo>
                  <a:lnTo>
                    <a:pt x="296" y="36"/>
                  </a:lnTo>
                  <a:lnTo>
                    <a:pt x="293" y="30"/>
                  </a:lnTo>
                  <a:lnTo>
                    <a:pt x="288" y="25"/>
                  </a:lnTo>
                  <a:lnTo>
                    <a:pt x="285" y="20"/>
                  </a:lnTo>
                  <a:lnTo>
                    <a:pt x="279" y="16"/>
                  </a:lnTo>
                  <a:lnTo>
                    <a:pt x="275" y="11"/>
                  </a:lnTo>
                  <a:lnTo>
                    <a:pt x="269" y="8"/>
                  </a:lnTo>
                  <a:lnTo>
                    <a:pt x="262" y="5"/>
                  </a:lnTo>
                  <a:lnTo>
                    <a:pt x="257" y="3"/>
                  </a:lnTo>
                  <a:lnTo>
                    <a:pt x="250" y="1"/>
                  </a:lnTo>
                  <a:lnTo>
                    <a:pt x="244" y="0"/>
                  </a:lnTo>
                  <a:lnTo>
                    <a:pt x="237" y="0"/>
                  </a:lnTo>
                  <a:lnTo>
                    <a:pt x="231" y="0"/>
                  </a:lnTo>
                  <a:lnTo>
                    <a:pt x="224" y="1"/>
                  </a:lnTo>
                  <a:lnTo>
                    <a:pt x="218" y="3"/>
                  </a:lnTo>
                  <a:lnTo>
                    <a:pt x="211" y="5"/>
                  </a:lnTo>
                  <a:lnTo>
                    <a:pt x="206" y="8"/>
                  </a:lnTo>
                  <a:lnTo>
                    <a:pt x="200" y="12"/>
                  </a:lnTo>
                  <a:lnTo>
                    <a:pt x="196" y="16"/>
                  </a:lnTo>
                  <a:lnTo>
                    <a:pt x="190" y="20"/>
                  </a:lnTo>
                  <a:lnTo>
                    <a:pt x="185" y="26"/>
                  </a:lnTo>
                  <a:lnTo>
                    <a:pt x="182" y="30"/>
                  </a:lnTo>
                  <a:lnTo>
                    <a:pt x="178" y="36"/>
                  </a:lnTo>
                  <a:lnTo>
                    <a:pt x="175" y="42"/>
                  </a:lnTo>
                  <a:lnTo>
                    <a:pt x="173" y="48"/>
                  </a:lnTo>
                  <a:lnTo>
                    <a:pt x="171" y="54"/>
                  </a:lnTo>
                  <a:lnTo>
                    <a:pt x="170" y="61"/>
                  </a:lnTo>
                  <a:lnTo>
                    <a:pt x="170" y="68"/>
                  </a:lnTo>
                  <a:lnTo>
                    <a:pt x="171" y="448"/>
                  </a:lnTo>
                  <a:lnTo>
                    <a:pt x="148" y="417"/>
                  </a:lnTo>
                  <a:lnTo>
                    <a:pt x="129" y="392"/>
                  </a:lnTo>
                  <a:lnTo>
                    <a:pt x="120" y="383"/>
                  </a:lnTo>
                  <a:lnTo>
                    <a:pt x="112" y="374"/>
                  </a:lnTo>
                  <a:lnTo>
                    <a:pt x="104" y="367"/>
                  </a:lnTo>
                  <a:lnTo>
                    <a:pt x="96" y="360"/>
                  </a:lnTo>
                  <a:lnTo>
                    <a:pt x="89" y="356"/>
                  </a:lnTo>
                  <a:lnTo>
                    <a:pt x="82" y="351"/>
                  </a:lnTo>
                  <a:lnTo>
                    <a:pt x="75" y="349"/>
                  </a:lnTo>
                  <a:lnTo>
                    <a:pt x="68" y="346"/>
                  </a:lnTo>
                  <a:lnTo>
                    <a:pt x="54" y="344"/>
                  </a:lnTo>
                  <a:lnTo>
                    <a:pt x="40" y="343"/>
                  </a:lnTo>
                  <a:lnTo>
                    <a:pt x="34" y="343"/>
                  </a:lnTo>
                  <a:lnTo>
                    <a:pt x="28" y="344"/>
                  </a:lnTo>
                  <a:lnTo>
                    <a:pt x="24" y="346"/>
                  </a:lnTo>
                  <a:lnTo>
                    <a:pt x="19" y="348"/>
                  </a:lnTo>
                  <a:lnTo>
                    <a:pt x="16" y="351"/>
                  </a:lnTo>
                  <a:lnTo>
                    <a:pt x="12" y="354"/>
                  </a:lnTo>
                  <a:lnTo>
                    <a:pt x="9" y="358"/>
                  </a:lnTo>
                  <a:lnTo>
                    <a:pt x="6" y="362"/>
                  </a:lnTo>
                  <a:lnTo>
                    <a:pt x="3" y="370"/>
                  </a:lnTo>
                  <a:lnTo>
                    <a:pt x="1" y="379"/>
                  </a:lnTo>
                  <a:lnTo>
                    <a:pt x="0" y="388"/>
                  </a:lnTo>
                  <a:lnTo>
                    <a:pt x="1" y="397"/>
                  </a:lnTo>
                  <a:lnTo>
                    <a:pt x="3" y="406"/>
                  </a:lnTo>
                  <a:lnTo>
                    <a:pt x="6" y="415"/>
                  </a:lnTo>
                  <a:lnTo>
                    <a:pt x="9" y="423"/>
                  </a:lnTo>
                  <a:lnTo>
                    <a:pt x="13" y="431"/>
                  </a:lnTo>
                  <a:lnTo>
                    <a:pt x="173" y="662"/>
                  </a:lnTo>
                  <a:lnTo>
                    <a:pt x="485" y="662"/>
                  </a:lnTo>
                  <a:lnTo>
                    <a:pt x="521" y="447"/>
                  </a:lnTo>
                  <a:lnTo>
                    <a:pt x="523" y="431"/>
                  </a:lnTo>
                  <a:lnTo>
                    <a:pt x="524" y="415"/>
                  </a:lnTo>
                  <a:lnTo>
                    <a:pt x="524" y="407"/>
                  </a:lnTo>
                  <a:lnTo>
                    <a:pt x="523" y="401"/>
                  </a:lnTo>
                  <a:lnTo>
                    <a:pt x="521" y="393"/>
                  </a:lnTo>
                  <a:lnTo>
                    <a:pt x="519" y="385"/>
                  </a:lnTo>
                  <a:lnTo>
                    <a:pt x="516" y="378"/>
                  </a:lnTo>
                  <a:lnTo>
                    <a:pt x="513" y="371"/>
                  </a:lnTo>
                  <a:lnTo>
                    <a:pt x="510" y="366"/>
                  </a:lnTo>
                  <a:lnTo>
                    <a:pt x="504" y="360"/>
                  </a:lnTo>
                  <a:lnTo>
                    <a:pt x="499" y="354"/>
                  </a:lnTo>
                  <a:lnTo>
                    <a:pt x="493" y="350"/>
                  </a:lnTo>
                  <a:lnTo>
                    <a:pt x="486" y="346"/>
                  </a:lnTo>
                  <a:lnTo>
                    <a:pt x="479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18"/>
            <p:cNvSpPr>
              <a:spLocks/>
            </p:cNvSpPr>
            <p:nvPr/>
          </p:nvSpPr>
          <p:spPr bwMode="auto">
            <a:xfrm>
              <a:off x="9934575" y="354013"/>
              <a:ext cx="187325" cy="163513"/>
            </a:xfrm>
            <a:custGeom>
              <a:avLst/>
              <a:gdLst>
                <a:gd name="T0" fmla="*/ 137 w 591"/>
                <a:gd name="T1" fmla="*/ 489 h 514"/>
                <a:gd name="T2" fmla="*/ 133 w 591"/>
                <a:gd name="T3" fmla="*/ 467 h 514"/>
                <a:gd name="T4" fmla="*/ 107 w 591"/>
                <a:gd name="T5" fmla="*/ 436 h 514"/>
                <a:gd name="T6" fmla="*/ 71 w 591"/>
                <a:gd name="T7" fmla="*/ 365 h 514"/>
                <a:gd name="T8" fmla="*/ 61 w 591"/>
                <a:gd name="T9" fmla="*/ 307 h 514"/>
                <a:gd name="T10" fmla="*/ 63 w 591"/>
                <a:gd name="T11" fmla="*/ 261 h 514"/>
                <a:gd name="T12" fmla="*/ 74 w 591"/>
                <a:gd name="T13" fmla="*/ 215 h 514"/>
                <a:gd name="T14" fmla="*/ 93 w 591"/>
                <a:gd name="T15" fmla="*/ 175 h 514"/>
                <a:gd name="T16" fmla="*/ 122 w 591"/>
                <a:gd name="T17" fmla="*/ 138 h 514"/>
                <a:gd name="T18" fmla="*/ 155 w 591"/>
                <a:gd name="T19" fmla="*/ 106 h 514"/>
                <a:gd name="T20" fmla="*/ 195 w 591"/>
                <a:gd name="T21" fmla="*/ 82 h 514"/>
                <a:gd name="T22" fmla="*/ 238 w 591"/>
                <a:gd name="T23" fmla="*/ 66 h 514"/>
                <a:gd name="T24" fmla="*/ 284 w 591"/>
                <a:gd name="T25" fmla="*/ 60 h 514"/>
                <a:gd name="T26" fmla="*/ 330 w 591"/>
                <a:gd name="T27" fmla="*/ 62 h 514"/>
                <a:gd name="T28" fmla="*/ 376 w 591"/>
                <a:gd name="T29" fmla="*/ 73 h 514"/>
                <a:gd name="T30" fmla="*/ 417 w 591"/>
                <a:gd name="T31" fmla="*/ 94 h 514"/>
                <a:gd name="T32" fmla="*/ 454 w 591"/>
                <a:gd name="T33" fmla="*/ 121 h 514"/>
                <a:gd name="T34" fmla="*/ 485 w 591"/>
                <a:gd name="T35" fmla="*/ 156 h 514"/>
                <a:gd name="T36" fmla="*/ 509 w 591"/>
                <a:gd name="T37" fmla="*/ 195 h 514"/>
                <a:gd name="T38" fmla="*/ 529 w 591"/>
                <a:gd name="T39" fmla="*/ 261 h 514"/>
                <a:gd name="T40" fmla="*/ 532 w 591"/>
                <a:gd name="T41" fmla="*/ 307 h 514"/>
                <a:gd name="T42" fmla="*/ 521 w 591"/>
                <a:gd name="T43" fmla="*/ 365 h 514"/>
                <a:gd name="T44" fmla="*/ 485 w 591"/>
                <a:gd name="T45" fmla="*/ 436 h 514"/>
                <a:gd name="T46" fmla="*/ 459 w 591"/>
                <a:gd name="T47" fmla="*/ 467 h 514"/>
                <a:gd name="T48" fmla="*/ 455 w 591"/>
                <a:gd name="T49" fmla="*/ 489 h 514"/>
                <a:gd name="T50" fmla="*/ 467 w 591"/>
                <a:gd name="T51" fmla="*/ 509 h 514"/>
                <a:gd name="T52" fmla="*/ 490 w 591"/>
                <a:gd name="T53" fmla="*/ 513 h 514"/>
                <a:gd name="T54" fmla="*/ 516 w 591"/>
                <a:gd name="T55" fmla="*/ 494 h 514"/>
                <a:gd name="T56" fmla="*/ 550 w 591"/>
                <a:gd name="T57" fmla="*/ 447 h 514"/>
                <a:gd name="T58" fmla="*/ 574 w 591"/>
                <a:gd name="T59" fmla="*/ 395 h 514"/>
                <a:gd name="T60" fmla="*/ 589 w 591"/>
                <a:gd name="T61" fmla="*/ 340 h 514"/>
                <a:gd name="T62" fmla="*/ 591 w 591"/>
                <a:gd name="T63" fmla="*/ 281 h 514"/>
                <a:gd name="T64" fmla="*/ 583 w 591"/>
                <a:gd name="T65" fmla="*/ 223 h 514"/>
                <a:gd name="T66" fmla="*/ 564 w 591"/>
                <a:gd name="T67" fmla="*/ 169 h 514"/>
                <a:gd name="T68" fmla="*/ 534 w 591"/>
                <a:gd name="T69" fmla="*/ 119 h 514"/>
                <a:gd name="T70" fmla="*/ 494 w 591"/>
                <a:gd name="T71" fmla="*/ 77 h 514"/>
                <a:gd name="T72" fmla="*/ 448 w 591"/>
                <a:gd name="T73" fmla="*/ 42 h 514"/>
                <a:gd name="T74" fmla="*/ 396 w 591"/>
                <a:gd name="T75" fmla="*/ 17 h 514"/>
                <a:gd name="T76" fmla="*/ 340 w 591"/>
                <a:gd name="T77" fmla="*/ 3 h 514"/>
                <a:gd name="T78" fmla="*/ 295 w 591"/>
                <a:gd name="T79" fmla="*/ 0 h 514"/>
                <a:gd name="T80" fmla="*/ 238 w 591"/>
                <a:gd name="T81" fmla="*/ 5 h 514"/>
                <a:gd name="T82" fmla="*/ 183 w 591"/>
                <a:gd name="T83" fmla="*/ 22 h 514"/>
                <a:gd name="T84" fmla="*/ 132 w 591"/>
                <a:gd name="T85" fmla="*/ 49 h 514"/>
                <a:gd name="T86" fmla="*/ 87 w 591"/>
                <a:gd name="T87" fmla="*/ 87 h 514"/>
                <a:gd name="T88" fmla="*/ 49 w 591"/>
                <a:gd name="T89" fmla="*/ 132 h 514"/>
                <a:gd name="T90" fmla="*/ 22 w 591"/>
                <a:gd name="T91" fmla="*/ 182 h 514"/>
                <a:gd name="T92" fmla="*/ 5 w 591"/>
                <a:gd name="T93" fmla="*/ 237 h 514"/>
                <a:gd name="T94" fmla="*/ 0 w 591"/>
                <a:gd name="T95" fmla="*/ 296 h 514"/>
                <a:gd name="T96" fmla="*/ 5 w 591"/>
                <a:gd name="T97" fmla="*/ 353 h 514"/>
                <a:gd name="T98" fmla="*/ 22 w 591"/>
                <a:gd name="T99" fmla="*/ 409 h 514"/>
                <a:gd name="T100" fmla="*/ 49 w 591"/>
                <a:gd name="T101" fmla="*/ 459 h 514"/>
                <a:gd name="T102" fmla="*/ 87 w 591"/>
                <a:gd name="T103" fmla="*/ 505 h 514"/>
                <a:gd name="T104" fmla="*/ 108 w 591"/>
                <a:gd name="T105" fmla="*/ 514 h 514"/>
                <a:gd name="T106" fmla="*/ 129 w 591"/>
                <a:gd name="T107" fmla="*/ 505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1" h="514">
                  <a:moveTo>
                    <a:pt x="129" y="505"/>
                  </a:moveTo>
                  <a:lnTo>
                    <a:pt x="133" y="500"/>
                  </a:lnTo>
                  <a:lnTo>
                    <a:pt x="136" y="494"/>
                  </a:lnTo>
                  <a:lnTo>
                    <a:pt x="137" y="489"/>
                  </a:lnTo>
                  <a:lnTo>
                    <a:pt x="138" y="483"/>
                  </a:lnTo>
                  <a:lnTo>
                    <a:pt x="137" y="478"/>
                  </a:lnTo>
                  <a:lnTo>
                    <a:pt x="136" y="472"/>
                  </a:lnTo>
                  <a:lnTo>
                    <a:pt x="133" y="467"/>
                  </a:lnTo>
                  <a:lnTo>
                    <a:pt x="129" y="462"/>
                  </a:lnTo>
                  <a:lnTo>
                    <a:pt x="122" y="454"/>
                  </a:lnTo>
                  <a:lnTo>
                    <a:pt x="114" y="445"/>
                  </a:lnTo>
                  <a:lnTo>
                    <a:pt x="107" y="436"/>
                  </a:lnTo>
                  <a:lnTo>
                    <a:pt x="100" y="427"/>
                  </a:lnTo>
                  <a:lnTo>
                    <a:pt x="88" y="406"/>
                  </a:lnTo>
                  <a:lnTo>
                    <a:pt x="79" y="386"/>
                  </a:lnTo>
                  <a:lnTo>
                    <a:pt x="71" y="365"/>
                  </a:lnTo>
                  <a:lnTo>
                    <a:pt x="65" y="342"/>
                  </a:lnTo>
                  <a:lnTo>
                    <a:pt x="63" y="331"/>
                  </a:lnTo>
                  <a:lnTo>
                    <a:pt x="62" y="319"/>
                  </a:lnTo>
                  <a:lnTo>
                    <a:pt x="61" y="307"/>
                  </a:lnTo>
                  <a:lnTo>
                    <a:pt x="61" y="296"/>
                  </a:lnTo>
                  <a:lnTo>
                    <a:pt x="61" y="283"/>
                  </a:lnTo>
                  <a:lnTo>
                    <a:pt x="62" y="272"/>
                  </a:lnTo>
                  <a:lnTo>
                    <a:pt x="63" y="261"/>
                  </a:lnTo>
                  <a:lnTo>
                    <a:pt x="65" y="249"/>
                  </a:lnTo>
                  <a:lnTo>
                    <a:pt x="67" y="238"/>
                  </a:lnTo>
                  <a:lnTo>
                    <a:pt x="71" y="227"/>
                  </a:lnTo>
                  <a:lnTo>
                    <a:pt x="74" y="215"/>
                  </a:lnTo>
                  <a:lnTo>
                    <a:pt x="79" y="205"/>
                  </a:lnTo>
                  <a:lnTo>
                    <a:pt x="83" y="195"/>
                  </a:lnTo>
                  <a:lnTo>
                    <a:pt x="88" y="185"/>
                  </a:lnTo>
                  <a:lnTo>
                    <a:pt x="93" y="175"/>
                  </a:lnTo>
                  <a:lnTo>
                    <a:pt x="100" y="165"/>
                  </a:lnTo>
                  <a:lnTo>
                    <a:pt x="107" y="156"/>
                  </a:lnTo>
                  <a:lnTo>
                    <a:pt x="114" y="147"/>
                  </a:lnTo>
                  <a:lnTo>
                    <a:pt x="122" y="138"/>
                  </a:lnTo>
                  <a:lnTo>
                    <a:pt x="129" y="129"/>
                  </a:lnTo>
                  <a:lnTo>
                    <a:pt x="137" y="121"/>
                  </a:lnTo>
                  <a:lnTo>
                    <a:pt x="146" y="113"/>
                  </a:lnTo>
                  <a:lnTo>
                    <a:pt x="155" y="106"/>
                  </a:lnTo>
                  <a:lnTo>
                    <a:pt x="166" y="99"/>
                  </a:lnTo>
                  <a:lnTo>
                    <a:pt x="175" y="94"/>
                  </a:lnTo>
                  <a:lnTo>
                    <a:pt x="185" y="88"/>
                  </a:lnTo>
                  <a:lnTo>
                    <a:pt x="195" y="82"/>
                  </a:lnTo>
                  <a:lnTo>
                    <a:pt x="206" y="78"/>
                  </a:lnTo>
                  <a:lnTo>
                    <a:pt x="216" y="73"/>
                  </a:lnTo>
                  <a:lnTo>
                    <a:pt x="228" y="70"/>
                  </a:lnTo>
                  <a:lnTo>
                    <a:pt x="238" y="66"/>
                  </a:lnTo>
                  <a:lnTo>
                    <a:pt x="249" y="64"/>
                  </a:lnTo>
                  <a:lnTo>
                    <a:pt x="262" y="62"/>
                  </a:lnTo>
                  <a:lnTo>
                    <a:pt x="273" y="61"/>
                  </a:lnTo>
                  <a:lnTo>
                    <a:pt x="284" y="60"/>
                  </a:lnTo>
                  <a:lnTo>
                    <a:pt x="295" y="60"/>
                  </a:lnTo>
                  <a:lnTo>
                    <a:pt x="308" y="60"/>
                  </a:lnTo>
                  <a:lnTo>
                    <a:pt x="319" y="61"/>
                  </a:lnTo>
                  <a:lnTo>
                    <a:pt x="330" y="62"/>
                  </a:lnTo>
                  <a:lnTo>
                    <a:pt x="342" y="64"/>
                  </a:lnTo>
                  <a:lnTo>
                    <a:pt x="353" y="66"/>
                  </a:lnTo>
                  <a:lnTo>
                    <a:pt x="364" y="70"/>
                  </a:lnTo>
                  <a:lnTo>
                    <a:pt x="376" y="73"/>
                  </a:lnTo>
                  <a:lnTo>
                    <a:pt x="386" y="78"/>
                  </a:lnTo>
                  <a:lnTo>
                    <a:pt x="397" y="82"/>
                  </a:lnTo>
                  <a:lnTo>
                    <a:pt x="407" y="88"/>
                  </a:lnTo>
                  <a:lnTo>
                    <a:pt x="417" y="94"/>
                  </a:lnTo>
                  <a:lnTo>
                    <a:pt x="426" y="99"/>
                  </a:lnTo>
                  <a:lnTo>
                    <a:pt x="437" y="106"/>
                  </a:lnTo>
                  <a:lnTo>
                    <a:pt x="446" y="113"/>
                  </a:lnTo>
                  <a:lnTo>
                    <a:pt x="454" y="121"/>
                  </a:lnTo>
                  <a:lnTo>
                    <a:pt x="463" y="129"/>
                  </a:lnTo>
                  <a:lnTo>
                    <a:pt x="471" y="138"/>
                  </a:lnTo>
                  <a:lnTo>
                    <a:pt x="478" y="147"/>
                  </a:lnTo>
                  <a:lnTo>
                    <a:pt x="485" y="156"/>
                  </a:lnTo>
                  <a:lnTo>
                    <a:pt x="492" y="165"/>
                  </a:lnTo>
                  <a:lnTo>
                    <a:pt x="499" y="175"/>
                  </a:lnTo>
                  <a:lnTo>
                    <a:pt x="504" y="185"/>
                  </a:lnTo>
                  <a:lnTo>
                    <a:pt x="509" y="195"/>
                  </a:lnTo>
                  <a:lnTo>
                    <a:pt x="513" y="205"/>
                  </a:lnTo>
                  <a:lnTo>
                    <a:pt x="521" y="227"/>
                  </a:lnTo>
                  <a:lnTo>
                    <a:pt x="527" y="249"/>
                  </a:lnTo>
                  <a:lnTo>
                    <a:pt x="529" y="261"/>
                  </a:lnTo>
                  <a:lnTo>
                    <a:pt x="530" y="272"/>
                  </a:lnTo>
                  <a:lnTo>
                    <a:pt x="532" y="283"/>
                  </a:lnTo>
                  <a:lnTo>
                    <a:pt x="532" y="296"/>
                  </a:lnTo>
                  <a:lnTo>
                    <a:pt x="532" y="307"/>
                  </a:lnTo>
                  <a:lnTo>
                    <a:pt x="530" y="319"/>
                  </a:lnTo>
                  <a:lnTo>
                    <a:pt x="529" y="331"/>
                  </a:lnTo>
                  <a:lnTo>
                    <a:pt x="527" y="342"/>
                  </a:lnTo>
                  <a:lnTo>
                    <a:pt x="521" y="365"/>
                  </a:lnTo>
                  <a:lnTo>
                    <a:pt x="513" y="386"/>
                  </a:lnTo>
                  <a:lnTo>
                    <a:pt x="504" y="406"/>
                  </a:lnTo>
                  <a:lnTo>
                    <a:pt x="492" y="427"/>
                  </a:lnTo>
                  <a:lnTo>
                    <a:pt x="485" y="436"/>
                  </a:lnTo>
                  <a:lnTo>
                    <a:pt x="478" y="445"/>
                  </a:lnTo>
                  <a:lnTo>
                    <a:pt x="471" y="454"/>
                  </a:lnTo>
                  <a:lnTo>
                    <a:pt x="463" y="462"/>
                  </a:lnTo>
                  <a:lnTo>
                    <a:pt x="459" y="467"/>
                  </a:lnTo>
                  <a:lnTo>
                    <a:pt x="456" y="472"/>
                  </a:lnTo>
                  <a:lnTo>
                    <a:pt x="455" y="478"/>
                  </a:lnTo>
                  <a:lnTo>
                    <a:pt x="454" y="483"/>
                  </a:lnTo>
                  <a:lnTo>
                    <a:pt x="455" y="489"/>
                  </a:lnTo>
                  <a:lnTo>
                    <a:pt x="456" y="494"/>
                  </a:lnTo>
                  <a:lnTo>
                    <a:pt x="459" y="500"/>
                  </a:lnTo>
                  <a:lnTo>
                    <a:pt x="463" y="505"/>
                  </a:lnTo>
                  <a:lnTo>
                    <a:pt x="467" y="509"/>
                  </a:lnTo>
                  <a:lnTo>
                    <a:pt x="473" y="511"/>
                  </a:lnTo>
                  <a:lnTo>
                    <a:pt x="478" y="513"/>
                  </a:lnTo>
                  <a:lnTo>
                    <a:pt x="484" y="514"/>
                  </a:lnTo>
                  <a:lnTo>
                    <a:pt x="490" y="513"/>
                  </a:lnTo>
                  <a:lnTo>
                    <a:pt x="495" y="511"/>
                  </a:lnTo>
                  <a:lnTo>
                    <a:pt x="501" y="509"/>
                  </a:lnTo>
                  <a:lnTo>
                    <a:pt x="506" y="505"/>
                  </a:lnTo>
                  <a:lnTo>
                    <a:pt x="516" y="494"/>
                  </a:lnTo>
                  <a:lnTo>
                    <a:pt x="525" y="483"/>
                  </a:lnTo>
                  <a:lnTo>
                    <a:pt x="534" y="472"/>
                  </a:lnTo>
                  <a:lnTo>
                    <a:pt x="543" y="459"/>
                  </a:lnTo>
                  <a:lnTo>
                    <a:pt x="550" y="447"/>
                  </a:lnTo>
                  <a:lnTo>
                    <a:pt x="557" y="435"/>
                  </a:lnTo>
                  <a:lnTo>
                    <a:pt x="564" y="422"/>
                  </a:lnTo>
                  <a:lnTo>
                    <a:pt x="570" y="409"/>
                  </a:lnTo>
                  <a:lnTo>
                    <a:pt x="574" y="395"/>
                  </a:lnTo>
                  <a:lnTo>
                    <a:pt x="579" y="382"/>
                  </a:lnTo>
                  <a:lnTo>
                    <a:pt x="583" y="368"/>
                  </a:lnTo>
                  <a:lnTo>
                    <a:pt x="586" y="353"/>
                  </a:lnTo>
                  <a:lnTo>
                    <a:pt x="589" y="340"/>
                  </a:lnTo>
                  <a:lnTo>
                    <a:pt x="590" y="325"/>
                  </a:lnTo>
                  <a:lnTo>
                    <a:pt x="591" y="310"/>
                  </a:lnTo>
                  <a:lnTo>
                    <a:pt x="591" y="296"/>
                  </a:lnTo>
                  <a:lnTo>
                    <a:pt x="591" y="281"/>
                  </a:lnTo>
                  <a:lnTo>
                    <a:pt x="590" y="266"/>
                  </a:lnTo>
                  <a:lnTo>
                    <a:pt x="589" y="252"/>
                  </a:lnTo>
                  <a:lnTo>
                    <a:pt x="586" y="237"/>
                  </a:lnTo>
                  <a:lnTo>
                    <a:pt x="583" y="223"/>
                  </a:lnTo>
                  <a:lnTo>
                    <a:pt x="579" y="209"/>
                  </a:lnTo>
                  <a:lnTo>
                    <a:pt x="574" y="195"/>
                  </a:lnTo>
                  <a:lnTo>
                    <a:pt x="570" y="183"/>
                  </a:lnTo>
                  <a:lnTo>
                    <a:pt x="564" y="169"/>
                  </a:lnTo>
                  <a:lnTo>
                    <a:pt x="557" y="156"/>
                  </a:lnTo>
                  <a:lnTo>
                    <a:pt x="550" y="143"/>
                  </a:lnTo>
                  <a:lnTo>
                    <a:pt x="543" y="132"/>
                  </a:lnTo>
                  <a:lnTo>
                    <a:pt x="534" y="119"/>
                  </a:lnTo>
                  <a:lnTo>
                    <a:pt x="525" y="108"/>
                  </a:lnTo>
                  <a:lnTo>
                    <a:pt x="516" y="97"/>
                  </a:lnTo>
                  <a:lnTo>
                    <a:pt x="506" y="87"/>
                  </a:lnTo>
                  <a:lnTo>
                    <a:pt x="494" y="77"/>
                  </a:lnTo>
                  <a:lnTo>
                    <a:pt x="483" y="66"/>
                  </a:lnTo>
                  <a:lnTo>
                    <a:pt x="472" y="57"/>
                  </a:lnTo>
                  <a:lnTo>
                    <a:pt x="460" y="49"/>
                  </a:lnTo>
                  <a:lnTo>
                    <a:pt x="448" y="42"/>
                  </a:lnTo>
                  <a:lnTo>
                    <a:pt x="436" y="35"/>
                  </a:lnTo>
                  <a:lnTo>
                    <a:pt x="422" y="28"/>
                  </a:lnTo>
                  <a:lnTo>
                    <a:pt x="410" y="22"/>
                  </a:lnTo>
                  <a:lnTo>
                    <a:pt x="396" y="17"/>
                  </a:lnTo>
                  <a:lnTo>
                    <a:pt x="382" y="12"/>
                  </a:lnTo>
                  <a:lnTo>
                    <a:pt x="368" y="9"/>
                  </a:lnTo>
                  <a:lnTo>
                    <a:pt x="354" y="5"/>
                  </a:lnTo>
                  <a:lnTo>
                    <a:pt x="340" y="3"/>
                  </a:lnTo>
                  <a:lnTo>
                    <a:pt x="325" y="1"/>
                  </a:lnTo>
                  <a:lnTo>
                    <a:pt x="311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281" y="0"/>
                  </a:lnTo>
                  <a:lnTo>
                    <a:pt x="266" y="1"/>
                  </a:lnTo>
                  <a:lnTo>
                    <a:pt x="253" y="3"/>
                  </a:lnTo>
                  <a:lnTo>
                    <a:pt x="238" y="5"/>
                  </a:lnTo>
                  <a:lnTo>
                    <a:pt x="223" y="9"/>
                  </a:lnTo>
                  <a:lnTo>
                    <a:pt x="210" y="12"/>
                  </a:lnTo>
                  <a:lnTo>
                    <a:pt x="196" y="17"/>
                  </a:lnTo>
                  <a:lnTo>
                    <a:pt x="183" y="22"/>
                  </a:lnTo>
                  <a:lnTo>
                    <a:pt x="169" y="28"/>
                  </a:lnTo>
                  <a:lnTo>
                    <a:pt x="157" y="35"/>
                  </a:lnTo>
                  <a:lnTo>
                    <a:pt x="144" y="42"/>
                  </a:lnTo>
                  <a:lnTo>
                    <a:pt x="132" y="49"/>
                  </a:lnTo>
                  <a:lnTo>
                    <a:pt x="120" y="57"/>
                  </a:lnTo>
                  <a:lnTo>
                    <a:pt x="108" y="66"/>
                  </a:lnTo>
                  <a:lnTo>
                    <a:pt x="98" y="77"/>
                  </a:lnTo>
                  <a:lnTo>
                    <a:pt x="87" y="87"/>
                  </a:lnTo>
                  <a:lnTo>
                    <a:pt x="76" y="97"/>
                  </a:lnTo>
                  <a:lnTo>
                    <a:pt x="67" y="108"/>
                  </a:lnTo>
                  <a:lnTo>
                    <a:pt x="58" y="119"/>
                  </a:lnTo>
                  <a:lnTo>
                    <a:pt x="49" y="132"/>
                  </a:lnTo>
                  <a:lnTo>
                    <a:pt x="41" y="143"/>
                  </a:lnTo>
                  <a:lnTo>
                    <a:pt x="35" y="156"/>
                  </a:lnTo>
                  <a:lnTo>
                    <a:pt x="28" y="169"/>
                  </a:lnTo>
                  <a:lnTo>
                    <a:pt x="22" y="182"/>
                  </a:lnTo>
                  <a:lnTo>
                    <a:pt x="18" y="195"/>
                  </a:lnTo>
                  <a:lnTo>
                    <a:pt x="13" y="209"/>
                  </a:lnTo>
                  <a:lnTo>
                    <a:pt x="9" y="223"/>
                  </a:lnTo>
                  <a:lnTo>
                    <a:pt x="5" y="237"/>
                  </a:lnTo>
                  <a:lnTo>
                    <a:pt x="3" y="252"/>
                  </a:lnTo>
                  <a:lnTo>
                    <a:pt x="2" y="266"/>
                  </a:lnTo>
                  <a:lnTo>
                    <a:pt x="1" y="281"/>
                  </a:lnTo>
                  <a:lnTo>
                    <a:pt x="0" y="296"/>
                  </a:lnTo>
                  <a:lnTo>
                    <a:pt x="1" y="310"/>
                  </a:lnTo>
                  <a:lnTo>
                    <a:pt x="2" y="325"/>
                  </a:lnTo>
                  <a:lnTo>
                    <a:pt x="3" y="340"/>
                  </a:lnTo>
                  <a:lnTo>
                    <a:pt x="5" y="353"/>
                  </a:lnTo>
                  <a:lnTo>
                    <a:pt x="9" y="368"/>
                  </a:lnTo>
                  <a:lnTo>
                    <a:pt x="13" y="382"/>
                  </a:lnTo>
                  <a:lnTo>
                    <a:pt x="18" y="395"/>
                  </a:lnTo>
                  <a:lnTo>
                    <a:pt x="22" y="409"/>
                  </a:lnTo>
                  <a:lnTo>
                    <a:pt x="28" y="422"/>
                  </a:lnTo>
                  <a:lnTo>
                    <a:pt x="35" y="435"/>
                  </a:lnTo>
                  <a:lnTo>
                    <a:pt x="41" y="447"/>
                  </a:lnTo>
                  <a:lnTo>
                    <a:pt x="49" y="459"/>
                  </a:lnTo>
                  <a:lnTo>
                    <a:pt x="58" y="472"/>
                  </a:lnTo>
                  <a:lnTo>
                    <a:pt x="67" y="483"/>
                  </a:lnTo>
                  <a:lnTo>
                    <a:pt x="76" y="494"/>
                  </a:lnTo>
                  <a:lnTo>
                    <a:pt x="87" y="505"/>
                  </a:lnTo>
                  <a:lnTo>
                    <a:pt x="91" y="509"/>
                  </a:lnTo>
                  <a:lnTo>
                    <a:pt x="97" y="511"/>
                  </a:lnTo>
                  <a:lnTo>
                    <a:pt x="102" y="513"/>
                  </a:lnTo>
                  <a:lnTo>
                    <a:pt x="108" y="514"/>
                  </a:lnTo>
                  <a:lnTo>
                    <a:pt x="114" y="513"/>
                  </a:lnTo>
                  <a:lnTo>
                    <a:pt x="119" y="511"/>
                  </a:lnTo>
                  <a:lnTo>
                    <a:pt x="125" y="509"/>
                  </a:lnTo>
                  <a:lnTo>
                    <a:pt x="129" y="5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3890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623444" y="6561428"/>
            <a:ext cx="2228850" cy="365125"/>
          </a:xfrm>
        </p:spPr>
        <p:txBody>
          <a:bodyPr/>
          <a:lstStyle/>
          <a:p>
            <a:fld id="{AC7E1696-1C4C-4479-8F1A-84D065B82B7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38" name="Titolo 3"/>
          <p:cNvSpPr txBox="1">
            <a:spLocks/>
          </p:cNvSpPr>
          <p:nvPr/>
        </p:nvSpPr>
        <p:spPr bwMode="auto">
          <a:xfrm>
            <a:off x="342900" y="-168413"/>
            <a:ext cx="9184175" cy="70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5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b="1" dirty="0" smtClean="0">
              <a:cs typeface="Arial" pitchFamily="34" charset="0"/>
            </a:endParaRPr>
          </a:p>
          <a:p>
            <a:r>
              <a:rPr lang="it-IT" b="1" dirty="0">
                <a:cs typeface="Arial" pitchFamily="34" charset="0"/>
              </a:rPr>
              <a:t>Finlombarda Corporate Banking</a:t>
            </a:r>
          </a:p>
        </p:txBody>
      </p:sp>
      <p:sp>
        <p:nvSpPr>
          <p:cNvPr id="22" name="Rectangle 29"/>
          <p:cNvSpPr/>
          <p:nvPr>
            <p:custDataLst>
              <p:tags r:id="rId1"/>
            </p:custDataLst>
          </p:nvPr>
        </p:nvSpPr>
        <p:spPr bwMode="auto">
          <a:xfrm>
            <a:off x="863840" y="1053118"/>
            <a:ext cx="8489008" cy="345600"/>
          </a:xfrm>
          <a:prstGeom prst="rect">
            <a:avLst/>
          </a:prstGeom>
          <a:solidFill>
            <a:srgbClr val="1747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0" rIns="0" bIns="0" anchor="ctr"/>
          <a:lstStyle/>
          <a:p>
            <a:pPr lvl="0" defTabSz="914400">
              <a:defRPr/>
            </a:pPr>
            <a:r>
              <a:rPr lang="it-IT" sz="1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 e cosa finanzia</a:t>
            </a:r>
            <a:endParaRPr lang="it-IT" sz="1400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8693" y="1521158"/>
            <a:ext cx="824921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5738" lvl="1" indent="-184150" defTabSz="914400">
              <a:buFontTx/>
              <a:buChar char="•"/>
              <a:defRPr/>
            </a:pP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Finanziamento per esigenze di liquidità aziendale e/o investimenti a seguito della crisi causata dalla pandemia Covid-19</a:t>
            </a:r>
          </a:p>
        </p:txBody>
      </p:sp>
      <p:sp>
        <p:nvSpPr>
          <p:cNvPr id="24" name="RbLeanShape Left U-Shape 21"/>
          <p:cNvSpPr>
            <a:spLocks noChangeArrowheads="1"/>
          </p:cNvSpPr>
          <p:nvPr/>
        </p:nvSpPr>
        <p:spPr bwMode="auto">
          <a:xfrm rot="5400000">
            <a:off x="4591300" y="-2699838"/>
            <a:ext cx="1044000" cy="8549907"/>
          </a:xfrm>
          <a:custGeom>
            <a:avLst/>
            <a:gdLst>
              <a:gd name="T0" fmla="*/ 0 w 1270000"/>
              <a:gd name="T1" fmla="*/ 0 h 3175000"/>
              <a:gd name="T2" fmla="*/ 1270000 w 1270000"/>
              <a:gd name="T3" fmla="*/ 0 h 3175000"/>
              <a:gd name="T4" fmla="*/ 1270000 w 1270000"/>
              <a:gd name="T5" fmla="*/ 2076759 h 3175000"/>
              <a:gd name="T6" fmla="*/ 0 w 1270000"/>
              <a:gd name="T7" fmla="*/ 2076759 h 3175000"/>
              <a:gd name="T8" fmla="*/ 0 60000 65536"/>
              <a:gd name="T9" fmla="*/ 0 60000 65536"/>
              <a:gd name="T10" fmla="*/ 0 60000 65536"/>
              <a:gd name="T11" fmla="*/ 0 60000 65536"/>
              <a:gd name="T12" fmla="*/ 0 w 1270000"/>
              <a:gd name="T13" fmla="*/ 0 h 3175000"/>
              <a:gd name="T14" fmla="*/ 1270000 w 1270000"/>
              <a:gd name="T15" fmla="*/ 3175000 h 3175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noFill/>
          <a:ln w="22225" algn="ctr">
            <a:solidFill>
              <a:srgbClr val="000099"/>
            </a:solidFill>
            <a:round/>
            <a:headEnd/>
            <a:tailEnd/>
          </a:ln>
        </p:spPr>
        <p:txBody>
          <a:bodyPr wrap="none" lIns="0" tIns="89999" rIns="0" bIns="0"/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Rectangle 29"/>
          <p:cNvSpPr/>
          <p:nvPr>
            <p:custDataLst>
              <p:tags r:id="rId3"/>
            </p:custDataLst>
          </p:nvPr>
        </p:nvSpPr>
        <p:spPr bwMode="auto">
          <a:xfrm>
            <a:off x="863839" y="2133236"/>
            <a:ext cx="8489008" cy="345600"/>
          </a:xfrm>
          <a:prstGeom prst="rect">
            <a:avLst/>
          </a:prstGeom>
          <a:solidFill>
            <a:srgbClr val="1747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</a:p>
        </p:txBody>
      </p:sp>
      <p:sp>
        <p:nvSpPr>
          <p:cNvPr id="28" name="Text Box 2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02209" y="2555522"/>
            <a:ext cx="82492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5738" lvl="1" indent="-184150" defTabSz="914400">
              <a:buFontTx/>
              <a:buChar char="•"/>
              <a:defRPr/>
            </a:pP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Imprese singole e in qualunque forma costituite, comprese le imprese artigiane con sede in Lombardia e attive da almeno 2 anni</a:t>
            </a:r>
            <a:endParaRPr lang="it-IT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bLeanShape Left U-Shape 21"/>
          <p:cNvSpPr>
            <a:spLocks noChangeArrowheads="1"/>
          </p:cNvSpPr>
          <p:nvPr/>
        </p:nvSpPr>
        <p:spPr bwMode="auto">
          <a:xfrm rot="5400000">
            <a:off x="4654285" y="-1655628"/>
            <a:ext cx="918032" cy="8549909"/>
          </a:xfrm>
          <a:custGeom>
            <a:avLst/>
            <a:gdLst>
              <a:gd name="T0" fmla="*/ 0 w 1270000"/>
              <a:gd name="T1" fmla="*/ 0 h 3175000"/>
              <a:gd name="T2" fmla="*/ 1270000 w 1270000"/>
              <a:gd name="T3" fmla="*/ 0 h 3175000"/>
              <a:gd name="T4" fmla="*/ 1270000 w 1270000"/>
              <a:gd name="T5" fmla="*/ 2076759 h 3175000"/>
              <a:gd name="T6" fmla="*/ 0 w 1270000"/>
              <a:gd name="T7" fmla="*/ 2076759 h 3175000"/>
              <a:gd name="T8" fmla="*/ 0 60000 65536"/>
              <a:gd name="T9" fmla="*/ 0 60000 65536"/>
              <a:gd name="T10" fmla="*/ 0 60000 65536"/>
              <a:gd name="T11" fmla="*/ 0 60000 65536"/>
              <a:gd name="T12" fmla="*/ 0 w 1270000"/>
              <a:gd name="T13" fmla="*/ 0 h 3175000"/>
              <a:gd name="T14" fmla="*/ 1270000 w 1270000"/>
              <a:gd name="T15" fmla="*/ 3175000 h 3175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noFill/>
          <a:ln w="22225" algn="ctr">
            <a:solidFill>
              <a:srgbClr val="000099"/>
            </a:solidFill>
            <a:round/>
            <a:headEnd/>
            <a:tailEnd/>
          </a:ln>
        </p:spPr>
        <p:txBody>
          <a:bodyPr wrap="none" lIns="0" tIns="89999" rIns="0" bIns="0"/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Rectangle 29"/>
          <p:cNvSpPr/>
          <p:nvPr>
            <p:custDataLst>
              <p:tags r:id="rId5"/>
            </p:custDataLst>
          </p:nvPr>
        </p:nvSpPr>
        <p:spPr bwMode="auto">
          <a:xfrm>
            <a:off x="863840" y="3121169"/>
            <a:ext cx="8489008" cy="345600"/>
          </a:xfrm>
          <a:prstGeom prst="rect">
            <a:avLst/>
          </a:prstGeom>
          <a:solidFill>
            <a:srgbClr val="1747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Caratteristiche del finanziamento</a:t>
            </a: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17782" y="3653769"/>
            <a:ext cx="8249212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5738" lvl="1" indent="-184150" defTabSz="914400">
              <a:spcAft>
                <a:spcPts val="600"/>
              </a:spcAft>
              <a:buFontTx/>
              <a:buChar char="•"/>
              <a:defRPr/>
            </a:pP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Importo compreso tra 1 e 15 mln € nel limite del 25% del fatturato dell’azienda richiedente</a:t>
            </a:r>
          </a:p>
          <a:p>
            <a:pPr marL="185738" lvl="1" indent="-184150" defTabSz="914400">
              <a:spcAft>
                <a:spcPts val="600"/>
              </a:spcAft>
              <a:buFontTx/>
              <a:buChar char="•"/>
              <a:defRPr/>
            </a:pP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Durata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 24 e 72 mesi</a:t>
            </a:r>
          </a:p>
          <a:p>
            <a:pPr marL="185738" lvl="1" indent="-184150" defTabSz="914400">
              <a:spcAft>
                <a:spcPts val="600"/>
              </a:spcAft>
              <a:buFontTx/>
              <a:buChar char="•"/>
              <a:defRPr/>
            </a:pP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Rimborso </a:t>
            </a:r>
            <a:r>
              <a:rPr lang="it-IT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amortizing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rata semestrale a quota capitale costante</a:t>
            </a:r>
          </a:p>
          <a:p>
            <a:pPr marL="185738" lvl="1" indent="-184150" defTabSz="914400">
              <a:spcAft>
                <a:spcPts val="600"/>
              </a:spcAft>
              <a:buFontTx/>
              <a:buChar char="•"/>
              <a:defRPr/>
            </a:pP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Cofinanziamento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il sistema bancario con quota Finlombarda del 50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it-IT" sz="1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lvl="1" indent="-184150" defTabSz="914400">
              <a:spcAft>
                <a:spcPts val="600"/>
              </a:spcAft>
              <a:buFontTx/>
              <a:buChar char="•"/>
              <a:defRPr/>
            </a:pP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Possibilità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richiesta di garanzia </a:t>
            </a:r>
            <a:r>
              <a:rPr lang="it-IT" sz="1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MedioCredito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SACE</a:t>
            </a:r>
          </a:p>
          <a:p>
            <a:pPr marL="185738" lvl="1" indent="-184150" defTabSz="914400">
              <a:spcAft>
                <a:spcPts val="600"/>
              </a:spcAft>
              <a:buFontTx/>
              <a:buChar char="•"/>
              <a:defRPr/>
            </a:pP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Tasso variabile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pari a </a:t>
            </a:r>
            <a:r>
              <a:rPr lang="it-IT" sz="1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Euribor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6 mesi più uno spread (non oltre i 600 bps) determinato in sede di istruttoria di merito creditizio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bLeanShape Left U-Shape 21"/>
          <p:cNvSpPr>
            <a:spLocks noChangeArrowheads="1"/>
          </p:cNvSpPr>
          <p:nvPr/>
        </p:nvSpPr>
        <p:spPr bwMode="auto">
          <a:xfrm rot="5400000">
            <a:off x="3775765" y="183750"/>
            <a:ext cx="2639663" cy="8514501"/>
          </a:xfrm>
          <a:custGeom>
            <a:avLst/>
            <a:gdLst>
              <a:gd name="T0" fmla="*/ 0 w 1270000"/>
              <a:gd name="T1" fmla="*/ 0 h 3175000"/>
              <a:gd name="T2" fmla="*/ 1270000 w 1270000"/>
              <a:gd name="T3" fmla="*/ 0 h 3175000"/>
              <a:gd name="T4" fmla="*/ 1270000 w 1270000"/>
              <a:gd name="T5" fmla="*/ 2076759 h 3175000"/>
              <a:gd name="T6" fmla="*/ 0 w 1270000"/>
              <a:gd name="T7" fmla="*/ 2076759 h 3175000"/>
              <a:gd name="T8" fmla="*/ 0 60000 65536"/>
              <a:gd name="T9" fmla="*/ 0 60000 65536"/>
              <a:gd name="T10" fmla="*/ 0 60000 65536"/>
              <a:gd name="T11" fmla="*/ 0 60000 65536"/>
              <a:gd name="T12" fmla="*/ 0 w 1270000"/>
              <a:gd name="T13" fmla="*/ 0 h 3175000"/>
              <a:gd name="T14" fmla="*/ 1270000 w 1270000"/>
              <a:gd name="T15" fmla="*/ 3175000 h 3175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noFill/>
          <a:ln w="22225" algn="ctr">
            <a:solidFill>
              <a:srgbClr val="000099"/>
            </a:solidFill>
            <a:round/>
            <a:headEnd/>
            <a:tailEnd/>
          </a:ln>
        </p:spPr>
        <p:txBody>
          <a:bodyPr wrap="none" lIns="0" tIns="89999" rIns="0" bIns="0"/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6" name="Group 495"/>
          <p:cNvGrpSpPr/>
          <p:nvPr/>
        </p:nvGrpSpPr>
        <p:grpSpPr>
          <a:xfrm>
            <a:off x="3766157" y="3186225"/>
            <a:ext cx="284163" cy="292415"/>
            <a:chOff x="7613650" y="1387475"/>
            <a:chExt cx="284163" cy="284163"/>
          </a:xfrm>
          <a:solidFill>
            <a:schemeClr val="bg1"/>
          </a:solidFill>
        </p:grpSpPr>
        <p:sp>
          <p:nvSpPr>
            <p:cNvPr id="37" name="Freeform 4359"/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4360"/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143"/>
          <p:cNvGrpSpPr/>
          <p:nvPr/>
        </p:nvGrpSpPr>
        <p:grpSpPr>
          <a:xfrm>
            <a:off x="1692544" y="2204736"/>
            <a:ext cx="285750" cy="225425"/>
            <a:chOff x="9883775" y="5410200"/>
            <a:chExt cx="285750" cy="225425"/>
          </a:xfrm>
          <a:solidFill>
            <a:schemeClr val="bg1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41" name="Freeform 3677"/>
            <p:cNvSpPr>
              <a:spLocks/>
            </p:cNvSpPr>
            <p:nvPr/>
          </p:nvSpPr>
          <p:spPr bwMode="auto">
            <a:xfrm>
              <a:off x="10052050" y="5445125"/>
              <a:ext cx="117475" cy="190500"/>
            </a:xfrm>
            <a:custGeom>
              <a:avLst/>
              <a:gdLst>
                <a:gd name="T0" fmla="*/ 201 w 296"/>
                <a:gd name="T1" fmla="*/ 285 h 482"/>
                <a:gd name="T2" fmla="*/ 168 w 296"/>
                <a:gd name="T3" fmla="*/ 275 h 482"/>
                <a:gd name="T4" fmla="*/ 153 w 296"/>
                <a:gd name="T5" fmla="*/ 238 h 482"/>
                <a:gd name="T6" fmla="*/ 163 w 296"/>
                <a:gd name="T7" fmla="*/ 230 h 482"/>
                <a:gd name="T8" fmla="*/ 176 w 296"/>
                <a:gd name="T9" fmla="*/ 219 h 482"/>
                <a:gd name="T10" fmla="*/ 185 w 296"/>
                <a:gd name="T11" fmla="*/ 201 h 482"/>
                <a:gd name="T12" fmla="*/ 190 w 296"/>
                <a:gd name="T13" fmla="*/ 175 h 482"/>
                <a:gd name="T14" fmla="*/ 198 w 296"/>
                <a:gd name="T15" fmla="*/ 167 h 482"/>
                <a:gd name="T16" fmla="*/ 201 w 296"/>
                <a:gd name="T17" fmla="*/ 158 h 482"/>
                <a:gd name="T18" fmla="*/ 205 w 296"/>
                <a:gd name="T19" fmla="*/ 133 h 482"/>
                <a:gd name="T20" fmla="*/ 205 w 296"/>
                <a:gd name="T21" fmla="*/ 122 h 482"/>
                <a:gd name="T22" fmla="*/ 201 w 296"/>
                <a:gd name="T23" fmla="*/ 110 h 482"/>
                <a:gd name="T24" fmla="*/ 195 w 296"/>
                <a:gd name="T25" fmla="*/ 101 h 482"/>
                <a:gd name="T26" fmla="*/ 205 w 296"/>
                <a:gd name="T27" fmla="*/ 76 h 482"/>
                <a:gd name="T28" fmla="*/ 208 w 296"/>
                <a:gd name="T29" fmla="*/ 59 h 482"/>
                <a:gd name="T30" fmla="*/ 205 w 296"/>
                <a:gd name="T31" fmla="*/ 43 h 482"/>
                <a:gd name="T32" fmla="*/ 200 w 296"/>
                <a:gd name="T33" fmla="*/ 31 h 482"/>
                <a:gd name="T34" fmla="*/ 192 w 296"/>
                <a:gd name="T35" fmla="*/ 22 h 482"/>
                <a:gd name="T36" fmla="*/ 171 w 296"/>
                <a:gd name="T37" fmla="*/ 9 h 482"/>
                <a:gd name="T38" fmla="*/ 145 w 296"/>
                <a:gd name="T39" fmla="*/ 2 h 482"/>
                <a:gd name="T40" fmla="*/ 118 w 296"/>
                <a:gd name="T41" fmla="*/ 0 h 482"/>
                <a:gd name="T42" fmla="*/ 95 w 296"/>
                <a:gd name="T43" fmla="*/ 2 h 482"/>
                <a:gd name="T44" fmla="*/ 70 w 296"/>
                <a:gd name="T45" fmla="*/ 7 h 482"/>
                <a:gd name="T46" fmla="*/ 50 w 296"/>
                <a:gd name="T47" fmla="*/ 17 h 482"/>
                <a:gd name="T48" fmla="*/ 36 w 296"/>
                <a:gd name="T49" fmla="*/ 32 h 482"/>
                <a:gd name="T50" fmla="*/ 16 w 296"/>
                <a:gd name="T51" fmla="*/ 36 h 482"/>
                <a:gd name="T52" fmla="*/ 7 w 296"/>
                <a:gd name="T53" fmla="*/ 44 h 482"/>
                <a:gd name="T54" fmla="*/ 4 w 296"/>
                <a:gd name="T55" fmla="*/ 57 h 482"/>
                <a:gd name="T56" fmla="*/ 4 w 296"/>
                <a:gd name="T57" fmla="*/ 71 h 482"/>
                <a:gd name="T58" fmla="*/ 13 w 296"/>
                <a:gd name="T59" fmla="*/ 99 h 482"/>
                <a:gd name="T60" fmla="*/ 5 w 296"/>
                <a:gd name="T61" fmla="*/ 110 h 482"/>
                <a:gd name="T62" fmla="*/ 0 w 296"/>
                <a:gd name="T63" fmla="*/ 121 h 482"/>
                <a:gd name="T64" fmla="*/ 0 w 296"/>
                <a:gd name="T65" fmla="*/ 133 h 482"/>
                <a:gd name="T66" fmla="*/ 4 w 296"/>
                <a:gd name="T67" fmla="*/ 158 h 482"/>
                <a:gd name="T68" fmla="*/ 9 w 296"/>
                <a:gd name="T69" fmla="*/ 167 h 482"/>
                <a:gd name="T70" fmla="*/ 15 w 296"/>
                <a:gd name="T71" fmla="*/ 175 h 482"/>
                <a:gd name="T72" fmla="*/ 20 w 296"/>
                <a:gd name="T73" fmla="*/ 199 h 482"/>
                <a:gd name="T74" fmla="*/ 31 w 296"/>
                <a:gd name="T75" fmla="*/ 217 h 482"/>
                <a:gd name="T76" fmla="*/ 43 w 296"/>
                <a:gd name="T77" fmla="*/ 230 h 482"/>
                <a:gd name="T78" fmla="*/ 56 w 296"/>
                <a:gd name="T79" fmla="*/ 238 h 482"/>
                <a:gd name="T80" fmla="*/ 43 w 296"/>
                <a:gd name="T81" fmla="*/ 274 h 482"/>
                <a:gd name="T82" fmla="*/ 42 w 296"/>
                <a:gd name="T83" fmla="*/ 287 h 482"/>
                <a:gd name="T84" fmla="*/ 61 w 296"/>
                <a:gd name="T85" fmla="*/ 302 h 482"/>
                <a:gd name="T86" fmla="*/ 73 w 296"/>
                <a:gd name="T87" fmla="*/ 318 h 482"/>
                <a:gd name="T88" fmla="*/ 79 w 296"/>
                <a:gd name="T89" fmla="*/ 332 h 482"/>
                <a:gd name="T90" fmla="*/ 81 w 296"/>
                <a:gd name="T91" fmla="*/ 482 h 482"/>
                <a:gd name="T92" fmla="*/ 289 w 296"/>
                <a:gd name="T93" fmla="*/ 481 h 482"/>
                <a:gd name="T94" fmla="*/ 295 w 296"/>
                <a:gd name="T95" fmla="*/ 474 h 482"/>
                <a:gd name="T96" fmla="*/ 296 w 296"/>
                <a:gd name="T97" fmla="*/ 334 h 482"/>
                <a:gd name="T98" fmla="*/ 293 w 296"/>
                <a:gd name="T99" fmla="*/ 323 h 482"/>
                <a:gd name="T100" fmla="*/ 278 w 296"/>
                <a:gd name="T101" fmla="*/ 312 h 482"/>
                <a:gd name="T102" fmla="*/ 217 w 296"/>
                <a:gd name="T103" fmla="*/ 291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6" h="482">
                  <a:moveTo>
                    <a:pt x="217" y="291"/>
                  </a:moveTo>
                  <a:lnTo>
                    <a:pt x="201" y="285"/>
                  </a:lnTo>
                  <a:lnTo>
                    <a:pt x="185" y="280"/>
                  </a:lnTo>
                  <a:lnTo>
                    <a:pt x="168" y="275"/>
                  </a:lnTo>
                  <a:lnTo>
                    <a:pt x="153" y="270"/>
                  </a:lnTo>
                  <a:lnTo>
                    <a:pt x="153" y="238"/>
                  </a:lnTo>
                  <a:lnTo>
                    <a:pt x="158" y="235"/>
                  </a:lnTo>
                  <a:lnTo>
                    <a:pt x="163" y="230"/>
                  </a:lnTo>
                  <a:lnTo>
                    <a:pt x="169" y="225"/>
                  </a:lnTo>
                  <a:lnTo>
                    <a:pt x="176" y="219"/>
                  </a:lnTo>
                  <a:lnTo>
                    <a:pt x="181" y="210"/>
                  </a:lnTo>
                  <a:lnTo>
                    <a:pt x="185" y="201"/>
                  </a:lnTo>
                  <a:lnTo>
                    <a:pt x="189" y="189"/>
                  </a:lnTo>
                  <a:lnTo>
                    <a:pt x="190" y="175"/>
                  </a:lnTo>
                  <a:lnTo>
                    <a:pt x="194" y="172"/>
                  </a:lnTo>
                  <a:lnTo>
                    <a:pt x="198" y="167"/>
                  </a:lnTo>
                  <a:lnTo>
                    <a:pt x="200" y="163"/>
                  </a:lnTo>
                  <a:lnTo>
                    <a:pt x="201" y="158"/>
                  </a:lnTo>
                  <a:lnTo>
                    <a:pt x="205" y="145"/>
                  </a:lnTo>
                  <a:lnTo>
                    <a:pt x="205" y="133"/>
                  </a:lnTo>
                  <a:lnTo>
                    <a:pt x="205" y="127"/>
                  </a:lnTo>
                  <a:lnTo>
                    <a:pt x="205" y="122"/>
                  </a:lnTo>
                  <a:lnTo>
                    <a:pt x="204" y="116"/>
                  </a:lnTo>
                  <a:lnTo>
                    <a:pt x="201" y="110"/>
                  </a:lnTo>
                  <a:lnTo>
                    <a:pt x="198" y="104"/>
                  </a:lnTo>
                  <a:lnTo>
                    <a:pt x="195" y="101"/>
                  </a:lnTo>
                  <a:lnTo>
                    <a:pt x="200" y="90"/>
                  </a:lnTo>
                  <a:lnTo>
                    <a:pt x="205" y="76"/>
                  </a:lnTo>
                  <a:lnTo>
                    <a:pt x="208" y="67"/>
                  </a:lnTo>
                  <a:lnTo>
                    <a:pt x="208" y="59"/>
                  </a:lnTo>
                  <a:lnTo>
                    <a:pt x="208" y="50"/>
                  </a:lnTo>
                  <a:lnTo>
                    <a:pt x="205" y="43"/>
                  </a:lnTo>
                  <a:lnTo>
                    <a:pt x="203" y="36"/>
                  </a:lnTo>
                  <a:lnTo>
                    <a:pt x="200" y="31"/>
                  </a:lnTo>
                  <a:lnTo>
                    <a:pt x="196" y="26"/>
                  </a:lnTo>
                  <a:lnTo>
                    <a:pt x="192" y="22"/>
                  </a:lnTo>
                  <a:lnTo>
                    <a:pt x="182" y="14"/>
                  </a:lnTo>
                  <a:lnTo>
                    <a:pt x="171" y="9"/>
                  </a:lnTo>
                  <a:lnTo>
                    <a:pt x="158" y="5"/>
                  </a:lnTo>
                  <a:lnTo>
                    <a:pt x="145" y="2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6" y="0"/>
                  </a:lnTo>
                  <a:lnTo>
                    <a:pt x="95" y="2"/>
                  </a:lnTo>
                  <a:lnTo>
                    <a:pt x="82" y="4"/>
                  </a:lnTo>
                  <a:lnTo>
                    <a:pt x="70" y="7"/>
                  </a:lnTo>
                  <a:lnTo>
                    <a:pt x="60" y="12"/>
                  </a:lnTo>
                  <a:lnTo>
                    <a:pt x="50" y="17"/>
                  </a:lnTo>
                  <a:lnTo>
                    <a:pt x="42" y="25"/>
                  </a:lnTo>
                  <a:lnTo>
                    <a:pt x="36" y="32"/>
                  </a:lnTo>
                  <a:lnTo>
                    <a:pt x="24" y="34"/>
                  </a:lnTo>
                  <a:lnTo>
                    <a:pt x="16" y="36"/>
                  </a:lnTo>
                  <a:lnTo>
                    <a:pt x="11" y="40"/>
                  </a:lnTo>
                  <a:lnTo>
                    <a:pt x="7" y="44"/>
                  </a:lnTo>
                  <a:lnTo>
                    <a:pt x="5" y="50"/>
                  </a:lnTo>
                  <a:lnTo>
                    <a:pt x="4" y="57"/>
                  </a:lnTo>
                  <a:lnTo>
                    <a:pt x="2" y="65"/>
                  </a:lnTo>
                  <a:lnTo>
                    <a:pt x="4" y="71"/>
                  </a:lnTo>
                  <a:lnTo>
                    <a:pt x="7" y="86"/>
                  </a:lnTo>
                  <a:lnTo>
                    <a:pt x="13" y="99"/>
                  </a:lnTo>
                  <a:lnTo>
                    <a:pt x="7" y="104"/>
                  </a:lnTo>
                  <a:lnTo>
                    <a:pt x="5" y="110"/>
                  </a:lnTo>
                  <a:lnTo>
                    <a:pt x="2" y="115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8"/>
                  </a:lnTo>
                  <a:lnTo>
                    <a:pt x="6" y="163"/>
                  </a:lnTo>
                  <a:lnTo>
                    <a:pt x="9" y="167"/>
                  </a:lnTo>
                  <a:lnTo>
                    <a:pt x="11" y="172"/>
                  </a:lnTo>
                  <a:lnTo>
                    <a:pt x="15" y="175"/>
                  </a:lnTo>
                  <a:lnTo>
                    <a:pt x="18" y="188"/>
                  </a:lnTo>
                  <a:lnTo>
                    <a:pt x="20" y="199"/>
                  </a:lnTo>
                  <a:lnTo>
                    <a:pt x="25" y="208"/>
                  </a:lnTo>
                  <a:lnTo>
                    <a:pt x="31" y="217"/>
                  </a:lnTo>
                  <a:lnTo>
                    <a:pt x="37" y="224"/>
                  </a:lnTo>
                  <a:lnTo>
                    <a:pt x="43" y="230"/>
                  </a:lnTo>
                  <a:lnTo>
                    <a:pt x="50" y="234"/>
                  </a:lnTo>
                  <a:lnTo>
                    <a:pt x="56" y="238"/>
                  </a:lnTo>
                  <a:lnTo>
                    <a:pt x="56" y="270"/>
                  </a:lnTo>
                  <a:lnTo>
                    <a:pt x="43" y="274"/>
                  </a:lnTo>
                  <a:lnTo>
                    <a:pt x="31" y="279"/>
                  </a:lnTo>
                  <a:lnTo>
                    <a:pt x="42" y="287"/>
                  </a:lnTo>
                  <a:lnTo>
                    <a:pt x="52" y="294"/>
                  </a:lnTo>
                  <a:lnTo>
                    <a:pt x="61" y="302"/>
                  </a:lnTo>
                  <a:lnTo>
                    <a:pt x="68" y="310"/>
                  </a:lnTo>
                  <a:lnTo>
                    <a:pt x="73" y="318"/>
                  </a:lnTo>
                  <a:lnTo>
                    <a:pt x="77" y="324"/>
                  </a:lnTo>
                  <a:lnTo>
                    <a:pt x="79" y="332"/>
                  </a:lnTo>
                  <a:lnTo>
                    <a:pt x="81" y="338"/>
                  </a:lnTo>
                  <a:lnTo>
                    <a:pt x="81" y="482"/>
                  </a:lnTo>
                  <a:lnTo>
                    <a:pt x="285" y="482"/>
                  </a:lnTo>
                  <a:lnTo>
                    <a:pt x="289" y="481"/>
                  </a:lnTo>
                  <a:lnTo>
                    <a:pt x="293" y="478"/>
                  </a:lnTo>
                  <a:lnTo>
                    <a:pt x="295" y="474"/>
                  </a:lnTo>
                  <a:lnTo>
                    <a:pt x="296" y="470"/>
                  </a:lnTo>
                  <a:lnTo>
                    <a:pt x="296" y="334"/>
                  </a:lnTo>
                  <a:lnTo>
                    <a:pt x="295" y="328"/>
                  </a:lnTo>
                  <a:lnTo>
                    <a:pt x="293" y="323"/>
                  </a:lnTo>
                  <a:lnTo>
                    <a:pt x="286" y="318"/>
                  </a:lnTo>
                  <a:lnTo>
                    <a:pt x="278" y="312"/>
                  </a:lnTo>
                  <a:lnTo>
                    <a:pt x="253" y="302"/>
                  </a:lnTo>
                  <a:lnTo>
                    <a:pt x="217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3678"/>
            <p:cNvSpPr>
              <a:spLocks/>
            </p:cNvSpPr>
            <p:nvPr/>
          </p:nvSpPr>
          <p:spPr bwMode="auto">
            <a:xfrm>
              <a:off x="9883775" y="5410200"/>
              <a:ext cx="190500" cy="225425"/>
            </a:xfrm>
            <a:custGeom>
              <a:avLst/>
              <a:gdLst>
                <a:gd name="T0" fmla="*/ 421 w 480"/>
                <a:gd name="T1" fmla="*/ 374 h 569"/>
                <a:gd name="T2" fmla="*/ 339 w 480"/>
                <a:gd name="T3" fmla="*/ 333 h 569"/>
                <a:gd name="T4" fmla="*/ 312 w 480"/>
                <a:gd name="T5" fmla="*/ 276 h 569"/>
                <a:gd name="T6" fmla="*/ 316 w 480"/>
                <a:gd name="T7" fmla="*/ 272 h 569"/>
                <a:gd name="T8" fmla="*/ 339 w 480"/>
                <a:gd name="T9" fmla="*/ 226 h 569"/>
                <a:gd name="T10" fmla="*/ 340 w 480"/>
                <a:gd name="T11" fmla="*/ 214 h 569"/>
                <a:gd name="T12" fmla="*/ 345 w 480"/>
                <a:gd name="T13" fmla="*/ 199 h 569"/>
                <a:gd name="T14" fmla="*/ 353 w 480"/>
                <a:gd name="T15" fmla="*/ 190 h 569"/>
                <a:gd name="T16" fmla="*/ 360 w 480"/>
                <a:gd name="T17" fmla="*/ 176 h 569"/>
                <a:gd name="T18" fmla="*/ 361 w 480"/>
                <a:gd name="T19" fmla="*/ 168 h 569"/>
                <a:gd name="T20" fmla="*/ 361 w 480"/>
                <a:gd name="T21" fmla="*/ 159 h 569"/>
                <a:gd name="T22" fmla="*/ 356 w 480"/>
                <a:gd name="T23" fmla="*/ 135 h 569"/>
                <a:gd name="T24" fmla="*/ 347 w 480"/>
                <a:gd name="T25" fmla="*/ 126 h 569"/>
                <a:gd name="T26" fmla="*/ 356 w 480"/>
                <a:gd name="T27" fmla="*/ 100 h 569"/>
                <a:gd name="T28" fmla="*/ 358 w 480"/>
                <a:gd name="T29" fmla="*/ 85 h 569"/>
                <a:gd name="T30" fmla="*/ 358 w 480"/>
                <a:gd name="T31" fmla="*/ 71 h 569"/>
                <a:gd name="T32" fmla="*/ 357 w 480"/>
                <a:gd name="T33" fmla="*/ 54 h 569"/>
                <a:gd name="T34" fmla="*/ 353 w 480"/>
                <a:gd name="T35" fmla="*/ 44 h 569"/>
                <a:gd name="T36" fmla="*/ 349 w 480"/>
                <a:gd name="T37" fmla="*/ 37 h 569"/>
                <a:gd name="T38" fmla="*/ 340 w 480"/>
                <a:gd name="T39" fmla="*/ 27 h 569"/>
                <a:gd name="T40" fmla="*/ 329 w 480"/>
                <a:gd name="T41" fmla="*/ 18 h 569"/>
                <a:gd name="T42" fmla="*/ 298 w 480"/>
                <a:gd name="T43" fmla="*/ 5 h 569"/>
                <a:gd name="T44" fmla="*/ 270 w 480"/>
                <a:gd name="T45" fmla="*/ 0 h 569"/>
                <a:gd name="T46" fmla="*/ 254 w 480"/>
                <a:gd name="T47" fmla="*/ 0 h 569"/>
                <a:gd name="T48" fmla="*/ 235 w 480"/>
                <a:gd name="T49" fmla="*/ 0 h 569"/>
                <a:gd name="T50" fmla="*/ 218 w 480"/>
                <a:gd name="T51" fmla="*/ 3 h 569"/>
                <a:gd name="T52" fmla="*/ 205 w 480"/>
                <a:gd name="T53" fmla="*/ 6 h 569"/>
                <a:gd name="T54" fmla="*/ 194 w 480"/>
                <a:gd name="T55" fmla="*/ 10 h 569"/>
                <a:gd name="T56" fmla="*/ 158 w 480"/>
                <a:gd name="T57" fmla="*/ 39 h 569"/>
                <a:gd name="T58" fmla="*/ 155 w 480"/>
                <a:gd name="T59" fmla="*/ 44 h 569"/>
                <a:gd name="T60" fmla="*/ 141 w 480"/>
                <a:gd name="T61" fmla="*/ 45 h 569"/>
                <a:gd name="T62" fmla="*/ 133 w 480"/>
                <a:gd name="T63" fmla="*/ 48 h 569"/>
                <a:gd name="T64" fmla="*/ 127 w 480"/>
                <a:gd name="T65" fmla="*/ 51 h 569"/>
                <a:gd name="T66" fmla="*/ 123 w 480"/>
                <a:gd name="T67" fmla="*/ 57 h 569"/>
                <a:gd name="T68" fmla="*/ 119 w 480"/>
                <a:gd name="T69" fmla="*/ 66 h 569"/>
                <a:gd name="T70" fmla="*/ 118 w 480"/>
                <a:gd name="T71" fmla="*/ 73 h 569"/>
                <a:gd name="T72" fmla="*/ 118 w 480"/>
                <a:gd name="T73" fmla="*/ 82 h 569"/>
                <a:gd name="T74" fmla="*/ 121 w 480"/>
                <a:gd name="T75" fmla="*/ 91 h 569"/>
                <a:gd name="T76" fmla="*/ 122 w 480"/>
                <a:gd name="T77" fmla="*/ 100 h 569"/>
                <a:gd name="T78" fmla="*/ 126 w 480"/>
                <a:gd name="T79" fmla="*/ 108 h 569"/>
                <a:gd name="T80" fmla="*/ 132 w 480"/>
                <a:gd name="T81" fmla="*/ 125 h 569"/>
                <a:gd name="T82" fmla="*/ 118 w 480"/>
                <a:gd name="T83" fmla="*/ 145 h 569"/>
                <a:gd name="T84" fmla="*/ 117 w 480"/>
                <a:gd name="T85" fmla="*/ 166 h 569"/>
                <a:gd name="T86" fmla="*/ 118 w 480"/>
                <a:gd name="T87" fmla="*/ 171 h 569"/>
                <a:gd name="T88" fmla="*/ 119 w 480"/>
                <a:gd name="T89" fmla="*/ 177 h 569"/>
                <a:gd name="T90" fmla="*/ 132 w 480"/>
                <a:gd name="T91" fmla="*/ 199 h 569"/>
                <a:gd name="T92" fmla="*/ 136 w 480"/>
                <a:gd name="T93" fmla="*/ 202 h 569"/>
                <a:gd name="T94" fmla="*/ 137 w 480"/>
                <a:gd name="T95" fmla="*/ 220 h 569"/>
                <a:gd name="T96" fmla="*/ 151 w 480"/>
                <a:gd name="T97" fmla="*/ 258 h 569"/>
                <a:gd name="T98" fmla="*/ 168 w 480"/>
                <a:gd name="T99" fmla="*/ 312 h 569"/>
                <a:gd name="T100" fmla="*/ 86 w 480"/>
                <a:gd name="T101" fmla="*/ 358 h 569"/>
                <a:gd name="T102" fmla="*/ 18 w 480"/>
                <a:gd name="T103" fmla="*/ 401 h 569"/>
                <a:gd name="T104" fmla="*/ 0 w 480"/>
                <a:gd name="T105" fmla="*/ 421 h 569"/>
                <a:gd name="T106" fmla="*/ 2 w 480"/>
                <a:gd name="T107" fmla="*/ 565 h 569"/>
                <a:gd name="T108" fmla="*/ 469 w 480"/>
                <a:gd name="T109" fmla="*/ 569 h 569"/>
                <a:gd name="T110" fmla="*/ 479 w 480"/>
                <a:gd name="T111" fmla="*/ 421 h 569"/>
                <a:gd name="T112" fmla="*/ 449 w 480"/>
                <a:gd name="T113" fmla="*/ 39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0" h="569">
                  <a:moveTo>
                    <a:pt x="425" y="375"/>
                  </a:moveTo>
                  <a:lnTo>
                    <a:pt x="425" y="375"/>
                  </a:lnTo>
                  <a:lnTo>
                    <a:pt x="424" y="375"/>
                  </a:lnTo>
                  <a:lnTo>
                    <a:pt x="421" y="374"/>
                  </a:lnTo>
                  <a:lnTo>
                    <a:pt x="419" y="372"/>
                  </a:lnTo>
                  <a:lnTo>
                    <a:pt x="393" y="358"/>
                  </a:lnTo>
                  <a:lnTo>
                    <a:pt x="366" y="345"/>
                  </a:lnTo>
                  <a:lnTo>
                    <a:pt x="339" y="333"/>
                  </a:lnTo>
                  <a:lnTo>
                    <a:pt x="312" y="321"/>
                  </a:lnTo>
                  <a:lnTo>
                    <a:pt x="312" y="312"/>
                  </a:lnTo>
                  <a:lnTo>
                    <a:pt x="312" y="281"/>
                  </a:lnTo>
                  <a:lnTo>
                    <a:pt x="312" y="276"/>
                  </a:lnTo>
                  <a:lnTo>
                    <a:pt x="313" y="275"/>
                  </a:lnTo>
                  <a:lnTo>
                    <a:pt x="316" y="272"/>
                  </a:lnTo>
                  <a:lnTo>
                    <a:pt x="316" y="272"/>
                  </a:lnTo>
                  <a:lnTo>
                    <a:pt x="316" y="272"/>
                  </a:lnTo>
                  <a:lnTo>
                    <a:pt x="322" y="266"/>
                  </a:lnTo>
                  <a:lnTo>
                    <a:pt x="329" y="256"/>
                  </a:lnTo>
                  <a:lnTo>
                    <a:pt x="334" y="243"/>
                  </a:lnTo>
                  <a:lnTo>
                    <a:pt x="339" y="226"/>
                  </a:lnTo>
                  <a:lnTo>
                    <a:pt x="339" y="223"/>
                  </a:lnTo>
                  <a:lnTo>
                    <a:pt x="340" y="220"/>
                  </a:lnTo>
                  <a:lnTo>
                    <a:pt x="340" y="217"/>
                  </a:lnTo>
                  <a:lnTo>
                    <a:pt x="340" y="214"/>
                  </a:lnTo>
                  <a:lnTo>
                    <a:pt x="342" y="208"/>
                  </a:lnTo>
                  <a:lnTo>
                    <a:pt x="342" y="202"/>
                  </a:lnTo>
                  <a:lnTo>
                    <a:pt x="344" y="202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9" y="195"/>
                  </a:lnTo>
                  <a:lnTo>
                    <a:pt x="353" y="190"/>
                  </a:lnTo>
                  <a:lnTo>
                    <a:pt x="357" y="184"/>
                  </a:lnTo>
                  <a:lnTo>
                    <a:pt x="358" y="177"/>
                  </a:lnTo>
                  <a:lnTo>
                    <a:pt x="358" y="176"/>
                  </a:lnTo>
                  <a:lnTo>
                    <a:pt x="360" y="176"/>
                  </a:lnTo>
                  <a:lnTo>
                    <a:pt x="360" y="173"/>
                  </a:lnTo>
                  <a:lnTo>
                    <a:pt x="360" y="171"/>
                  </a:lnTo>
                  <a:lnTo>
                    <a:pt x="361" y="170"/>
                  </a:lnTo>
                  <a:lnTo>
                    <a:pt x="361" y="168"/>
                  </a:lnTo>
                  <a:lnTo>
                    <a:pt x="361" y="167"/>
                  </a:lnTo>
                  <a:lnTo>
                    <a:pt x="361" y="164"/>
                  </a:lnTo>
                  <a:lnTo>
                    <a:pt x="361" y="162"/>
                  </a:lnTo>
                  <a:lnTo>
                    <a:pt x="361" y="159"/>
                  </a:lnTo>
                  <a:lnTo>
                    <a:pt x="361" y="152"/>
                  </a:lnTo>
                  <a:lnTo>
                    <a:pt x="360" y="145"/>
                  </a:lnTo>
                  <a:lnTo>
                    <a:pt x="358" y="140"/>
                  </a:lnTo>
                  <a:lnTo>
                    <a:pt x="356" y="135"/>
                  </a:lnTo>
                  <a:lnTo>
                    <a:pt x="356" y="135"/>
                  </a:lnTo>
                  <a:lnTo>
                    <a:pt x="356" y="135"/>
                  </a:lnTo>
                  <a:lnTo>
                    <a:pt x="351" y="130"/>
                  </a:lnTo>
                  <a:lnTo>
                    <a:pt x="347" y="126"/>
                  </a:lnTo>
                  <a:lnTo>
                    <a:pt x="348" y="122"/>
                  </a:lnTo>
                  <a:lnTo>
                    <a:pt x="349" y="117"/>
                  </a:lnTo>
                  <a:lnTo>
                    <a:pt x="353" y="109"/>
                  </a:lnTo>
                  <a:lnTo>
                    <a:pt x="356" y="100"/>
                  </a:lnTo>
                  <a:lnTo>
                    <a:pt x="356" y="100"/>
                  </a:lnTo>
                  <a:lnTo>
                    <a:pt x="356" y="100"/>
                  </a:lnTo>
                  <a:lnTo>
                    <a:pt x="357" y="92"/>
                  </a:lnTo>
                  <a:lnTo>
                    <a:pt x="358" y="85"/>
                  </a:lnTo>
                  <a:lnTo>
                    <a:pt x="358" y="85"/>
                  </a:lnTo>
                  <a:lnTo>
                    <a:pt x="358" y="85"/>
                  </a:lnTo>
                  <a:lnTo>
                    <a:pt x="358" y="77"/>
                  </a:lnTo>
                  <a:lnTo>
                    <a:pt x="358" y="71"/>
                  </a:lnTo>
                  <a:lnTo>
                    <a:pt x="358" y="69"/>
                  </a:lnTo>
                  <a:lnTo>
                    <a:pt x="358" y="68"/>
                  </a:lnTo>
                  <a:lnTo>
                    <a:pt x="358" y="60"/>
                  </a:lnTo>
                  <a:lnTo>
                    <a:pt x="357" y="54"/>
                  </a:lnTo>
                  <a:lnTo>
                    <a:pt x="356" y="51"/>
                  </a:lnTo>
                  <a:lnTo>
                    <a:pt x="354" y="48"/>
                  </a:lnTo>
                  <a:lnTo>
                    <a:pt x="353" y="46"/>
                  </a:lnTo>
                  <a:lnTo>
                    <a:pt x="353" y="44"/>
                  </a:lnTo>
                  <a:lnTo>
                    <a:pt x="352" y="42"/>
                  </a:lnTo>
                  <a:lnTo>
                    <a:pt x="352" y="42"/>
                  </a:lnTo>
                  <a:lnTo>
                    <a:pt x="351" y="40"/>
                  </a:lnTo>
                  <a:lnTo>
                    <a:pt x="349" y="37"/>
                  </a:lnTo>
                  <a:lnTo>
                    <a:pt x="349" y="37"/>
                  </a:lnTo>
                  <a:lnTo>
                    <a:pt x="349" y="37"/>
                  </a:lnTo>
                  <a:lnTo>
                    <a:pt x="344" y="32"/>
                  </a:lnTo>
                  <a:lnTo>
                    <a:pt x="340" y="27"/>
                  </a:lnTo>
                  <a:lnTo>
                    <a:pt x="335" y="22"/>
                  </a:lnTo>
                  <a:lnTo>
                    <a:pt x="329" y="18"/>
                  </a:lnTo>
                  <a:lnTo>
                    <a:pt x="329" y="18"/>
                  </a:lnTo>
                  <a:lnTo>
                    <a:pt x="329" y="18"/>
                  </a:lnTo>
                  <a:lnTo>
                    <a:pt x="326" y="17"/>
                  </a:lnTo>
                  <a:lnTo>
                    <a:pt x="324" y="15"/>
                  </a:lnTo>
                  <a:lnTo>
                    <a:pt x="311" y="9"/>
                  </a:lnTo>
                  <a:lnTo>
                    <a:pt x="298" y="5"/>
                  </a:lnTo>
                  <a:lnTo>
                    <a:pt x="284" y="3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66" y="0"/>
                  </a:lnTo>
                  <a:lnTo>
                    <a:pt x="262" y="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47" y="0"/>
                  </a:lnTo>
                  <a:lnTo>
                    <a:pt x="239" y="0"/>
                  </a:lnTo>
                  <a:lnTo>
                    <a:pt x="238" y="0"/>
                  </a:lnTo>
                  <a:lnTo>
                    <a:pt x="235" y="0"/>
                  </a:lnTo>
                  <a:lnTo>
                    <a:pt x="231" y="1"/>
                  </a:lnTo>
                  <a:lnTo>
                    <a:pt x="226" y="1"/>
                  </a:lnTo>
                  <a:lnTo>
                    <a:pt x="222" y="3"/>
                  </a:lnTo>
                  <a:lnTo>
                    <a:pt x="218" y="3"/>
                  </a:lnTo>
                  <a:lnTo>
                    <a:pt x="216" y="4"/>
                  </a:lnTo>
                  <a:lnTo>
                    <a:pt x="214" y="4"/>
                  </a:lnTo>
                  <a:lnTo>
                    <a:pt x="209" y="5"/>
                  </a:lnTo>
                  <a:lnTo>
                    <a:pt x="205" y="6"/>
                  </a:lnTo>
                  <a:lnTo>
                    <a:pt x="200" y="8"/>
                  </a:lnTo>
                  <a:lnTo>
                    <a:pt x="196" y="9"/>
                  </a:lnTo>
                  <a:lnTo>
                    <a:pt x="195" y="10"/>
                  </a:lnTo>
                  <a:lnTo>
                    <a:pt x="194" y="10"/>
                  </a:lnTo>
                  <a:lnTo>
                    <a:pt x="184" y="15"/>
                  </a:lnTo>
                  <a:lnTo>
                    <a:pt x="173" y="23"/>
                  </a:lnTo>
                  <a:lnTo>
                    <a:pt x="166" y="30"/>
                  </a:lnTo>
                  <a:lnTo>
                    <a:pt x="158" y="39"/>
                  </a:lnTo>
                  <a:lnTo>
                    <a:pt x="158" y="39"/>
                  </a:lnTo>
                  <a:lnTo>
                    <a:pt x="158" y="39"/>
                  </a:lnTo>
                  <a:lnTo>
                    <a:pt x="157" y="41"/>
                  </a:lnTo>
                  <a:lnTo>
                    <a:pt x="155" y="44"/>
                  </a:lnTo>
                  <a:lnTo>
                    <a:pt x="151" y="44"/>
                  </a:lnTo>
                  <a:lnTo>
                    <a:pt x="148" y="44"/>
                  </a:lnTo>
                  <a:lnTo>
                    <a:pt x="144" y="44"/>
                  </a:lnTo>
                  <a:lnTo>
                    <a:pt x="141" y="45"/>
                  </a:lnTo>
                  <a:lnTo>
                    <a:pt x="140" y="45"/>
                  </a:lnTo>
                  <a:lnTo>
                    <a:pt x="139" y="45"/>
                  </a:lnTo>
                  <a:lnTo>
                    <a:pt x="136" y="46"/>
                  </a:lnTo>
                  <a:lnTo>
                    <a:pt x="133" y="48"/>
                  </a:lnTo>
                  <a:lnTo>
                    <a:pt x="132" y="49"/>
                  </a:lnTo>
                  <a:lnTo>
                    <a:pt x="131" y="49"/>
                  </a:lnTo>
                  <a:lnTo>
                    <a:pt x="128" y="50"/>
                  </a:lnTo>
                  <a:lnTo>
                    <a:pt x="127" y="51"/>
                  </a:lnTo>
                  <a:lnTo>
                    <a:pt x="127" y="53"/>
                  </a:lnTo>
                  <a:lnTo>
                    <a:pt x="126" y="53"/>
                  </a:lnTo>
                  <a:lnTo>
                    <a:pt x="125" y="54"/>
                  </a:lnTo>
                  <a:lnTo>
                    <a:pt x="123" y="57"/>
                  </a:lnTo>
                  <a:lnTo>
                    <a:pt x="121" y="60"/>
                  </a:lnTo>
                  <a:lnTo>
                    <a:pt x="119" y="63"/>
                  </a:lnTo>
                  <a:lnTo>
                    <a:pt x="119" y="64"/>
                  </a:lnTo>
                  <a:lnTo>
                    <a:pt x="119" y="66"/>
                  </a:lnTo>
                  <a:lnTo>
                    <a:pt x="119" y="68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18" y="73"/>
                  </a:lnTo>
                  <a:lnTo>
                    <a:pt x="118" y="77"/>
                  </a:lnTo>
                  <a:lnTo>
                    <a:pt x="118" y="80"/>
                  </a:lnTo>
                  <a:lnTo>
                    <a:pt x="118" y="81"/>
                  </a:lnTo>
                  <a:lnTo>
                    <a:pt x="118" y="82"/>
                  </a:lnTo>
                  <a:lnTo>
                    <a:pt x="119" y="86"/>
                  </a:lnTo>
                  <a:lnTo>
                    <a:pt x="119" y="89"/>
                  </a:lnTo>
                  <a:lnTo>
                    <a:pt x="119" y="90"/>
                  </a:lnTo>
                  <a:lnTo>
                    <a:pt x="121" y="91"/>
                  </a:lnTo>
                  <a:lnTo>
                    <a:pt x="121" y="95"/>
                  </a:lnTo>
                  <a:lnTo>
                    <a:pt x="122" y="99"/>
                  </a:lnTo>
                  <a:lnTo>
                    <a:pt x="122" y="99"/>
                  </a:lnTo>
                  <a:lnTo>
                    <a:pt x="122" y="100"/>
                  </a:lnTo>
                  <a:lnTo>
                    <a:pt x="123" y="104"/>
                  </a:lnTo>
                  <a:lnTo>
                    <a:pt x="126" y="108"/>
                  </a:lnTo>
                  <a:lnTo>
                    <a:pt x="126" y="108"/>
                  </a:lnTo>
                  <a:lnTo>
                    <a:pt x="126" y="108"/>
                  </a:lnTo>
                  <a:lnTo>
                    <a:pt x="128" y="117"/>
                  </a:lnTo>
                  <a:lnTo>
                    <a:pt x="132" y="125"/>
                  </a:lnTo>
                  <a:lnTo>
                    <a:pt x="132" y="125"/>
                  </a:lnTo>
                  <a:lnTo>
                    <a:pt x="132" y="125"/>
                  </a:lnTo>
                  <a:lnTo>
                    <a:pt x="127" y="128"/>
                  </a:lnTo>
                  <a:lnTo>
                    <a:pt x="123" y="135"/>
                  </a:lnTo>
                  <a:lnTo>
                    <a:pt x="121" y="140"/>
                  </a:lnTo>
                  <a:lnTo>
                    <a:pt x="118" y="145"/>
                  </a:lnTo>
                  <a:lnTo>
                    <a:pt x="117" y="152"/>
                  </a:lnTo>
                  <a:lnTo>
                    <a:pt x="117" y="159"/>
                  </a:lnTo>
                  <a:lnTo>
                    <a:pt x="117" y="162"/>
                  </a:lnTo>
                  <a:lnTo>
                    <a:pt x="117" y="166"/>
                  </a:lnTo>
                  <a:lnTo>
                    <a:pt x="117" y="167"/>
                  </a:lnTo>
                  <a:lnTo>
                    <a:pt x="117" y="170"/>
                  </a:lnTo>
                  <a:lnTo>
                    <a:pt x="118" y="171"/>
                  </a:lnTo>
                  <a:lnTo>
                    <a:pt x="118" y="171"/>
                  </a:lnTo>
                  <a:lnTo>
                    <a:pt x="118" y="175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21" y="184"/>
                  </a:lnTo>
                  <a:lnTo>
                    <a:pt x="125" y="190"/>
                  </a:lnTo>
                  <a:lnTo>
                    <a:pt x="128" y="195"/>
                  </a:lnTo>
                  <a:lnTo>
                    <a:pt x="132" y="199"/>
                  </a:lnTo>
                  <a:lnTo>
                    <a:pt x="132" y="199"/>
                  </a:lnTo>
                  <a:lnTo>
                    <a:pt x="132" y="199"/>
                  </a:lnTo>
                  <a:lnTo>
                    <a:pt x="133" y="202"/>
                  </a:lnTo>
                  <a:lnTo>
                    <a:pt x="136" y="202"/>
                  </a:lnTo>
                  <a:lnTo>
                    <a:pt x="136" y="209"/>
                  </a:lnTo>
                  <a:lnTo>
                    <a:pt x="137" y="216"/>
                  </a:lnTo>
                  <a:lnTo>
                    <a:pt x="137" y="217"/>
                  </a:lnTo>
                  <a:lnTo>
                    <a:pt x="137" y="220"/>
                  </a:lnTo>
                  <a:lnTo>
                    <a:pt x="140" y="231"/>
                  </a:lnTo>
                  <a:lnTo>
                    <a:pt x="144" y="241"/>
                  </a:lnTo>
                  <a:lnTo>
                    <a:pt x="146" y="250"/>
                  </a:lnTo>
                  <a:lnTo>
                    <a:pt x="151" y="258"/>
                  </a:lnTo>
                  <a:lnTo>
                    <a:pt x="159" y="268"/>
                  </a:lnTo>
                  <a:lnTo>
                    <a:pt x="168" y="276"/>
                  </a:lnTo>
                  <a:lnTo>
                    <a:pt x="168" y="281"/>
                  </a:lnTo>
                  <a:lnTo>
                    <a:pt x="168" y="312"/>
                  </a:lnTo>
                  <a:lnTo>
                    <a:pt x="168" y="321"/>
                  </a:lnTo>
                  <a:lnTo>
                    <a:pt x="141" y="333"/>
                  </a:lnTo>
                  <a:lnTo>
                    <a:pt x="113" y="345"/>
                  </a:lnTo>
                  <a:lnTo>
                    <a:pt x="86" y="358"/>
                  </a:lnTo>
                  <a:lnTo>
                    <a:pt x="62" y="372"/>
                  </a:lnTo>
                  <a:lnTo>
                    <a:pt x="46" y="381"/>
                  </a:lnTo>
                  <a:lnTo>
                    <a:pt x="33" y="389"/>
                  </a:lnTo>
                  <a:lnTo>
                    <a:pt x="18" y="401"/>
                  </a:lnTo>
                  <a:lnTo>
                    <a:pt x="8" y="410"/>
                  </a:lnTo>
                  <a:lnTo>
                    <a:pt x="4" y="415"/>
                  </a:lnTo>
                  <a:lnTo>
                    <a:pt x="1" y="419"/>
                  </a:lnTo>
                  <a:lnTo>
                    <a:pt x="0" y="421"/>
                  </a:lnTo>
                  <a:lnTo>
                    <a:pt x="0" y="425"/>
                  </a:lnTo>
                  <a:lnTo>
                    <a:pt x="0" y="557"/>
                  </a:lnTo>
                  <a:lnTo>
                    <a:pt x="0" y="561"/>
                  </a:lnTo>
                  <a:lnTo>
                    <a:pt x="2" y="565"/>
                  </a:lnTo>
                  <a:lnTo>
                    <a:pt x="6" y="568"/>
                  </a:lnTo>
                  <a:lnTo>
                    <a:pt x="11" y="569"/>
                  </a:lnTo>
                  <a:lnTo>
                    <a:pt x="348" y="569"/>
                  </a:lnTo>
                  <a:lnTo>
                    <a:pt x="469" y="569"/>
                  </a:lnTo>
                  <a:lnTo>
                    <a:pt x="480" y="569"/>
                  </a:lnTo>
                  <a:lnTo>
                    <a:pt x="480" y="557"/>
                  </a:lnTo>
                  <a:lnTo>
                    <a:pt x="480" y="425"/>
                  </a:lnTo>
                  <a:lnTo>
                    <a:pt x="479" y="421"/>
                  </a:lnTo>
                  <a:lnTo>
                    <a:pt x="476" y="416"/>
                  </a:lnTo>
                  <a:lnTo>
                    <a:pt x="473" y="411"/>
                  </a:lnTo>
                  <a:lnTo>
                    <a:pt x="466" y="405"/>
                  </a:lnTo>
                  <a:lnTo>
                    <a:pt x="449" y="390"/>
                  </a:lnTo>
                  <a:lnTo>
                    <a:pt x="425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98"/>
          <p:cNvGrpSpPr/>
          <p:nvPr/>
        </p:nvGrpSpPr>
        <p:grpSpPr>
          <a:xfrm>
            <a:off x="2752755" y="1157647"/>
            <a:ext cx="187325" cy="282575"/>
            <a:chOff x="9934575" y="354013"/>
            <a:chExt cx="187325" cy="282575"/>
          </a:xfrm>
          <a:solidFill>
            <a:schemeClr val="bg1"/>
          </a:solidFill>
        </p:grpSpPr>
        <p:sp>
          <p:nvSpPr>
            <p:cNvPr id="44" name="Freeform 4517"/>
            <p:cNvSpPr>
              <a:spLocks/>
            </p:cNvSpPr>
            <p:nvPr/>
          </p:nvSpPr>
          <p:spPr bwMode="auto">
            <a:xfrm>
              <a:off x="9950450" y="427038"/>
              <a:ext cx="166688" cy="209550"/>
            </a:xfrm>
            <a:custGeom>
              <a:avLst/>
              <a:gdLst>
                <a:gd name="T0" fmla="*/ 305 w 524"/>
                <a:gd name="T1" fmla="*/ 288 h 662"/>
                <a:gd name="T2" fmla="*/ 304 w 524"/>
                <a:gd name="T3" fmla="*/ 61 h 662"/>
                <a:gd name="T4" fmla="*/ 302 w 524"/>
                <a:gd name="T5" fmla="*/ 48 h 662"/>
                <a:gd name="T6" fmla="*/ 296 w 524"/>
                <a:gd name="T7" fmla="*/ 36 h 662"/>
                <a:gd name="T8" fmla="*/ 288 w 524"/>
                <a:gd name="T9" fmla="*/ 25 h 662"/>
                <a:gd name="T10" fmla="*/ 279 w 524"/>
                <a:gd name="T11" fmla="*/ 16 h 662"/>
                <a:gd name="T12" fmla="*/ 269 w 524"/>
                <a:gd name="T13" fmla="*/ 8 h 662"/>
                <a:gd name="T14" fmla="*/ 257 w 524"/>
                <a:gd name="T15" fmla="*/ 3 h 662"/>
                <a:gd name="T16" fmla="*/ 244 w 524"/>
                <a:gd name="T17" fmla="*/ 0 h 662"/>
                <a:gd name="T18" fmla="*/ 231 w 524"/>
                <a:gd name="T19" fmla="*/ 0 h 662"/>
                <a:gd name="T20" fmla="*/ 218 w 524"/>
                <a:gd name="T21" fmla="*/ 3 h 662"/>
                <a:gd name="T22" fmla="*/ 206 w 524"/>
                <a:gd name="T23" fmla="*/ 8 h 662"/>
                <a:gd name="T24" fmla="*/ 196 w 524"/>
                <a:gd name="T25" fmla="*/ 16 h 662"/>
                <a:gd name="T26" fmla="*/ 185 w 524"/>
                <a:gd name="T27" fmla="*/ 26 h 662"/>
                <a:gd name="T28" fmla="*/ 178 w 524"/>
                <a:gd name="T29" fmla="*/ 36 h 662"/>
                <a:gd name="T30" fmla="*/ 173 w 524"/>
                <a:gd name="T31" fmla="*/ 48 h 662"/>
                <a:gd name="T32" fmla="*/ 170 w 524"/>
                <a:gd name="T33" fmla="*/ 61 h 662"/>
                <a:gd name="T34" fmla="*/ 171 w 524"/>
                <a:gd name="T35" fmla="*/ 448 h 662"/>
                <a:gd name="T36" fmla="*/ 129 w 524"/>
                <a:gd name="T37" fmla="*/ 392 h 662"/>
                <a:gd name="T38" fmla="*/ 112 w 524"/>
                <a:gd name="T39" fmla="*/ 374 h 662"/>
                <a:gd name="T40" fmla="*/ 96 w 524"/>
                <a:gd name="T41" fmla="*/ 360 h 662"/>
                <a:gd name="T42" fmla="*/ 82 w 524"/>
                <a:gd name="T43" fmla="*/ 351 h 662"/>
                <a:gd name="T44" fmla="*/ 68 w 524"/>
                <a:gd name="T45" fmla="*/ 346 h 662"/>
                <a:gd name="T46" fmla="*/ 40 w 524"/>
                <a:gd name="T47" fmla="*/ 343 h 662"/>
                <a:gd name="T48" fmla="*/ 28 w 524"/>
                <a:gd name="T49" fmla="*/ 344 h 662"/>
                <a:gd name="T50" fmla="*/ 19 w 524"/>
                <a:gd name="T51" fmla="*/ 348 h 662"/>
                <a:gd name="T52" fmla="*/ 12 w 524"/>
                <a:gd name="T53" fmla="*/ 354 h 662"/>
                <a:gd name="T54" fmla="*/ 6 w 524"/>
                <a:gd name="T55" fmla="*/ 362 h 662"/>
                <a:gd name="T56" fmla="*/ 1 w 524"/>
                <a:gd name="T57" fmla="*/ 379 h 662"/>
                <a:gd name="T58" fmla="*/ 1 w 524"/>
                <a:gd name="T59" fmla="*/ 397 h 662"/>
                <a:gd name="T60" fmla="*/ 6 w 524"/>
                <a:gd name="T61" fmla="*/ 415 h 662"/>
                <a:gd name="T62" fmla="*/ 13 w 524"/>
                <a:gd name="T63" fmla="*/ 431 h 662"/>
                <a:gd name="T64" fmla="*/ 485 w 524"/>
                <a:gd name="T65" fmla="*/ 662 h 662"/>
                <a:gd name="T66" fmla="*/ 523 w 524"/>
                <a:gd name="T67" fmla="*/ 431 h 662"/>
                <a:gd name="T68" fmla="*/ 524 w 524"/>
                <a:gd name="T69" fmla="*/ 407 h 662"/>
                <a:gd name="T70" fmla="*/ 521 w 524"/>
                <a:gd name="T71" fmla="*/ 393 h 662"/>
                <a:gd name="T72" fmla="*/ 516 w 524"/>
                <a:gd name="T73" fmla="*/ 378 h 662"/>
                <a:gd name="T74" fmla="*/ 510 w 524"/>
                <a:gd name="T75" fmla="*/ 366 h 662"/>
                <a:gd name="T76" fmla="*/ 499 w 524"/>
                <a:gd name="T77" fmla="*/ 354 h 662"/>
                <a:gd name="T78" fmla="*/ 486 w 524"/>
                <a:gd name="T79" fmla="*/ 346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4" h="662">
                  <a:moveTo>
                    <a:pt x="479" y="343"/>
                  </a:moveTo>
                  <a:lnTo>
                    <a:pt x="305" y="288"/>
                  </a:lnTo>
                  <a:lnTo>
                    <a:pt x="305" y="68"/>
                  </a:lnTo>
                  <a:lnTo>
                    <a:pt x="304" y="61"/>
                  </a:lnTo>
                  <a:lnTo>
                    <a:pt x="303" y="54"/>
                  </a:lnTo>
                  <a:lnTo>
                    <a:pt x="302" y="48"/>
                  </a:lnTo>
                  <a:lnTo>
                    <a:pt x="300" y="42"/>
                  </a:lnTo>
                  <a:lnTo>
                    <a:pt x="296" y="36"/>
                  </a:lnTo>
                  <a:lnTo>
                    <a:pt x="293" y="30"/>
                  </a:lnTo>
                  <a:lnTo>
                    <a:pt x="288" y="25"/>
                  </a:lnTo>
                  <a:lnTo>
                    <a:pt x="285" y="20"/>
                  </a:lnTo>
                  <a:lnTo>
                    <a:pt x="279" y="16"/>
                  </a:lnTo>
                  <a:lnTo>
                    <a:pt x="275" y="11"/>
                  </a:lnTo>
                  <a:lnTo>
                    <a:pt x="269" y="8"/>
                  </a:lnTo>
                  <a:lnTo>
                    <a:pt x="262" y="5"/>
                  </a:lnTo>
                  <a:lnTo>
                    <a:pt x="257" y="3"/>
                  </a:lnTo>
                  <a:lnTo>
                    <a:pt x="250" y="1"/>
                  </a:lnTo>
                  <a:lnTo>
                    <a:pt x="244" y="0"/>
                  </a:lnTo>
                  <a:lnTo>
                    <a:pt x="237" y="0"/>
                  </a:lnTo>
                  <a:lnTo>
                    <a:pt x="231" y="0"/>
                  </a:lnTo>
                  <a:lnTo>
                    <a:pt x="224" y="1"/>
                  </a:lnTo>
                  <a:lnTo>
                    <a:pt x="218" y="3"/>
                  </a:lnTo>
                  <a:lnTo>
                    <a:pt x="211" y="5"/>
                  </a:lnTo>
                  <a:lnTo>
                    <a:pt x="206" y="8"/>
                  </a:lnTo>
                  <a:lnTo>
                    <a:pt x="200" y="12"/>
                  </a:lnTo>
                  <a:lnTo>
                    <a:pt x="196" y="16"/>
                  </a:lnTo>
                  <a:lnTo>
                    <a:pt x="190" y="20"/>
                  </a:lnTo>
                  <a:lnTo>
                    <a:pt x="185" y="26"/>
                  </a:lnTo>
                  <a:lnTo>
                    <a:pt x="182" y="30"/>
                  </a:lnTo>
                  <a:lnTo>
                    <a:pt x="178" y="36"/>
                  </a:lnTo>
                  <a:lnTo>
                    <a:pt x="175" y="42"/>
                  </a:lnTo>
                  <a:lnTo>
                    <a:pt x="173" y="48"/>
                  </a:lnTo>
                  <a:lnTo>
                    <a:pt x="171" y="54"/>
                  </a:lnTo>
                  <a:lnTo>
                    <a:pt x="170" y="61"/>
                  </a:lnTo>
                  <a:lnTo>
                    <a:pt x="170" y="68"/>
                  </a:lnTo>
                  <a:lnTo>
                    <a:pt x="171" y="448"/>
                  </a:lnTo>
                  <a:lnTo>
                    <a:pt x="148" y="417"/>
                  </a:lnTo>
                  <a:lnTo>
                    <a:pt x="129" y="392"/>
                  </a:lnTo>
                  <a:lnTo>
                    <a:pt x="120" y="383"/>
                  </a:lnTo>
                  <a:lnTo>
                    <a:pt x="112" y="374"/>
                  </a:lnTo>
                  <a:lnTo>
                    <a:pt x="104" y="367"/>
                  </a:lnTo>
                  <a:lnTo>
                    <a:pt x="96" y="360"/>
                  </a:lnTo>
                  <a:lnTo>
                    <a:pt x="89" y="356"/>
                  </a:lnTo>
                  <a:lnTo>
                    <a:pt x="82" y="351"/>
                  </a:lnTo>
                  <a:lnTo>
                    <a:pt x="75" y="349"/>
                  </a:lnTo>
                  <a:lnTo>
                    <a:pt x="68" y="346"/>
                  </a:lnTo>
                  <a:lnTo>
                    <a:pt x="54" y="344"/>
                  </a:lnTo>
                  <a:lnTo>
                    <a:pt x="40" y="343"/>
                  </a:lnTo>
                  <a:lnTo>
                    <a:pt x="34" y="343"/>
                  </a:lnTo>
                  <a:lnTo>
                    <a:pt x="28" y="344"/>
                  </a:lnTo>
                  <a:lnTo>
                    <a:pt x="24" y="346"/>
                  </a:lnTo>
                  <a:lnTo>
                    <a:pt x="19" y="348"/>
                  </a:lnTo>
                  <a:lnTo>
                    <a:pt x="16" y="351"/>
                  </a:lnTo>
                  <a:lnTo>
                    <a:pt x="12" y="354"/>
                  </a:lnTo>
                  <a:lnTo>
                    <a:pt x="9" y="358"/>
                  </a:lnTo>
                  <a:lnTo>
                    <a:pt x="6" y="362"/>
                  </a:lnTo>
                  <a:lnTo>
                    <a:pt x="3" y="370"/>
                  </a:lnTo>
                  <a:lnTo>
                    <a:pt x="1" y="379"/>
                  </a:lnTo>
                  <a:lnTo>
                    <a:pt x="0" y="388"/>
                  </a:lnTo>
                  <a:lnTo>
                    <a:pt x="1" y="397"/>
                  </a:lnTo>
                  <a:lnTo>
                    <a:pt x="3" y="406"/>
                  </a:lnTo>
                  <a:lnTo>
                    <a:pt x="6" y="415"/>
                  </a:lnTo>
                  <a:lnTo>
                    <a:pt x="9" y="423"/>
                  </a:lnTo>
                  <a:lnTo>
                    <a:pt x="13" y="431"/>
                  </a:lnTo>
                  <a:lnTo>
                    <a:pt x="173" y="662"/>
                  </a:lnTo>
                  <a:lnTo>
                    <a:pt x="485" y="662"/>
                  </a:lnTo>
                  <a:lnTo>
                    <a:pt x="521" y="447"/>
                  </a:lnTo>
                  <a:lnTo>
                    <a:pt x="523" y="431"/>
                  </a:lnTo>
                  <a:lnTo>
                    <a:pt x="524" y="415"/>
                  </a:lnTo>
                  <a:lnTo>
                    <a:pt x="524" y="407"/>
                  </a:lnTo>
                  <a:lnTo>
                    <a:pt x="523" y="401"/>
                  </a:lnTo>
                  <a:lnTo>
                    <a:pt x="521" y="393"/>
                  </a:lnTo>
                  <a:lnTo>
                    <a:pt x="519" y="385"/>
                  </a:lnTo>
                  <a:lnTo>
                    <a:pt x="516" y="378"/>
                  </a:lnTo>
                  <a:lnTo>
                    <a:pt x="513" y="371"/>
                  </a:lnTo>
                  <a:lnTo>
                    <a:pt x="510" y="366"/>
                  </a:lnTo>
                  <a:lnTo>
                    <a:pt x="504" y="360"/>
                  </a:lnTo>
                  <a:lnTo>
                    <a:pt x="499" y="354"/>
                  </a:lnTo>
                  <a:lnTo>
                    <a:pt x="493" y="350"/>
                  </a:lnTo>
                  <a:lnTo>
                    <a:pt x="486" y="346"/>
                  </a:lnTo>
                  <a:lnTo>
                    <a:pt x="479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4518"/>
            <p:cNvSpPr>
              <a:spLocks/>
            </p:cNvSpPr>
            <p:nvPr/>
          </p:nvSpPr>
          <p:spPr bwMode="auto">
            <a:xfrm>
              <a:off x="9934575" y="354013"/>
              <a:ext cx="187325" cy="163513"/>
            </a:xfrm>
            <a:custGeom>
              <a:avLst/>
              <a:gdLst>
                <a:gd name="T0" fmla="*/ 137 w 591"/>
                <a:gd name="T1" fmla="*/ 489 h 514"/>
                <a:gd name="T2" fmla="*/ 133 w 591"/>
                <a:gd name="T3" fmla="*/ 467 h 514"/>
                <a:gd name="T4" fmla="*/ 107 w 591"/>
                <a:gd name="T5" fmla="*/ 436 h 514"/>
                <a:gd name="T6" fmla="*/ 71 w 591"/>
                <a:gd name="T7" fmla="*/ 365 h 514"/>
                <a:gd name="T8" fmla="*/ 61 w 591"/>
                <a:gd name="T9" fmla="*/ 307 h 514"/>
                <a:gd name="T10" fmla="*/ 63 w 591"/>
                <a:gd name="T11" fmla="*/ 261 h 514"/>
                <a:gd name="T12" fmla="*/ 74 w 591"/>
                <a:gd name="T13" fmla="*/ 215 h 514"/>
                <a:gd name="T14" fmla="*/ 93 w 591"/>
                <a:gd name="T15" fmla="*/ 175 h 514"/>
                <a:gd name="T16" fmla="*/ 122 w 591"/>
                <a:gd name="T17" fmla="*/ 138 h 514"/>
                <a:gd name="T18" fmla="*/ 155 w 591"/>
                <a:gd name="T19" fmla="*/ 106 h 514"/>
                <a:gd name="T20" fmla="*/ 195 w 591"/>
                <a:gd name="T21" fmla="*/ 82 h 514"/>
                <a:gd name="T22" fmla="*/ 238 w 591"/>
                <a:gd name="T23" fmla="*/ 66 h 514"/>
                <a:gd name="T24" fmla="*/ 284 w 591"/>
                <a:gd name="T25" fmla="*/ 60 h 514"/>
                <a:gd name="T26" fmla="*/ 330 w 591"/>
                <a:gd name="T27" fmla="*/ 62 h 514"/>
                <a:gd name="T28" fmla="*/ 376 w 591"/>
                <a:gd name="T29" fmla="*/ 73 h 514"/>
                <a:gd name="T30" fmla="*/ 417 w 591"/>
                <a:gd name="T31" fmla="*/ 94 h 514"/>
                <a:gd name="T32" fmla="*/ 454 w 591"/>
                <a:gd name="T33" fmla="*/ 121 h 514"/>
                <a:gd name="T34" fmla="*/ 485 w 591"/>
                <a:gd name="T35" fmla="*/ 156 h 514"/>
                <a:gd name="T36" fmla="*/ 509 w 591"/>
                <a:gd name="T37" fmla="*/ 195 h 514"/>
                <a:gd name="T38" fmla="*/ 529 w 591"/>
                <a:gd name="T39" fmla="*/ 261 h 514"/>
                <a:gd name="T40" fmla="*/ 532 w 591"/>
                <a:gd name="T41" fmla="*/ 307 h 514"/>
                <a:gd name="T42" fmla="*/ 521 w 591"/>
                <a:gd name="T43" fmla="*/ 365 h 514"/>
                <a:gd name="T44" fmla="*/ 485 w 591"/>
                <a:gd name="T45" fmla="*/ 436 h 514"/>
                <a:gd name="T46" fmla="*/ 459 w 591"/>
                <a:gd name="T47" fmla="*/ 467 h 514"/>
                <a:gd name="T48" fmla="*/ 455 w 591"/>
                <a:gd name="T49" fmla="*/ 489 h 514"/>
                <a:gd name="T50" fmla="*/ 467 w 591"/>
                <a:gd name="T51" fmla="*/ 509 h 514"/>
                <a:gd name="T52" fmla="*/ 490 w 591"/>
                <a:gd name="T53" fmla="*/ 513 h 514"/>
                <a:gd name="T54" fmla="*/ 516 w 591"/>
                <a:gd name="T55" fmla="*/ 494 h 514"/>
                <a:gd name="T56" fmla="*/ 550 w 591"/>
                <a:gd name="T57" fmla="*/ 447 h 514"/>
                <a:gd name="T58" fmla="*/ 574 w 591"/>
                <a:gd name="T59" fmla="*/ 395 h 514"/>
                <a:gd name="T60" fmla="*/ 589 w 591"/>
                <a:gd name="T61" fmla="*/ 340 h 514"/>
                <a:gd name="T62" fmla="*/ 591 w 591"/>
                <a:gd name="T63" fmla="*/ 281 h 514"/>
                <a:gd name="T64" fmla="*/ 583 w 591"/>
                <a:gd name="T65" fmla="*/ 223 h 514"/>
                <a:gd name="T66" fmla="*/ 564 w 591"/>
                <a:gd name="T67" fmla="*/ 169 h 514"/>
                <a:gd name="T68" fmla="*/ 534 w 591"/>
                <a:gd name="T69" fmla="*/ 119 h 514"/>
                <a:gd name="T70" fmla="*/ 494 w 591"/>
                <a:gd name="T71" fmla="*/ 77 h 514"/>
                <a:gd name="T72" fmla="*/ 448 w 591"/>
                <a:gd name="T73" fmla="*/ 42 h 514"/>
                <a:gd name="T74" fmla="*/ 396 w 591"/>
                <a:gd name="T75" fmla="*/ 17 h 514"/>
                <a:gd name="T76" fmla="*/ 340 w 591"/>
                <a:gd name="T77" fmla="*/ 3 h 514"/>
                <a:gd name="T78" fmla="*/ 295 w 591"/>
                <a:gd name="T79" fmla="*/ 0 h 514"/>
                <a:gd name="T80" fmla="*/ 238 w 591"/>
                <a:gd name="T81" fmla="*/ 5 h 514"/>
                <a:gd name="T82" fmla="*/ 183 w 591"/>
                <a:gd name="T83" fmla="*/ 22 h 514"/>
                <a:gd name="T84" fmla="*/ 132 w 591"/>
                <a:gd name="T85" fmla="*/ 49 h 514"/>
                <a:gd name="T86" fmla="*/ 87 w 591"/>
                <a:gd name="T87" fmla="*/ 87 h 514"/>
                <a:gd name="T88" fmla="*/ 49 w 591"/>
                <a:gd name="T89" fmla="*/ 132 h 514"/>
                <a:gd name="T90" fmla="*/ 22 w 591"/>
                <a:gd name="T91" fmla="*/ 182 h 514"/>
                <a:gd name="T92" fmla="*/ 5 w 591"/>
                <a:gd name="T93" fmla="*/ 237 h 514"/>
                <a:gd name="T94" fmla="*/ 0 w 591"/>
                <a:gd name="T95" fmla="*/ 296 h 514"/>
                <a:gd name="T96" fmla="*/ 5 w 591"/>
                <a:gd name="T97" fmla="*/ 353 h 514"/>
                <a:gd name="T98" fmla="*/ 22 w 591"/>
                <a:gd name="T99" fmla="*/ 409 h 514"/>
                <a:gd name="T100" fmla="*/ 49 w 591"/>
                <a:gd name="T101" fmla="*/ 459 h 514"/>
                <a:gd name="T102" fmla="*/ 87 w 591"/>
                <a:gd name="T103" fmla="*/ 505 h 514"/>
                <a:gd name="T104" fmla="*/ 108 w 591"/>
                <a:gd name="T105" fmla="*/ 514 h 514"/>
                <a:gd name="T106" fmla="*/ 129 w 591"/>
                <a:gd name="T107" fmla="*/ 505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1" h="514">
                  <a:moveTo>
                    <a:pt x="129" y="505"/>
                  </a:moveTo>
                  <a:lnTo>
                    <a:pt x="133" y="500"/>
                  </a:lnTo>
                  <a:lnTo>
                    <a:pt x="136" y="494"/>
                  </a:lnTo>
                  <a:lnTo>
                    <a:pt x="137" y="489"/>
                  </a:lnTo>
                  <a:lnTo>
                    <a:pt x="138" y="483"/>
                  </a:lnTo>
                  <a:lnTo>
                    <a:pt x="137" y="478"/>
                  </a:lnTo>
                  <a:lnTo>
                    <a:pt x="136" y="472"/>
                  </a:lnTo>
                  <a:lnTo>
                    <a:pt x="133" y="467"/>
                  </a:lnTo>
                  <a:lnTo>
                    <a:pt x="129" y="462"/>
                  </a:lnTo>
                  <a:lnTo>
                    <a:pt x="122" y="454"/>
                  </a:lnTo>
                  <a:lnTo>
                    <a:pt x="114" y="445"/>
                  </a:lnTo>
                  <a:lnTo>
                    <a:pt x="107" y="436"/>
                  </a:lnTo>
                  <a:lnTo>
                    <a:pt x="100" y="427"/>
                  </a:lnTo>
                  <a:lnTo>
                    <a:pt x="88" y="406"/>
                  </a:lnTo>
                  <a:lnTo>
                    <a:pt x="79" y="386"/>
                  </a:lnTo>
                  <a:lnTo>
                    <a:pt x="71" y="365"/>
                  </a:lnTo>
                  <a:lnTo>
                    <a:pt x="65" y="342"/>
                  </a:lnTo>
                  <a:lnTo>
                    <a:pt x="63" y="331"/>
                  </a:lnTo>
                  <a:lnTo>
                    <a:pt x="62" y="319"/>
                  </a:lnTo>
                  <a:lnTo>
                    <a:pt x="61" y="307"/>
                  </a:lnTo>
                  <a:lnTo>
                    <a:pt x="61" y="296"/>
                  </a:lnTo>
                  <a:lnTo>
                    <a:pt x="61" y="283"/>
                  </a:lnTo>
                  <a:lnTo>
                    <a:pt x="62" y="272"/>
                  </a:lnTo>
                  <a:lnTo>
                    <a:pt x="63" y="261"/>
                  </a:lnTo>
                  <a:lnTo>
                    <a:pt x="65" y="249"/>
                  </a:lnTo>
                  <a:lnTo>
                    <a:pt x="67" y="238"/>
                  </a:lnTo>
                  <a:lnTo>
                    <a:pt x="71" y="227"/>
                  </a:lnTo>
                  <a:lnTo>
                    <a:pt x="74" y="215"/>
                  </a:lnTo>
                  <a:lnTo>
                    <a:pt x="79" y="205"/>
                  </a:lnTo>
                  <a:lnTo>
                    <a:pt x="83" y="195"/>
                  </a:lnTo>
                  <a:lnTo>
                    <a:pt x="88" y="185"/>
                  </a:lnTo>
                  <a:lnTo>
                    <a:pt x="93" y="175"/>
                  </a:lnTo>
                  <a:lnTo>
                    <a:pt x="100" y="165"/>
                  </a:lnTo>
                  <a:lnTo>
                    <a:pt x="107" y="156"/>
                  </a:lnTo>
                  <a:lnTo>
                    <a:pt x="114" y="147"/>
                  </a:lnTo>
                  <a:lnTo>
                    <a:pt x="122" y="138"/>
                  </a:lnTo>
                  <a:lnTo>
                    <a:pt x="129" y="129"/>
                  </a:lnTo>
                  <a:lnTo>
                    <a:pt x="137" y="121"/>
                  </a:lnTo>
                  <a:lnTo>
                    <a:pt x="146" y="113"/>
                  </a:lnTo>
                  <a:lnTo>
                    <a:pt x="155" y="106"/>
                  </a:lnTo>
                  <a:lnTo>
                    <a:pt x="166" y="99"/>
                  </a:lnTo>
                  <a:lnTo>
                    <a:pt x="175" y="94"/>
                  </a:lnTo>
                  <a:lnTo>
                    <a:pt x="185" y="88"/>
                  </a:lnTo>
                  <a:lnTo>
                    <a:pt x="195" y="82"/>
                  </a:lnTo>
                  <a:lnTo>
                    <a:pt x="206" y="78"/>
                  </a:lnTo>
                  <a:lnTo>
                    <a:pt x="216" y="73"/>
                  </a:lnTo>
                  <a:lnTo>
                    <a:pt x="228" y="70"/>
                  </a:lnTo>
                  <a:lnTo>
                    <a:pt x="238" y="66"/>
                  </a:lnTo>
                  <a:lnTo>
                    <a:pt x="249" y="64"/>
                  </a:lnTo>
                  <a:lnTo>
                    <a:pt x="262" y="62"/>
                  </a:lnTo>
                  <a:lnTo>
                    <a:pt x="273" y="61"/>
                  </a:lnTo>
                  <a:lnTo>
                    <a:pt x="284" y="60"/>
                  </a:lnTo>
                  <a:lnTo>
                    <a:pt x="295" y="60"/>
                  </a:lnTo>
                  <a:lnTo>
                    <a:pt x="308" y="60"/>
                  </a:lnTo>
                  <a:lnTo>
                    <a:pt x="319" y="61"/>
                  </a:lnTo>
                  <a:lnTo>
                    <a:pt x="330" y="62"/>
                  </a:lnTo>
                  <a:lnTo>
                    <a:pt x="342" y="64"/>
                  </a:lnTo>
                  <a:lnTo>
                    <a:pt x="353" y="66"/>
                  </a:lnTo>
                  <a:lnTo>
                    <a:pt x="364" y="70"/>
                  </a:lnTo>
                  <a:lnTo>
                    <a:pt x="376" y="73"/>
                  </a:lnTo>
                  <a:lnTo>
                    <a:pt x="386" y="78"/>
                  </a:lnTo>
                  <a:lnTo>
                    <a:pt x="397" y="82"/>
                  </a:lnTo>
                  <a:lnTo>
                    <a:pt x="407" y="88"/>
                  </a:lnTo>
                  <a:lnTo>
                    <a:pt x="417" y="94"/>
                  </a:lnTo>
                  <a:lnTo>
                    <a:pt x="426" y="99"/>
                  </a:lnTo>
                  <a:lnTo>
                    <a:pt x="437" y="106"/>
                  </a:lnTo>
                  <a:lnTo>
                    <a:pt x="446" y="113"/>
                  </a:lnTo>
                  <a:lnTo>
                    <a:pt x="454" y="121"/>
                  </a:lnTo>
                  <a:lnTo>
                    <a:pt x="463" y="129"/>
                  </a:lnTo>
                  <a:lnTo>
                    <a:pt x="471" y="138"/>
                  </a:lnTo>
                  <a:lnTo>
                    <a:pt x="478" y="147"/>
                  </a:lnTo>
                  <a:lnTo>
                    <a:pt x="485" y="156"/>
                  </a:lnTo>
                  <a:lnTo>
                    <a:pt x="492" y="165"/>
                  </a:lnTo>
                  <a:lnTo>
                    <a:pt x="499" y="175"/>
                  </a:lnTo>
                  <a:lnTo>
                    <a:pt x="504" y="185"/>
                  </a:lnTo>
                  <a:lnTo>
                    <a:pt x="509" y="195"/>
                  </a:lnTo>
                  <a:lnTo>
                    <a:pt x="513" y="205"/>
                  </a:lnTo>
                  <a:lnTo>
                    <a:pt x="521" y="227"/>
                  </a:lnTo>
                  <a:lnTo>
                    <a:pt x="527" y="249"/>
                  </a:lnTo>
                  <a:lnTo>
                    <a:pt x="529" y="261"/>
                  </a:lnTo>
                  <a:lnTo>
                    <a:pt x="530" y="272"/>
                  </a:lnTo>
                  <a:lnTo>
                    <a:pt x="532" y="283"/>
                  </a:lnTo>
                  <a:lnTo>
                    <a:pt x="532" y="296"/>
                  </a:lnTo>
                  <a:lnTo>
                    <a:pt x="532" y="307"/>
                  </a:lnTo>
                  <a:lnTo>
                    <a:pt x="530" y="319"/>
                  </a:lnTo>
                  <a:lnTo>
                    <a:pt x="529" y="331"/>
                  </a:lnTo>
                  <a:lnTo>
                    <a:pt x="527" y="342"/>
                  </a:lnTo>
                  <a:lnTo>
                    <a:pt x="521" y="365"/>
                  </a:lnTo>
                  <a:lnTo>
                    <a:pt x="513" y="386"/>
                  </a:lnTo>
                  <a:lnTo>
                    <a:pt x="504" y="406"/>
                  </a:lnTo>
                  <a:lnTo>
                    <a:pt x="492" y="427"/>
                  </a:lnTo>
                  <a:lnTo>
                    <a:pt x="485" y="436"/>
                  </a:lnTo>
                  <a:lnTo>
                    <a:pt x="478" y="445"/>
                  </a:lnTo>
                  <a:lnTo>
                    <a:pt x="471" y="454"/>
                  </a:lnTo>
                  <a:lnTo>
                    <a:pt x="463" y="462"/>
                  </a:lnTo>
                  <a:lnTo>
                    <a:pt x="459" y="467"/>
                  </a:lnTo>
                  <a:lnTo>
                    <a:pt x="456" y="472"/>
                  </a:lnTo>
                  <a:lnTo>
                    <a:pt x="455" y="478"/>
                  </a:lnTo>
                  <a:lnTo>
                    <a:pt x="454" y="483"/>
                  </a:lnTo>
                  <a:lnTo>
                    <a:pt x="455" y="489"/>
                  </a:lnTo>
                  <a:lnTo>
                    <a:pt x="456" y="494"/>
                  </a:lnTo>
                  <a:lnTo>
                    <a:pt x="459" y="500"/>
                  </a:lnTo>
                  <a:lnTo>
                    <a:pt x="463" y="505"/>
                  </a:lnTo>
                  <a:lnTo>
                    <a:pt x="467" y="509"/>
                  </a:lnTo>
                  <a:lnTo>
                    <a:pt x="473" y="511"/>
                  </a:lnTo>
                  <a:lnTo>
                    <a:pt x="478" y="513"/>
                  </a:lnTo>
                  <a:lnTo>
                    <a:pt x="484" y="514"/>
                  </a:lnTo>
                  <a:lnTo>
                    <a:pt x="490" y="513"/>
                  </a:lnTo>
                  <a:lnTo>
                    <a:pt x="495" y="511"/>
                  </a:lnTo>
                  <a:lnTo>
                    <a:pt x="501" y="509"/>
                  </a:lnTo>
                  <a:lnTo>
                    <a:pt x="506" y="505"/>
                  </a:lnTo>
                  <a:lnTo>
                    <a:pt x="516" y="494"/>
                  </a:lnTo>
                  <a:lnTo>
                    <a:pt x="525" y="483"/>
                  </a:lnTo>
                  <a:lnTo>
                    <a:pt x="534" y="472"/>
                  </a:lnTo>
                  <a:lnTo>
                    <a:pt x="543" y="459"/>
                  </a:lnTo>
                  <a:lnTo>
                    <a:pt x="550" y="447"/>
                  </a:lnTo>
                  <a:lnTo>
                    <a:pt x="557" y="435"/>
                  </a:lnTo>
                  <a:lnTo>
                    <a:pt x="564" y="422"/>
                  </a:lnTo>
                  <a:lnTo>
                    <a:pt x="570" y="409"/>
                  </a:lnTo>
                  <a:lnTo>
                    <a:pt x="574" y="395"/>
                  </a:lnTo>
                  <a:lnTo>
                    <a:pt x="579" y="382"/>
                  </a:lnTo>
                  <a:lnTo>
                    <a:pt x="583" y="368"/>
                  </a:lnTo>
                  <a:lnTo>
                    <a:pt x="586" y="353"/>
                  </a:lnTo>
                  <a:lnTo>
                    <a:pt x="589" y="340"/>
                  </a:lnTo>
                  <a:lnTo>
                    <a:pt x="590" y="325"/>
                  </a:lnTo>
                  <a:lnTo>
                    <a:pt x="591" y="310"/>
                  </a:lnTo>
                  <a:lnTo>
                    <a:pt x="591" y="296"/>
                  </a:lnTo>
                  <a:lnTo>
                    <a:pt x="591" y="281"/>
                  </a:lnTo>
                  <a:lnTo>
                    <a:pt x="590" y="266"/>
                  </a:lnTo>
                  <a:lnTo>
                    <a:pt x="589" y="252"/>
                  </a:lnTo>
                  <a:lnTo>
                    <a:pt x="586" y="237"/>
                  </a:lnTo>
                  <a:lnTo>
                    <a:pt x="583" y="223"/>
                  </a:lnTo>
                  <a:lnTo>
                    <a:pt x="579" y="209"/>
                  </a:lnTo>
                  <a:lnTo>
                    <a:pt x="574" y="195"/>
                  </a:lnTo>
                  <a:lnTo>
                    <a:pt x="570" y="183"/>
                  </a:lnTo>
                  <a:lnTo>
                    <a:pt x="564" y="169"/>
                  </a:lnTo>
                  <a:lnTo>
                    <a:pt x="557" y="156"/>
                  </a:lnTo>
                  <a:lnTo>
                    <a:pt x="550" y="143"/>
                  </a:lnTo>
                  <a:lnTo>
                    <a:pt x="543" y="132"/>
                  </a:lnTo>
                  <a:lnTo>
                    <a:pt x="534" y="119"/>
                  </a:lnTo>
                  <a:lnTo>
                    <a:pt x="525" y="108"/>
                  </a:lnTo>
                  <a:lnTo>
                    <a:pt x="516" y="97"/>
                  </a:lnTo>
                  <a:lnTo>
                    <a:pt x="506" y="87"/>
                  </a:lnTo>
                  <a:lnTo>
                    <a:pt x="494" y="77"/>
                  </a:lnTo>
                  <a:lnTo>
                    <a:pt x="483" y="66"/>
                  </a:lnTo>
                  <a:lnTo>
                    <a:pt x="472" y="57"/>
                  </a:lnTo>
                  <a:lnTo>
                    <a:pt x="460" y="49"/>
                  </a:lnTo>
                  <a:lnTo>
                    <a:pt x="448" y="42"/>
                  </a:lnTo>
                  <a:lnTo>
                    <a:pt x="436" y="35"/>
                  </a:lnTo>
                  <a:lnTo>
                    <a:pt x="422" y="28"/>
                  </a:lnTo>
                  <a:lnTo>
                    <a:pt x="410" y="22"/>
                  </a:lnTo>
                  <a:lnTo>
                    <a:pt x="396" y="17"/>
                  </a:lnTo>
                  <a:lnTo>
                    <a:pt x="382" y="12"/>
                  </a:lnTo>
                  <a:lnTo>
                    <a:pt x="368" y="9"/>
                  </a:lnTo>
                  <a:lnTo>
                    <a:pt x="354" y="5"/>
                  </a:lnTo>
                  <a:lnTo>
                    <a:pt x="340" y="3"/>
                  </a:lnTo>
                  <a:lnTo>
                    <a:pt x="325" y="1"/>
                  </a:lnTo>
                  <a:lnTo>
                    <a:pt x="311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281" y="0"/>
                  </a:lnTo>
                  <a:lnTo>
                    <a:pt x="266" y="1"/>
                  </a:lnTo>
                  <a:lnTo>
                    <a:pt x="253" y="3"/>
                  </a:lnTo>
                  <a:lnTo>
                    <a:pt x="238" y="5"/>
                  </a:lnTo>
                  <a:lnTo>
                    <a:pt x="223" y="9"/>
                  </a:lnTo>
                  <a:lnTo>
                    <a:pt x="210" y="12"/>
                  </a:lnTo>
                  <a:lnTo>
                    <a:pt x="196" y="17"/>
                  </a:lnTo>
                  <a:lnTo>
                    <a:pt x="183" y="22"/>
                  </a:lnTo>
                  <a:lnTo>
                    <a:pt x="169" y="28"/>
                  </a:lnTo>
                  <a:lnTo>
                    <a:pt x="157" y="35"/>
                  </a:lnTo>
                  <a:lnTo>
                    <a:pt x="144" y="42"/>
                  </a:lnTo>
                  <a:lnTo>
                    <a:pt x="132" y="49"/>
                  </a:lnTo>
                  <a:lnTo>
                    <a:pt x="120" y="57"/>
                  </a:lnTo>
                  <a:lnTo>
                    <a:pt x="108" y="66"/>
                  </a:lnTo>
                  <a:lnTo>
                    <a:pt x="98" y="77"/>
                  </a:lnTo>
                  <a:lnTo>
                    <a:pt x="87" y="87"/>
                  </a:lnTo>
                  <a:lnTo>
                    <a:pt x="76" y="97"/>
                  </a:lnTo>
                  <a:lnTo>
                    <a:pt x="67" y="108"/>
                  </a:lnTo>
                  <a:lnTo>
                    <a:pt x="58" y="119"/>
                  </a:lnTo>
                  <a:lnTo>
                    <a:pt x="49" y="132"/>
                  </a:lnTo>
                  <a:lnTo>
                    <a:pt x="41" y="143"/>
                  </a:lnTo>
                  <a:lnTo>
                    <a:pt x="35" y="156"/>
                  </a:lnTo>
                  <a:lnTo>
                    <a:pt x="28" y="169"/>
                  </a:lnTo>
                  <a:lnTo>
                    <a:pt x="22" y="182"/>
                  </a:lnTo>
                  <a:lnTo>
                    <a:pt x="18" y="195"/>
                  </a:lnTo>
                  <a:lnTo>
                    <a:pt x="13" y="209"/>
                  </a:lnTo>
                  <a:lnTo>
                    <a:pt x="9" y="223"/>
                  </a:lnTo>
                  <a:lnTo>
                    <a:pt x="5" y="237"/>
                  </a:lnTo>
                  <a:lnTo>
                    <a:pt x="3" y="252"/>
                  </a:lnTo>
                  <a:lnTo>
                    <a:pt x="2" y="266"/>
                  </a:lnTo>
                  <a:lnTo>
                    <a:pt x="1" y="281"/>
                  </a:lnTo>
                  <a:lnTo>
                    <a:pt x="0" y="296"/>
                  </a:lnTo>
                  <a:lnTo>
                    <a:pt x="1" y="310"/>
                  </a:lnTo>
                  <a:lnTo>
                    <a:pt x="2" y="325"/>
                  </a:lnTo>
                  <a:lnTo>
                    <a:pt x="3" y="340"/>
                  </a:lnTo>
                  <a:lnTo>
                    <a:pt x="5" y="353"/>
                  </a:lnTo>
                  <a:lnTo>
                    <a:pt x="9" y="368"/>
                  </a:lnTo>
                  <a:lnTo>
                    <a:pt x="13" y="382"/>
                  </a:lnTo>
                  <a:lnTo>
                    <a:pt x="18" y="395"/>
                  </a:lnTo>
                  <a:lnTo>
                    <a:pt x="22" y="409"/>
                  </a:lnTo>
                  <a:lnTo>
                    <a:pt x="28" y="422"/>
                  </a:lnTo>
                  <a:lnTo>
                    <a:pt x="35" y="435"/>
                  </a:lnTo>
                  <a:lnTo>
                    <a:pt x="41" y="447"/>
                  </a:lnTo>
                  <a:lnTo>
                    <a:pt x="49" y="459"/>
                  </a:lnTo>
                  <a:lnTo>
                    <a:pt x="58" y="472"/>
                  </a:lnTo>
                  <a:lnTo>
                    <a:pt x="67" y="483"/>
                  </a:lnTo>
                  <a:lnTo>
                    <a:pt x="76" y="494"/>
                  </a:lnTo>
                  <a:lnTo>
                    <a:pt x="87" y="505"/>
                  </a:lnTo>
                  <a:lnTo>
                    <a:pt x="91" y="509"/>
                  </a:lnTo>
                  <a:lnTo>
                    <a:pt x="97" y="511"/>
                  </a:lnTo>
                  <a:lnTo>
                    <a:pt x="102" y="513"/>
                  </a:lnTo>
                  <a:lnTo>
                    <a:pt x="108" y="514"/>
                  </a:lnTo>
                  <a:lnTo>
                    <a:pt x="114" y="513"/>
                  </a:lnTo>
                  <a:lnTo>
                    <a:pt x="119" y="511"/>
                  </a:lnTo>
                  <a:lnTo>
                    <a:pt x="125" y="509"/>
                  </a:lnTo>
                  <a:lnTo>
                    <a:pt x="129" y="5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Rettangolo 57"/>
          <p:cNvSpPr/>
          <p:nvPr/>
        </p:nvSpPr>
        <p:spPr>
          <a:xfrm>
            <a:off x="334352" y="468344"/>
            <a:ext cx="50241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solidFill>
                  <a:srgbClr val="174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Più Credito alla Lombardia – Più Credito Liquidità</a:t>
            </a:r>
          </a:p>
        </p:txBody>
      </p:sp>
    </p:spTree>
    <p:extLst>
      <p:ext uri="{BB962C8B-B14F-4D97-AF65-F5344CB8AC3E}">
        <p14:creationId xmlns:p14="http://schemas.microsoft.com/office/powerpoint/2010/main" val="292725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604972" y="6579592"/>
            <a:ext cx="2228850" cy="365125"/>
          </a:xfrm>
        </p:spPr>
        <p:txBody>
          <a:bodyPr/>
          <a:lstStyle/>
          <a:p>
            <a:fld id="{AC7E1696-1C4C-4479-8F1A-84D065B82B7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38" name="Titolo 3"/>
          <p:cNvSpPr txBox="1">
            <a:spLocks/>
          </p:cNvSpPr>
          <p:nvPr/>
        </p:nvSpPr>
        <p:spPr bwMode="auto">
          <a:xfrm>
            <a:off x="342900" y="-168413"/>
            <a:ext cx="9184175" cy="70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5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b="1" dirty="0" smtClean="0">
              <a:cs typeface="Arial" pitchFamily="34" charset="0"/>
            </a:endParaRPr>
          </a:p>
          <a:p>
            <a:r>
              <a:rPr lang="it-IT" b="1" dirty="0">
                <a:cs typeface="Arial" pitchFamily="34" charset="0"/>
              </a:rPr>
              <a:t>Finlombarda Corporate Banking</a:t>
            </a:r>
          </a:p>
        </p:txBody>
      </p:sp>
      <p:sp>
        <p:nvSpPr>
          <p:cNvPr id="22" name="Rectangle 29"/>
          <p:cNvSpPr/>
          <p:nvPr>
            <p:custDataLst>
              <p:tags r:id="rId1"/>
            </p:custDataLst>
          </p:nvPr>
        </p:nvSpPr>
        <p:spPr bwMode="auto">
          <a:xfrm>
            <a:off x="863840" y="1053118"/>
            <a:ext cx="8489008" cy="345600"/>
          </a:xfrm>
          <a:prstGeom prst="rect">
            <a:avLst/>
          </a:prstGeom>
          <a:solidFill>
            <a:srgbClr val="1747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0" rIns="0" bIns="0" anchor="ctr"/>
          <a:lstStyle/>
          <a:p>
            <a:pPr lvl="0" defTabSz="914400">
              <a:defRPr/>
            </a:pPr>
            <a:r>
              <a:rPr lang="it-IT" sz="1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 e cosa finanzia</a:t>
            </a:r>
            <a:endParaRPr lang="it-IT" sz="1400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8693" y="1539630"/>
            <a:ext cx="824921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5738" lvl="1" indent="-184150" defTabSz="914400">
              <a:buFontTx/>
              <a:buChar char="•"/>
              <a:defRPr/>
            </a:pP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Sostegno  alla liquidità della filiera dei fornitori e dei sub-fornitori di Regione Lombardia e del sistema regionale</a:t>
            </a:r>
          </a:p>
        </p:txBody>
      </p:sp>
      <p:sp>
        <p:nvSpPr>
          <p:cNvPr id="24" name="RbLeanShape Left U-Shape 21"/>
          <p:cNvSpPr>
            <a:spLocks noChangeArrowheads="1"/>
          </p:cNvSpPr>
          <p:nvPr/>
        </p:nvSpPr>
        <p:spPr bwMode="auto">
          <a:xfrm rot="5400000">
            <a:off x="4591300" y="-2699838"/>
            <a:ext cx="1044000" cy="8549907"/>
          </a:xfrm>
          <a:custGeom>
            <a:avLst/>
            <a:gdLst>
              <a:gd name="T0" fmla="*/ 0 w 1270000"/>
              <a:gd name="T1" fmla="*/ 0 h 3175000"/>
              <a:gd name="T2" fmla="*/ 1270000 w 1270000"/>
              <a:gd name="T3" fmla="*/ 0 h 3175000"/>
              <a:gd name="T4" fmla="*/ 1270000 w 1270000"/>
              <a:gd name="T5" fmla="*/ 2076759 h 3175000"/>
              <a:gd name="T6" fmla="*/ 0 w 1270000"/>
              <a:gd name="T7" fmla="*/ 2076759 h 3175000"/>
              <a:gd name="T8" fmla="*/ 0 60000 65536"/>
              <a:gd name="T9" fmla="*/ 0 60000 65536"/>
              <a:gd name="T10" fmla="*/ 0 60000 65536"/>
              <a:gd name="T11" fmla="*/ 0 60000 65536"/>
              <a:gd name="T12" fmla="*/ 0 w 1270000"/>
              <a:gd name="T13" fmla="*/ 0 h 3175000"/>
              <a:gd name="T14" fmla="*/ 1270000 w 1270000"/>
              <a:gd name="T15" fmla="*/ 3175000 h 3175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noFill/>
          <a:ln w="22225" algn="ctr">
            <a:solidFill>
              <a:srgbClr val="000099"/>
            </a:solidFill>
            <a:round/>
            <a:headEnd/>
            <a:tailEnd/>
          </a:ln>
        </p:spPr>
        <p:txBody>
          <a:bodyPr wrap="none" lIns="0" tIns="89999" rIns="0" bIns="0"/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Rectangle 29"/>
          <p:cNvSpPr/>
          <p:nvPr>
            <p:custDataLst>
              <p:tags r:id="rId3"/>
            </p:custDataLst>
          </p:nvPr>
        </p:nvSpPr>
        <p:spPr bwMode="auto">
          <a:xfrm>
            <a:off x="863839" y="2133235"/>
            <a:ext cx="8489008" cy="345600"/>
          </a:xfrm>
          <a:prstGeom prst="rect">
            <a:avLst/>
          </a:prstGeom>
          <a:solidFill>
            <a:srgbClr val="1747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</a:p>
        </p:txBody>
      </p:sp>
      <p:sp>
        <p:nvSpPr>
          <p:cNvPr id="28" name="Text Box 2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02209" y="2546286"/>
            <a:ext cx="82492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5738" lvl="1" indent="-184150" defTabSz="914400">
              <a:buFontTx/>
              <a:buChar char="•"/>
              <a:defRPr/>
            </a:pP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Imprese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singole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qualunque forma costituite, comprese le imprese artigiane con sede in Lombardia e attive da almeno 2 anni e almeno 50 addetti fornitrici di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RL o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degli enti del Sistema Regionale</a:t>
            </a:r>
            <a:endParaRPr lang="it-IT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bLeanShape Left U-Shape 21"/>
          <p:cNvSpPr>
            <a:spLocks noChangeArrowheads="1"/>
          </p:cNvSpPr>
          <p:nvPr/>
        </p:nvSpPr>
        <p:spPr bwMode="auto">
          <a:xfrm rot="5400000">
            <a:off x="4654285" y="-1655628"/>
            <a:ext cx="918032" cy="8549909"/>
          </a:xfrm>
          <a:custGeom>
            <a:avLst/>
            <a:gdLst>
              <a:gd name="T0" fmla="*/ 0 w 1270000"/>
              <a:gd name="T1" fmla="*/ 0 h 3175000"/>
              <a:gd name="T2" fmla="*/ 1270000 w 1270000"/>
              <a:gd name="T3" fmla="*/ 0 h 3175000"/>
              <a:gd name="T4" fmla="*/ 1270000 w 1270000"/>
              <a:gd name="T5" fmla="*/ 2076759 h 3175000"/>
              <a:gd name="T6" fmla="*/ 0 w 1270000"/>
              <a:gd name="T7" fmla="*/ 2076759 h 3175000"/>
              <a:gd name="T8" fmla="*/ 0 60000 65536"/>
              <a:gd name="T9" fmla="*/ 0 60000 65536"/>
              <a:gd name="T10" fmla="*/ 0 60000 65536"/>
              <a:gd name="T11" fmla="*/ 0 60000 65536"/>
              <a:gd name="T12" fmla="*/ 0 w 1270000"/>
              <a:gd name="T13" fmla="*/ 0 h 3175000"/>
              <a:gd name="T14" fmla="*/ 1270000 w 1270000"/>
              <a:gd name="T15" fmla="*/ 3175000 h 3175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noFill/>
          <a:ln w="22225" algn="ctr">
            <a:solidFill>
              <a:srgbClr val="000099"/>
            </a:solidFill>
            <a:round/>
            <a:headEnd/>
            <a:tailEnd/>
          </a:ln>
        </p:spPr>
        <p:txBody>
          <a:bodyPr wrap="none" lIns="0" tIns="89999" rIns="0" bIns="0"/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Rectangle 29"/>
          <p:cNvSpPr/>
          <p:nvPr>
            <p:custDataLst>
              <p:tags r:id="rId5"/>
            </p:custDataLst>
          </p:nvPr>
        </p:nvSpPr>
        <p:spPr bwMode="auto">
          <a:xfrm>
            <a:off x="863840" y="3121170"/>
            <a:ext cx="8489008" cy="345600"/>
          </a:xfrm>
          <a:prstGeom prst="rect">
            <a:avLst/>
          </a:prstGeom>
          <a:solidFill>
            <a:srgbClr val="1747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Caratteristiche del finanziamento</a:t>
            </a: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17782" y="3616825"/>
            <a:ext cx="8249212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5738" lvl="1" indent="-184150" defTabSz="914400">
              <a:spcAft>
                <a:spcPts val="600"/>
              </a:spcAft>
              <a:buFontTx/>
              <a:buChar char="•"/>
              <a:defRPr/>
            </a:pP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Importo compreso tra 1 e 5 mln €</a:t>
            </a:r>
          </a:p>
          <a:p>
            <a:pPr marL="185738" lvl="1" indent="-184150" defTabSz="914400">
              <a:spcAft>
                <a:spcPts val="600"/>
              </a:spcAft>
              <a:buFontTx/>
              <a:buChar char="•"/>
              <a:defRPr/>
            </a:pP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Durata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massima 18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mesi</a:t>
            </a:r>
            <a:endParaRPr lang="it-IT" sz="1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lvl="1" indent="-184150" defTabSz="914400">
              <a:spcAft>
                <a:spcPts val="600"/>
              </a:spcAft>
              <a:buFontTx/>
              <a:buChar char="•"/>
              <a:defRPr/>
            </a:pP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Rimborso </a:t>
            </a:r>
            <a:r>
              <a:rPr lang="it-IT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amortizing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quote costanti semestrali o </a:t>
            </a:r>
            <a:r>
              <a:rPr lang="it-IT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endParaRPr lang="it-IT" sz="1400" i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lvl="1" indent="-184150" defTabSz="914400">
              <a:spcAft>
                <a:spcPts val="600"/>
              </a:spcAft>
              <a:buFontTx/>
              <a:buChar char="•"/>
              <a:defRPr/>
            </a:pP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Vincolo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destinazione del 50% dell’importo ricevuto al pagamento di debiti commerciali entro 30 gg dalla ricezione del pagamento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1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lvl="1" indent="-184150" defTabSz="914400">
              <a:spcAft>
                <a:spcPts val="600"/>
              </a:spcAft>
              <a:buFontTx/>
              <a:buChar char="•"/>
              <a:defRPr/>
            </a:pP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Possibilità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richiesta di garanzia </a:t>
            </a:r>
            <a:r>
              <a:rPr lang="it-IT" sz="1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MedioCredito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SACE</a:t>
            </a:r>
          </a:p>
          <a:p>
            <a:pPr marL="185738" lvl="1" indent="-184150" defTabSz="914400">
              <a:spcAft>
                <a:spcPts val="600"/>
              </a:spcAft>
              <a:buFontTx/>
              <a:buChar char="•"/>
              <a:defRPr/>
            </a:pP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Tasso variabile</a:t>
            </a:r>
            <a:endParaRPr lang="it-IT" sz="1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bLeanShape Left U-Shape 21"/>
          <p:cNvSpPr>
            <a:spLocks noChangeArrowheads="1"/>
          </p:cNvSpPr>
          <p:nvPr/>
        </p:nvSpPr>
        <p:spPr bwMode="auto">
          <a:xfrm rot="5400000">
            <a:off x="3824467" y="135049"/>
            <a:ext cx="2577666" cy="8549908"/>
          </a:xfrm>
          <a:custGeom>
            <a:avLst/>
            <a:gdLst>
              <a:gd name="T0" fmla="*/ 0 w 1270000"/>
              <a:gd name="T1" fmla="*/ 0 h 3175000"/>
              <a:gd name="T2" fmla="*/ 1270000 w 1270000"/>
              <a:gd name="T3" fmla="*/ 0 h 3175000"/>
              <a:gd name="T4" fmla="*/ 1270000 w 1270000"/>
              <a:gd name="T5" fmla="*/ 2076759 h 3175000"/>
              <a:gd name="T6" fmla="*/ 0 w 1270000"/>
              <a:gd name="T7" fmla="*/ 2076759 h 3175000"/>
              <a:gd name="T8" fmla="*/ 0 60000 65536"/>
              <a:gd name="T9" fmla="*/ 0 60000 65536"/>
              <a:gd name="T10" fmla="*/ 0 60000 65536"/>
              <a:gd name="T11" fmla="*/ 0 60000 65536"/>
              <a:gd name="T12" fmla="*/ 0 w 1270000"/>
              <a:gd name="T13" fmla="*/ 0 h 3175000"/>
              <a:gd name="T14" fmla="*/ 1270000 w 1270000"/>
              <a:gd name="T15" fmla="*/ 3175000 h 3175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noFill/>
          <a:ln w="22225" algn="ctr">
            <a:solidFill>
              <a:srgbClr val="000099"/>
            </a:solidFill>
            <a:round/>
            <a:headEnd/>
            <a:tailEnd/>
          </a:ln>
        </p:spPr>
        <p:txBody>
          <a:bodyPr wrap="none" lIns="0" tIns="89999" rIns="0" bIns="0"/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6" name="Group 495"/>
          <p:cNvGrpSpPr/>
          <p:nvPr/>
        </p:nvGrpSpPr>
        <p:grpSpPr>
          <a:xfrm>
            <a:off x="3794538" y="3149539"/>
            <a:ext cx="284163" cy="292415"/>
            <a:chOff x="7613650" y="1387475"/>
            <a:chExt cx="284163" cy="284163"/>
          </a:xfrm>
          <a:solidFill>
            <a:schemeClr val="bg1"/>
          </a:solidFill>
        </p:grpSpPr>
        <p:sp>
          <p:nvSpPr>
            <p:cNvPr id="37" name="Freeform 4359"/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4360"/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143"/>
          <p:cNvGrpSpPr/>
          <p:nvPr/>
        </p:nvGrpSpPr>
        <p:grpSpPr>
          <a:xfrm>
            <a:off x="1692544" y="2204736"/>
            <a:ext cx="285750" cy="225425"/>
            <a:chOff x="9883775" y="5410200"/>
            <a:chExt cx="285750" cy="225425"/>
          </a:xfrm>
          <a:solidFill>
            <a:schemeClr val="bg1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41" name="Freeform 3677"/>
            <p:cNvSpPr>
              <a:spLocks/>
            </p:cNvSpPr>
            <p:nvPr/>
          </p:nvSpPr>
          <p:spPr bwMode="auto">
            <a:xfrm>
              <a:off x="10052050" y="5445125"/>
              <a:ext cx="117475" cy="190500"/>
            </a:xfrm>
            <a:custGeom>
              <a:avLst/>
              <a:gdLst>
                <a:gd name="T0" fmla="*/ 201 w 296"/>
                <a:gd name="T1" fmla="*/ 285 h 482"/>
                <a:gd name="T2" fmla="*/ 168 w 296"/>
                <a:gd name="T3" fmla="*/ 275 h 482"/>
                <a:gd name="T4" fmla="*/ 153 w 296"/>
                <a:gd name="T5" fmla="*/ 238 h 482"/>
                <a:gd name="T6" fmla="*/ 163 w 296"/>
                <a:gd name="T7" fmla="*/ 230 h 482"/>
                <a:gd name="T8" fmla="*/ 176 w 296"/>
                <a:gd name="T9" fmla="*/ 219 h 482"/>
                <a:gd name="T10" fmla="*/ 185 w 296"/>
                <a:gd name="T11" fmla="*/ 201 h 482"/>
                <a:gd name="T12" fmla="*/ 190 w 296"/>
                <a:gd name="T13" fmla="*/ 175 h 482"/>
                <a:gd name="T14" fmla="*/ 198 w 296"/>
                <a:gd name="T15" fmla="*/ 167 h 482"/>
                <a:gd name="T16" fmla="*/ 201 w 296"/>
                <a:gd name="T17" fmla="*/ 158 h 482"/>
                <a:gd name="T18" fmla="*/ 205 w 296"/>
                <a:gd name="T19" fmla="*/ 133 h 482"/>
                <a:gd name="T20" fmla="*/ 205 w 296"/>
                <a:gd name="T21" fmla="*/ 122 h 482"/>
                <a:gd name="T22" fmla="*/ 201 w 296"/>
                <a:gd name="T23" fmla="*/ 110 h 482"/>
                <a:gd name="T24" fmla="*/ 195 w 296"/>
                <a:gd name="T25" fmla="*/ 101 h 482"/>
                <a:gd name="T26" fmla="*/ 205 w 296"/>
                <a:gd name="T27" fmla="*/ 76 h 482"/>
                <a:gd name="T28" fmla="*/ 208 w 296"/>
                <a:gd name="T29" fmla="*/ 59 h 482"/>
                <a:gd name="T30" fmla="*/ 205 w 296"/>
                <a:gd name="T31" fmla="*/ 43 h 482"/>
                <a:gd name="T32" fmla="*/ 200 w 296"/>
                <a:gd name="T33" fmla="*/ 31 h 482"/>
                <a:gd name="T34" fmla="*/ 192 w 296"/>
                <a:gd name="T35" fmla="*/ 22 h 482"/>
                <a:gd name="T36" fmla="*/ 171 w 296"/>
                <a:gd name="T37" fmla="*/ 9 h 482"/>
                <a:gd name="T38" fmla="*/ 145 w 296"/>
                <a:gd name="T39" fmla="*/ 2 h 482"/>
                <a:gd name="T40" fmla="*/ 118 w 296"/>
                <a:gd name="T41" fmla="*/ 0 h 482"/>
                <a:gd name="T42" fmla="*/ 95 w 296"/>
                <a:gd name="T43" fmla="*/ 2 h 482"/>
                <a:gd name="T44" fmla="*/ 70 w 296"/>
                <a:gd name="T45" fmla="*/ 7 h 482"/>
                <a:gd name="T46" fmla="*/ 50 w 296"/>
                <a:gd name="T47" fmla="*/ 17 h 482"/>
                <a:gd name="T48" fmla="*/ 36 w 296"/>
                <a:gd name="T49" fmla="*/ 32 h 482"/>
                <a:gd name="T50" fmla="*/ 16 w 296"/>
                <a:gd name="T51" fmla="*/ 36 h 482"/>
                <a:gd name="T52" fmla="*/ 7 w 296"/>
                <a:gd name="T53" fmla="*/ 44 h 482"/>
                <a:gd name="T54" fmla="*/ 4 w 296"/>
                <a:gd name="T55" fmla="*/ 57 h 482"/>
                <a:gd name="T56" fmla="*/ 4 w 296"/>
                <a:gd name="T57" fmla="*/ 71 h 482"/>
                <a:gd name="T58" fmla="*/ 13 w 296"/>
                <a:gd name="T59" fmla="*/ 99 h 482"/>
                <a:gd name="T60" fmla="*/ 5 w 296"/>
                <a:gd name="T61" fmla="*/ 110 h 482"/>
                <a:gd name="T62" fmla="*/ 0 w 296"/>
                <a:gd name="T63" fmla="*/ 121 h 482"/>
                <a:gd name="T64" fmla="*/ 0 w 296"/>
                <a:gd name="T65" fmla="*/ 133 h 482"/>
                <a:gd name="T66" fmla="*/ 4 w 296"/>
                <a:gd name="T67" fmla="*/ 158 h 482"/>
                <a:gd name="T68" fmla="*/ 9 w 296"/>
                <a:gd name="T69" fmla="*/ 167 h 482"/>
                <a:gd name="T70" fmla="*/ 15 w 296"/>
                <a:gd name="T71" fmla="*/ 175 h 482"/>
                <a:gd name="T72" fmla="*/ 20 w 296"/>
                <a:gd name="T73" fmla="*/ 199 h 482"/>
                <a:gd name="T74" fmla="*/ 31 w 296"/>
                <a:gd name="T75" fmla="*/ 217 h 482"/>
                <a:gd name="T76" fmla="*/ 43 w 296"/>
                <a:gd name="T77" fmla="*/ 230 h 482"/>
                <a:gd name="T78" fmla="*/ 56 w 296"/>
                <a:gd name="T79" fmla="*/ 238 h 482"/>
                <a:gd name="T80" fmla="*/ 43 w 296"/>
                <a:gd name="T81" fmla="*/ 274 h 482"/>
                <a:gd name="T82" fmla="*/ 42 w 296"/>
                <a:gd name="T83" fmla="*/ 287 h 482"/>
                <a:gd name="T84" fmla="*/ 61 w 296"/>
                <a:gd name="T85" fmla="*/ 302 h 482"/>
                <a:gd name="T86" fmla="*/ 73 w 296"/>
                <a:gd name="T87" fmla="*/ 318 h 482"/>
                <a:gd name="T88" fmla="*/ 79 w 296"/>
                <a:gd name="T89" fmla="*/ 332 h 482"/>
                <a:gd name="T90" fmla="*/ 81 w 296"/>
                <a:gd name="T91" fmla="*/ 482 h 482"/>
                <a:gd name="T92" fmla="*/ 289 w 296"/>
                <a:gd name="T93" fmla="*/ 481 h 482"/>
                <a:gd name="T94" fmla="*/ 295 w 296"/>
                <a:gd name="T95" fmla="*/ 474 h 482"/>
                <a:gd name="T96" fmla="*/ 296 w 296"/>
                <a:gd name="T97" fmla="*/ 334 h 482"/>
                <a:gd name="T98" fmla="*/ 293 w 296"/>
                <a:gd name="T99" fmla="*/ 323 h 482"/>
                <a:gd name="T100" fmla="*/ 278 w 296"/>
                <a:gd name="T101" fmla="*/ 312 h 482"/>
                <a:gd name="T102" fmla="*/ 217 w 296"/>
                <a:gd name="T103" fmla="*/ 291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6" h="482">
                  <a:moveTo>
                    <a:pt x="217" y="291"/>
                  </a:moveTo>
                  <a:lnTo>
                    <a:pt x="201" y="285"/>
                  </a:lnTo>
                  <a:lnTo>
                    <a:pt x="185" y="280"/>
                  </a:lnTo>
                  <a:lnTo>
                    <a:pt x="168" y="275"/>
                  </a:lnTo>
                  <a:lnTo>
                    <a:pt x="153" y="270"/>
                  </a:lnTo>
                  <a:lnTo>
                    <a:pt x="153" y="238"/>
                  </a:lnTo>
                  <a:lnTo>
                    <a:pt x="158" y="235"/>
                  </a:lnTo>
                  <a:lnTo>
                    <a:pt x="163" y="230"/>
                  </a:lnTo>
                  <a:lnTo>
                    <a:pt x="169" y="225"/>
                  </a:lnTo>
                  <a:lnTo>
                    <a:pt x="176" y="219"/>
                  </a:lnTo>
                  <a:lnTo>
                    <a:pt x="181" y="210"/>
                  </a:lnTo>
                  <a:lnTo>
                    <a:pt x="185" y="201"/>
                  </a:lnTo>
                  <a:lnTo>
                    <a:pt x="189" y="189"/>
                  </a:lnTo>
                  <a:lnTo>
                    <a:pt x="190" y="175"/>
                  </a:lnTo>
                  <a:lnTo>
                    <a:pt x="194" y="172"/>
                  </a:lnTo>
                  <a:lnTo>
                    <a:pt x="198" y="167"/>
                  </a:lnTo>
                  <a:lnTo>
                    <a:pt x="200" y="163"/>
                  </a:lnTo>
                  <a:lnTo>
                    <a:pt x="201" y="158"/>
                  </a:lnTo>
                  <a:lnTo>
                    <a:pt x="205" y="145"/>
                  </a:lnTo>
                  <a:lnTo>
                    <a:pt x="205" y="133"/>
                  </a:lnTo>
                  <a:lnTo>
                    <a:pt x="205" y="127"/>
                  </a:lnTo>
                  <a:lnTo>
                    <a:pt x="205" y="122"/>
                  </a:lnTo>
                  <a:lnTo>
                    <a:pt x="204" y="116"/>
                  </a:lnTo>
                  <a:lnTo>
                    <a:pt x="201" y="110"/>
                  </a:lnTo>
                  <a:lnTo>
                    <a:pt x="198" y="104"/>
                  </a:lnTo>
                  <a:lnTo>
                    <a:pt x="195" y="101"/>
                  </a:lnTo>
                  <a:lnTo>
                    <a:pt x="200" y="90"/>
                  </a:lnTo>
                  <a:lnTo>
                    <a:pt x="205" y="76"/>
                  </a:lnTo>
                  <a:lnTo>
                    <a:pt x="208" y="67"/>
                  </a:lnTo>
                  <a:lnTo>
                    <a:pt x="208" y="59"/>
                  </a:lnTo>
                  <a:lnTo>
                    <a:pt x="208" y="50"/>
                  </a:lnTo>
                  <a:lnTo>
                    <a:pt x="205" y="43"/>
                  </a:lnTo>
                  <a:lnTo>
                    <a:pt x="203" y="36"/>
                  </a:lnTo>
                  <a:lnTo>
                    <a:pt x="200" y="31"/>
                  </a:lnTo>
                  <a:lnTo>
                    <a:pt x="196" y="26"/>
                  </a:lnTo>
                  <a:lnTo>
                    <a:pt x="192" y="22"/>
                  </a:lnTo>
                  <a:lnTo>
                    <a:pt x="182" y="14"/>
                  </a:lnTo>
                  <a:lnTo>
                    <a:pt x="171" y="9"/>
                  </a:lnTo>
                  <a:lnTo>
                    <a:pt x="158" y="5"/>
                  </a:lnTo>
                  <a:lnTo>
                    <a:pt x="145" y="2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6" y="0"/>
                  </a:lnTo>
                  <a:lnTo>
                    <a:pt x="95" y="2"/>
                  </a:lnTo>
                  <a:lnTo>
                    <a:pt x="82" y="4"/>
                  </a:lnTo>
                  <a:lnTo>
                    <a:pt x="70" y="7"/>
                  </a:lnTo>
                  <a:lnTo>
                    <a:pt x="60" y="12"/>
                  </a:lnTo>
                  <a:lnTo>
                    <a:pt x="50" y="17"/>
                  </a:lnTo>
                  <a:lnTo>
                    <a:pt x="42" y="25"/>
                  </a:lnTo>
                  <a:lnTo>
                    <a:pt x="36" y="32"/>
                  </a:lnTo>
                  <a:lnTo>
                    <a:pt x="24" y="34"/>
                  </a:lnTo>
                  <a:lnTo>
                    <a:pt x="16" y="36"/>
                  </a:lnTo>
                  <a:lnTo>
                    <a:pt x="11" y="40"/>
                  </a:lnTo>
                  <a:lnTo>
                    <a:pt x="7" y="44"/>
                  </a:lnTo>
                  <a:lnTo>
                    <a:pt x="5" y="50"/>
                  </a:lnTo>
                  <a:lnTo>
                    <a:pt x="4" y="57"/>
                  </a:lnTo>
                  <a:lnTo>
                    <a:pt x="2" y="65"/>
                  </a:lnTo>
                  <a:lnTo>
                    <a:pt x="4" y="71"/>
                  </a:lnTo>
                  <a:lnTo>
                    <a:pt x="7" y="86"/>
                  </a:lnTo>
                  <a:lnTo>
                    <a:pt x="13" y="99"/>
                  </a:lnTo>
                  <a:lnTo>
                    <a:pt x="7" y="104"/>
                  </a:lnTo>
                  <a:lnTo>
                    <a:pt x="5" y="110"/>
                  </a:lnTo>
                  <a:lnTo>
                    <a:pt x="2" y="115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8"/>
                  </a:lnTo>
                  <a:lnTo>
                    <a:pt x="6" y="163"/>
                  </a:lnTo>
                  <a:lnTo>
                    <a:pt x="9" y="167"/>
                  </a:lnTo>
                  <a:lnTo>
                    <a:pt x="11" y="172"/>
                  </a:lnTo>
                  <a:lnTo>
                    <a:pt x="15" y="175"/>
                  </a:lnTo>
                  <a:lnTo>
                    <a:pt x="18" y="188"/>
                  </a:lnTo>
                  <a:lnTo>
                    <a:pt x="20" y="199"/>
                  </a:lnTo>
                  <a:lnTo>
                    <a:pt x="25" y="208"/>
                  </a:lnTo>
                  <a:lnTo>
                    <a:pt x="31" y="217"/>
                  </a:lnTo>
                  <a:lnTo>
                    <a:pt x="37" y="224"/>
                  </a:lnTo>
                  <a:lnTo>
                    <a:pt x="43" y="230"/>
                  </a:lnTo>
                  <a:lnTo>
                    <a:pt x="50" y="234"/>
                  </a:lnTo>
                  <a:lnTo>
                    <a:pt x="56" y="238"/>
                  </a:lnTo>
                  <a:lnTo>
                    <a:pt x="56" y="270"/>
                  </a:lnTo>
                  <a:lnTo>
                    <a:pt x="43" y="274"/>
                  </a:lnTo>
                  <a:lnTo>
                    <a:pt x="31" y="279"/>
                  </a:lnTo>
                  <a:lnTo>
                    <a:pt x="42" y="287"/>
                  </a:lnTo>
                  <a:lnTo>
                    <a:pt x="52" y="294"/>
                  </a:lnTo>
                  <a:lnTo>
                    <a:pt x="61" y="302"/>
                  </a:lnTo>
                  <a:lnTo>
                    <a:pt x="68" y="310"/>
                  </a:lnTo>
                  <a:lnTo>
                    <a:pt x="73" y="318"/>
                  </a:lnTo>
                  <a:lnTo>
                    <a:pt x="77" y="324"/>
                  </a:lnTo>
                  <a:lnTo>
                    <a:pt x="79" y="332"/>
                  </a:lnTo>
                  <a:lnTo>
                    <a:pt x="81" y="338"/>
                  </a:lnTo>
                  <a:lnTo>
                    <a:pt x="81" y="482"/>
                  </a:lnTo>
                  <a:lnTo>
                    <a:pt x="285" y="482"/>
                  </a:lnTo>
                  <a:lnTo>
                    <a:pt x="289" y="481"/>
                  </a:lnTo>
                  <a:lnTo>
                    <a:pt x="293" y="478"/>
                  </a:lnTo>
                  <a:lnTo>
                    <a:pt x="295" y="474"/>
                  </a:lnTo>
                  <a:lnTo>
                    <a:pt x="296" y="470"/>
                  </a:lnTo>
                  <a:lnTo>
                    <a:pt x="296" y="334"/>
                  </a:lnTo>
                  <a:lnTo>
                    <a:pt x="295" y="328"/>
                  </a:lnTo>
                  <a:lnTo>
                    <a:pt x="293" y="323"/>
                  </a:lnTo>
                  <a:lnTo>
                    <a:pt x="286" y="318"/>
                  </a:lnTo>
                  <a:lnTo>
                    <a:pt x="278" y="312"/>
                  </a:lnTo>
                  <a:lnTo>
                    <a:pt x="253" y="302"/>
                  </a:lnTo>
                  <a:lnTo>
                    <a:pt x="217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3678"/>
            <p:cNvSpPr>
              <a:spLocks/>
            </p:cNvSpPr>
            <p:nvPr/>
          </p:nvSpPr>
          <p:spPr bwMode="auto">
            <a:xfrm>
              <a:off x="9883775" y="5410200"/>
              <a:ext cx="190500" cy="225425"/>
            </a:xfrm>
            <a:custGeom>
              <a:avLst/>
              <a:gdLst>
                <a:gd name="T0" fmla="*/ 421 w 480"/>
                <a:gd name="T1" fmla="*/ 374 h 569"/>
                <a:gd name="T2" fmla="*/ 339 w 480"/>
                <a:gd name="T3" fmla="*/ 333 h 569"/>
                <a:gd name="T4" fmla="*/ 312 w 480"/>
                <a:gd name="T5" fmla="*/ 276 h 569"/>
                <a:gd name="T6" fmla="*/ 316 w 480"/>
                <a:gd name="T7" fmla="*/ 272 h 569"/>
                <a:gd name="T8" fmla="*/ 339 w 480"/>
                <a:gd name="T9" fmla="*/ 226 h 569"/>
                <a:gd name="T10" fmla="*/ 340 w 480"/>
                <a:gd name="T11" fmla="*/ 214 h 569"/>
                <a:gd name="T12" fmla="*/ 345 w 480"/>
                <a:gd name="T13" fmla="*/ 199 h 569"/>
                <a:gd name="T14" fmla="*/ 353 w 480"/>
                <a:gd name="T15" fmla="*/ 190 h 569"/>
                <a:gd name="T16" fmla="*/ 360 w 480"/>
                <a:gd name="T17" fmla="*/ 176 h 569"/>
                <a:gd name="T18" fmla="*/ 361 w 480"/>
                <a:gd name="T19" fmla="*/ 168 h 569"/>
                <a:gd name="T20" fmla="*/ 361 w 480"/>
                <a:gd name="T21" fmla="*/ 159 h 569"/>
                <a:gd name="T22" fmla="*/ 356 w 480"/>
                <a:gd name="T23" fmla="*/ 135 h 569"/>
                <a:gd name="T24" fmla="*/ 347 w 480"/>
                <a:gd name="T25" fmla="*/ 126 h 569"/>
                <a:gd name="T26" fmla="*/ 356 w 480"/>
                <a:gd name="T27" fmla="*/ 100 h 569"/>
                <a:gd name="T28" fmla="*/ 358 w 480"/>
                <a:gd name="T29" fmla="*/ 85 h 569"/>
                <a:gd name="T30" fmla="*/ 358 w 480"/>
                <a:gd name="T31" fmla="*/ 71 h 569"/>
                <a:gd name="T32" fmla="*/ 357 w 480"/>
                <a:gd name="T33" fmla="*/ 54 h 569"/>
                <a:gd name="T34" fmla="*/ 353 w 480"/>
                <a:gd name="T35" fmla="*/ 44 h 569"/>
                <a:gd name="T36" fmla="*/ 349 w 480"/>
                <a:gd name="T37" fmla="*/ 37 h 569"/>
                <a:gd name="T38" fmla="*/ 340 w 480"/>
                <a:gd name="T39" fmla="*/ 27 h 569"/>
                <a:gd name="T40" fmla="*/ 329 w 480"/>
                <a:gd name="T41" fmla="*/ 18 h 569"/>
                <a:gd name="T42" fmla="*/ 298 w 480"/>
                <a:gd name="T43" fmla="*/ 5 h 569"/>
                <a:gd name="T44" fmla="*/ 270 w 480"/>
                <a:gd name="T45" fmla="*/ 0 h 569"/>
                <a:gd name="T46" fmla="*/ 254 w 480"/>
                <a:gd name="T47" fmla="*/ 0 h 569"/>
                <a:gd name="T48" fmla="*/ 235 w 480"/>
                <a:gd name="T49" fmla="*/ 0 h 569"/>
                <a:gd name="T50" fmla="*/ 218 w 480"/>
                <a:gd name="T51" fmla="*/ 3 h 569"/>
                <a:gd name="T52" fmla="*/ 205 w 480"/>
                <a:gd name="T53" fmla="*/ 6 h 569"/>
                <a:gd name="T54" fmla="*/ 194 w 480"/>
                <a:gd name="T55" fmla="*/ 10 h 569"/>
                <a:gd name="T56" fmla="*/ 158 w 480"/>
                <a:gd name="T57" fmla="*/ 39 h 569"/>
                <a:gd name="T58" fmla="*/ 155 w 480"/>
                <a:gd name="T59" fmla="*/ 44 h 569"/>
                <a:gd name="T60" fmla="*/ 141 w 480"/>
                <a:gd name="T61" fmla="*/ 45 h 569"/>
                <a:gd name="T62" fmla="*/ 133 w 480"/>
                <a:gd name="T63" fmla="*/ 48 h 569"/>
                <a:gd name="T64" fmla="*/ 127 w 480"/>
                <a:gd name="T65" fmla="*/ 51 h 569"/>
                <a:gd name="T66" fmla="*/ 123 w 480"/>
                <a:gd name="T67" fmla="*/ 57 h 569"/>
                <a:gd name="T68" fmla="*/ 119 w 480"/>
                <a:gd name="T69" fmla="*/ 66 h 569"/>
                <a:gd name="T70" fmla="*/ 118 w 480"/>
                <a:gd name="T71" fmla="*/ 73 h 569"/>
                <a:gd name="T72" fmla="*/ 118 w 480"/>
                <a:gd name="T73" fmla="*/ 82 h 569"/>
                <a:gd name="T74" fmla="*/ 121 w 480"/>
                <a:gd name="T75" fmla="*/ 91 h 569"/>
                <a:gd name="T76" fmla="*/ 122 w 480"/>
                <a:gd name="T77" fmla="*/ 100 h 569"/>
                <a:gd name="T78" fmla="*/ 126 w 480"/>
                <a:gd name="T79" fmla="*/ 108 h 569"/>
                <a:gd name="T80" fmla="*/ 132 w 480"/>
                <a:gd name="T81" fmla="*/ 125 h 569"/>
                <a:gd name="T82" fmla="*/ 118 w 480"/>
                <a:gd name="T83" fmla="*/ 145 h 569"/>
                <a:gd name="T84" fmla="*/ 117 w 480"/>
                <a:gd name="T85" fmla="*/ 166 h 569"/>
                <a:gd name="T86" fmla="*/ 118 w 480"/>
                <a:gd name="T87" fmla="*/ 171 h 569"/>
                <a:gd name="T88" fmla="*/ 119 w 480"/>
                <a:gd name="T89" fmla="*/ 177 h 569"/>
                <a:gd name="T90" fmla="*/ 132 w 480"/>
                <a:gd name="T91" fmla="*/ 199 h 569"/>
                <a:gd name="T92" fmla="*/ 136 w 480"/>
                <a:gd name="T93" fmla="*/ 202 h 569"/>
                <a:gd name="T94" fmla="*/ 137 w 480"/>
                <a:gd name="T95" fmla="*/ 220 h 569"/>
                <a:gd name="T96" fmla="*/ 151 w 480"/>
                <a:gd name="T97" fmla="*/ 258 h 569"/>
                <a:gd name="T98" fmla="*/ 168 w 480"/>
                <a:gd name="T99" fmla="*/ 312 h 569"/>
                <a:gd name="T100" fmla="*/ 86 w 480"/>
                <a:gd name="T101" fmla="*/ 358 h 569"/>
                <a:gd name="T102" fmla="*/ 18 w 480"/>
                <a:gd name="T103" fmla="*/ 401 h 569"/>
                <a:gd name="T104" fmla="*/ 0 w 480"/>
                <a:gd name="T105" fmla="*/ 421 h 569"/>
                <a:gd name="T106" fmla="*/ 2 w 480"/>
                <a:gd name="T107" fmla="*/ 565 h 569"/>
                <a:gd name="T108" fmla="*/ 469 w 480"/>
                <a:gd name="T109" fmla="*/ 569 h 569"/>
                <a:gd name="T110" fmla="*/ 479 w 480"/>
                <a:gd name="T111" fmla="*/ 421 h 569"/>
                <a:gd name="T112" fmla="*/ 449 w 480"/>
                <a:gd name="T113" fmla="*/ 39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0" h="569">
                  <a:moveTo>
                    <a:pt x="425" y="375"/>
                  </a:moveTo>
                  <a:lnTo>
                    <a:pt x="425" y="375"/>
                  </a:lnTo>
                  <a:lnTo>
                    <a:pt x="424" y="375"/>
                  </a:lnTo>
                  <a:lnTo>
                    <a:pt x="421" y="374"/>
                  </a:lnTo>
                  <a:lnTo>
                    <a:pt x="419" y="372"/>
                  </a:lnTo>
                  <a:lnTo>
                    <a:pt x="393" y="358"/>
                  </a:lnTo>
                  <a:lnTo>
                    <a:pt x="366" y="345"/>
                  </a:lnTo>
                  <a:lnTo>
                    <a:pt x="339" y="333"/>
                  </a:lnTo>
                  <a:lnTo>
                    <a:pt x="312" y="321"/>
                  </a:lnTo>
                  <a:lnTo>
                    <a:pt x="312" y="312"/>
                  </a:lnTo>
                  <a:lnTo>
                    <a:pt x="312" y="281"/>
                  </a:lnTo>
                  <a:lnTo>
                    <a:pt x="312" y="276"/>
                  </a:lnTo>
                  <a:lnTo>
                    <a:pt x="313" y="275"/>
                  </a:lnTo>
                  <a:lnTo>
                    <a:pt x="316" y="272"/>
                  </a:lnTo>
                  <a:lnTo>
                    <a:pt x="316" y="272"/>
                  </a:lnTo>
                  <a:lnTo>
                    <a:pt x="316" y="272"/>
                  </a:lnTo>
                  <a:lnTo>
                    <a:pt x="322" y="266"/>
                  </a:lnTo>
                  <a:lnTo>
                    <a:pt x="329" y="256"/>
                  </a:lnTo>
                  <a:lnTo>
                    <a:pt x="334" y="243"/>
                  </a:lnTo>
                  <a:lnTo>
                    <a:pt x="339" y="226"/>
                  </a:lnTo>
                  <a:lnTo>
                    <a:pt x="339" y="223"/>
                  </a:lnTo>
                  <a:lnTo>
                    <a:pt x="340" y="220"/>
                  </a:lnTo>
                  <a:lnTo>
                    <a:pt x="340" y="217"/>
                  </a:lnTo>
                  <a:lnTo>
                    <a:pt x="340" y="214"/>
                  </a:lnTo>
                  <a:lnTo>
                    <a:pt x="342" y="208"/>
                  </a:lnTo>
                  <a:lnTo>
                    <a:pt x="342" y="202"/>
                  </a:lnTo>
                  <a:lnTo>
                    <a:pt x="344" y="202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9" y="195"/>
                  </a:lnTo>
                  <a:lnTo>
                    <a:pt x="353" y="190"/>
                  </a:lnTo>
                  <a:lnTo>
                    <a:pt x="357" y="184"/>
                  </a:lnTo>
                  <a:lnTo>
                    <a:pt x="358" y="177"/>
                  </a:lnTo>
                  <a:lnTo>
                    <a:pt x="358" y="176"/>
                  </a:lnTo>
                  <a:lnTo>
                    <a:pt x="360" y="176"/>
                  </a:lnTo>
                  <a:lnTo>
                    <a:pt x="360" y="173"/>
                  </a:lnTo>
                  <a:lnTo>
                    <a:pt x="360" y="171"/>
                  </a:lnTo>
                  <a:lnTo>
                    <a:pt x="361" y="170"/>
                  </a:lnTo>
                  <a:lnTo>
                    <a:pt x="361" y="168"/>
                  </a:lnTo>
                  <a:lnTo>
                    <a:pt x="361" y="167"/>
                  </a:lnTo>
                  <a:lnTo>
                    <a:pt x="361" y="164"/>
                  </a:lnTo>
                  <a:lnTo>
                    <a:pt x="361" y="162"/>
                  </a:lnTo>
                  <a:lnTo>
                    <a:pt x="361" y="159"/>
                  </a:lnTo>
                  <a:lnTo>
                    <a:pt x="361" y="152"/>
                  </a:lnTo>
                  <a:lnTo>
                    <a:pt x="360" y="145"/>
                  </a:lnTo>
                  <a:lnTo>
                    <a:pt x="358" y="140"/>
                  </a:lnTo>
                  <a:lnTo>
                    <a:pt x="356" y="135"/>
                  </a:lnTo>
                  <a:lnTo>
                    <a:pt x="356" y="135"/>
                  </a:lnTo>
                  <a:lnTo>
                    <a:pt x="356" y="135"/>
                  </a:lnTo>
                  <a:lnTo>
                    <a:pt x="351" y="130"/>
                  </a:lnTo>
                  <a:lnTo>
                    <a:pt x="347" y="126"/>
                  </a:lnTo>
                  <a:lnTo>
                    <a:pt x="348" y="122"/>
                  </a:lnTo>
                  <a:lnTo>
                    <a:pt x="349" y="117"/>
                  </a:lnTo>
                  <a:lnTo>
                    <a:pt x="353" y="109"/>
                  </a:lnTo>
                  <a:lnTo>
                    <a:pt x="356" y="100"/>
                  </a:lnTo>
                  <a:lnTo>
                    <a:pt x="356" y="100"/>
                  </a:lnTo>
                  <a:lnTo>
                    <a:pt x="356" y="100"/>
                  </a:lnTo>
                  <a:lnTo>
                    <a:pt x="357" y="92"/>
                  </a:lnTo>
                  <a:lnTo>
                    <a:pt x="358" y="85"/>
                  </a:lnTo>
                  <a:lnTo>
                    <a:pt x="358" y="85"/>
                  </a:lnTo>
                  <a:lnTo>
                    <a:pt x="358" y="85"/>
                  </a:lnTo>
                  <a:lnTo>
                    <a:pt x="358" y="77"/>
                  </a:lnTo>
                  <a:lnTo>
                    <a:pt x="358" y="71"/>
                  </a:lnTo>
                  <a:lnTo>
                    <a:pt x="358" y="69"/>
                  </a:lnTo>
                  <a:lnTo>
                    <a:pt x="358" y="68"/>
                  </a:lnTo>
                  <a:lnTo>
                    <a:pt x="358" y="60"/>
                  </a:lnTo>
                  <a:lnTo>
                    <a:pt x="357" y="54"/>
                  </a:lnTo>
                  <a:lnTo>
                    <a:pt x="356" y="51"/>
                  </a:lnTo>
                  <a:lnTo>
                    <a:pt x="354" y="48"/>
                  </a:lnTo>
                  <a:lnTo>
                    <a:pt x="353" y="46"/>
                  </a:lnTo>
                  <a:lnTo>
                    <a:pt x="353" y="44"/>
                  </a:lnTo>
                  <a:lnTo>
                    <a:pt x="352" y="42"/>
                  </a:lnTo>
                  <a:lnTo>
                    <a:pt x="352" y="42"/>
                  </a:lnTo>
                  <a:lnTo>
                    <a:pt x="351" y="40"/>
                  </a:lnTo>
                  <a:lnTo>
                    <a:pt x="349" y="37"/>
                  </a:lnTo>
                  <a:lnTo>
                    <a:pt x="349" y="37"/>
                  </a:lnTo>
                  <a:lnTo>
                    <a:pt x="349" y="37"/>
                  </a:lnTo>
                  <a:lnTo>
                    <a:pt x="344" y="32"/>
                  </a:lnTo>
                  <a:lnTo>
                    <a:pt x="340" y="27"/>
                  </a:lnTo>
                  <a:lnTo>
                    <a:pt x="335" y="22"/>
                  </a:lnTo>
                  <a:lnTo>
                    <a:pt x="329" y="18"/>
                  </a:lnTo>
                  <a:lnTo>
                    <a:pt x="329" y="18"/>
                  </a:lnTo>
                  <a:lnTo>
                    <a:pt x="329" y="18"/>
                  </a:lnTo>
                  <a:lnTo>
                    <a:pt x="326" y="17"/>
                  </a:lnTo>
                  <a:lnTo>
                    <a:pt x="324" y="15"/>
                  </a:lnTo>
                  <a:lnTo>
                    <a:pt x="311" y="9"/>
                  </a:lnTo>
                  <a:lnTo>
                    <a:pt x="298" y="5"/>
                  </a:lnTo>
                  <a:lnTo>
                    <a:pt x="284" y="3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66" y="0"/>
                  </a:lnTo>
                  <a:lnTo>
                    <a:pt x="262" y="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47" y="0"/>
                  </a:lnTo>
                  <a:lnTo>
                    <a:pt x="239" y="0"/>
                  </a:lnTo>
                  <a:lnTo>
                    <a:pt x="238" y="0"/>
                  </a:lnTo>
                  <a:lnTo>
                    <a:pt x="235" y="0"/>
                  </a:lnTo>
                  <a:lnTo>
                    <a:pt x="231" y="1"/>
                  </a:lnTo>
                  <a:lnTo>
                    <a:pt x="226" y="1"/>
                  </a:lnTo>
                  <a:lnTo>
                    <a:pt x="222" y="3"/>
                  </a:lnTo>
                  <a:lnTo>
                    <a:pt x="218" y="3"/>
                  </a:lnTo>
                  <a:lnTo>
                    <a:pt x="216" y="4"/>
                  </a:lnTo>
                  <a:lnTo>
                    <a:pt x="214" y="4"/>
                  </a:lnTo>
                  <a:lnTo>
                    <a:pt x="209" y="5"/>
                  </a:lnTo>
                  <a:lnTo>
                    <a:pt x="205" y="6"/>
                  </a:lnTo>
                  <a:lnTo>
                    <a:pt x="200" y="8"/>
                  </a:lnTo>
                  <a:lnTo>
                    <a:pt x="196" y="9"/>
                  </a:lnTo>
                  <a:lnTo>
                    <a:pt x="195" y="10"/>
                  </a:lnTo>
                  <a:lnTo>
                    <a:pt x="194" y="10"/>
                  </a:lnTo>
                  <a:lnTo>
                    <a:pt x="184" y="15"/>
                  </a:lnTo>
                  <a:lnTo>
                    <a:pt x="173" y="23"/>
                  </a:lnTo>
                  <a:lnTo>
                    <a:pt x="166" y="30"/>
                  </a:lnTo>
                  <a:lnTo>
                    <a:pt x="158" y="39"/>
                  </a:lnTo>
                  <a:lnTo>
                    <a:pt x="158" y="39"/>
                  </a:lnTo>
                  <a:lnTo>
                    <a:pt x="158" y="39"/>
                  </a:lnTo>
                  <a:lnTo>
                    <a:pt x="157" y="41"/>
                  </a:lnTo>
                  <a:lnTo>
                    <a:pt x="155" y="44"/>
                  </a:lnTo>
                  <a:lnTo>
                    <a:pt x="151" y="44"/>
                  </a:lnTo>
                  <a:lnTo>
                    <a:pt x="148" y="44"/>
                  </a:lnTo>
                  <a:lnTo>
                    <a:pt x="144" y="44"/>
                  </a:lnTo>
                  <a:lnTo>
                    <a:pt x="141" y="45"/>
                  </a:lnTo>
                  <a:lnTo>
                    <a:pt x="140" y="45"/>
                  </a:lnTo>
                  <a:lnTo>
                    <a:pt x="139" y="45"/>
                  </a:lnTo>
                  <a:lnTo>
                    <a:pt x="136" y="46"/>
                  </a:lnTo>
                  <a:lnTo>
                    <a:pt x="133" y="48"/>
                  </a:lnTo>
                  <a:lnTo>
                    <a:pt x="132" y="49"/>
                  </a:lnTo>
                  <a:lnTo>
                    <a:pt x="131" y="49"/>
                  </a:lnTo>
                  <a:lnTo>
                    <a:pt x="128" y="50"/>
                  </a:lnTo>
                  <a:lnTo>
                    <a:pt x="127" y="51"/>
                  </a:lnTo>
                  <a:lnTo>
                    <a:pt x="127" y="53"/>
                  </a:lnTo>
                  <a:lnTo>
                    <a:pt x="126" y="53"/>
                  </a:lnTo>
                  <a:lnTo>
                    <a:pt x="125" y="54"/>
                  </a:lnTo>
                  <a:lnTo>
                    <a:pt x="123" y="57"/>
                  </a:lnTo>
                  <a:lnTo>
                    <a:pt x="121" y="60"/>
                  </a:lnTo>
                  <a:lnTo>
                    <a:pt x="119" y="63"/>
                  </a:lnTo>
                  <a:lnTo>
                    <a:pt x="119" y="64"/>
                  </a:lnTo>
                  <a:lnTo>
                    <a:pt x="119" y="66"/>
                  </a:lnTo>
                  <a:lnTo>
                    <a:pt x="119" y="68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18" y="73"/>
                  </a:lnTo>
                  <a:lnTo>
                    <a:pt x="118" y="77"/>
                  </a:lnTo>
                  <a:lnTo>
                    <a:pt x="118" y="80"/>
                  </a:lnTo>
                  <a:lnTo>
                    <a:pt x="118" y="81"/>
                  </a:lnTo>
                  <a:lnTo>
                    <a:pt x="118" y="82"/>
                  </a:lnTo>
                  <a:lnTo>
                    <a:pt x="119" y="86"/>
                  </a:lnTo>
                  <a:lnTo>
                    <a:pt x="119" y="89"/>
                  </a:lnTo>
                  <a:lnTo>
                    <a:pt x="119" y="90"/>
                  </a:lnTo>
                  <a:lnTo>
                    <a:pt x="121" y="91"/>
                  </a:lnTo>
                  <a:lnTo>
                    <a:pt x="121" y="95"/>
                  </a:lnTo>
                  <a:lnTo>
                    <a:pt x="122" y="99"/>
                  </a:lnTo>
                  <a:lnTo>
                    <a:pt x="122" y="99"/>
                  </a:lnTo>
                  <a:lnTo>
                    <a:pt x="122" y="100"/>
                  </a:lnTo>
                  <a:lnTo>
                    <a:pt x="123" y="104"/>
                  </a:lnTo>
                  <a:lnTo>
                    <a:pt x="126" y="108"/>
                  </a:lnTo>
                  <a:lnTo>
                    <a:pt x="126" y="108"/>
                  </a:lnTo>
                  <a:lnTo>
                    <a:pt x="126" y="108"/>
                  </a:lnTo>
                  <a:lnTo>
                    <a:pt x="128" y="117"/>
                  </a:lnTo>
                  <a:lnTo>
                    <a:pt x="132" y="125"/>
                  </a:lnTo>
                  <a:lnTo>
                    <a:pt x="132" y="125"/>
                  </a:lnTo>
                  <a:lnTo>
                    <a:pt x="132" y="125"/>
                  </a:lnTo>
                  <a:lnTo>
                    <a:pt x="127" y="128"/>
                  </a:lnTo>
                  <a:lnTo>
                    <a:pt x="123" y="135"/>
                  </a:lnTo>
                  <a:lnTo>
                    <a:pt x="121" y="140"/>
                  </a:lnTo>
                  <a:lnTo>
                    <a:pt x="118" y="145"/>
                  </a:lnTo>
                  <a:lnTo>
                    <a:pt x="117" y="152"/>
                  </a:lnTo>
                  <a:lnTo>
                    <a:pt x="117" y="159"/>
                  </a:lnTo>
                  <a:lnTo>
                    <a:pt x="117" y="162"/>
                  </a:lnTo>
                  <a:lnTo>
                    <a:pt x="117" y="166"/>
                  </a:lnTo>
                  <a:lnTo>
                    <a:pt x="117" y="167"/>
                  </a:lnTo>
                  <a:lnTo>
                    <a:pt x="117" y="170"/>
                  </a:lnTo>
                  <a:lnTo>
                    <a:pt x="118" y="171"/>
                  </a:lnTo>
                  <a:lnTo>
                    <a:pt x="118" y="171"/>
                  </a:lnTo>
                  <a:lnTo>
                    <a:pt x="118" y="175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21" y="184"/>
                  </a:lnTo>
                  <a:lnTo>
                    <a:pt x="125" y="190"/>
                  </a:lnTo>
                  <a:lnTo>
                    <a:pt x="128" y="195"/>
                  </a:lnTo>
                  <a:lnTo>
                    <a:pt x="132" y="199"/>
                  </a:lnTo>
                  <a:lnTo>
                    <a:pt x="132" y="199"/>
                  </a:lnTo>
                  <a:lnTo>
                    <a:pt x="132" y="199"/>
                  </a:lnTo>
                  <a:lnTo>
                    <a:pt x="133" y="202"/>
                  </a:lnTo>
                  <a:lnTo>
                    <a:pt x="136" y="202"/>
                  </a:lnTo>
                  <a:lnTo>
                    <a:pt x="136" y="209"/>
                  </a:lnTo>
                  <a:lnTo>
                    <a:pt x="137" y="216"/>
                  </a:lnTo>
                  <a:lnTo>
                    <a:pt x="137" y="217"/>
                  </a:lnTo>
                  <a:lnTo>
                    <a:pt x="137" y="220"/>
                  </a:lnTo>
                  <a:lnTo>
                    <a:pt x="140" y="231"/>
                  </a:lnTo>
                  <a:lnTo>
                    <a:pt x="144" y="241"/>
                  </a:lnTo>
                  <a:lnTo>
                    <a:pt x="146" y="250"/>
                  </a:lnTo>
                  <a:lnTo>
                    <a:pt x="151" y="258"/>
                  </a:lnTo>
                  <a:lnTo>
                    <a:pt x="159" y="268"/>
                  </a:lnTo>
                  <a:lnTo>
                    <a:pt x="168" y="276"/>
                  </a:lnTo>
                  <a:lnTo>
                    <a:pt x="168" y="281"/>
                  </a:lnTo>
                  <a:lnTo>
                    <a:pt x="168" y="312"/>
                  </a:lnTo>
                  <a:lnTo>
                    <a:pt x="168" y="321"/>
                  </a:lnTo>
                  <a:lnTo>
                    <a:pt x="141" y="333"/>
                  </a:lnTo>
                  <a:lnTo>
                    <a:pt x="113" y="345"/>
                  </a:lnTo>
                  <a:lnTo>
                    <a:pt x="86" y="358"/>
                  </a:lnTo>
                  <a:lnTo>
                    <a:pt x="62" y="372"/>
                  </a:lnTo>
                  <a:lnTo>
                    <a:pt x="46" y="381"/>
                  </a:lnTo>
                  <a:lnTo>
                    <a:pt x="33" y="389"/>
                  </a:lnTo>
                  <a:lnTo>
                    <a:pt x="18" y="401"/>
                  </a:lnTo>
                  <a:lnTo>
                    <a:pt x="8" y="410"/>
                  </a:lnTo>
                  <a:lnTo>
                    <a:pt x="4" y="415"/>
                  </a:lnTo>
                  <a:lnTo>
                    <a:pt x="1" y="419"/>
                  </a:lnTo>
                  <a:lnTo>
                    <a:pt x="0" y="421"/>
                  </a:lnTo>
                  <a:lnTo>
                    <a:pt x="0" y="425"/>
                  </a:lnTo>
                  <a:lnTo>
                    <a:pt x="0" y="557"/>
                  </a:lnTo>
                  <a:lnTo>
                    <a:pt x="0" y="561"/>
                  </a:lnTo>
                  <a:lnTo>
                    <a:pt x="2" y="565"/>
                  </a:lnTo>
                  <a:lnTo>
                    <a:pt x="6" y="568"/>
                  </a:lnTo>
                  <a:lnTo>
                    <a:pt x="11" y="569"/>
                  </a:lnTo>
                  <a:lnTo>
                    <a:pt x="348" y="569"/>
                  </a:lnTo>
                  <a:lnTo>
                    <a:pt x="469" y="569"/>
                  </a:lnTo>
                  <a:lnTo>
                    <a:pt x="480" y="569"/>
                  </a:lnTo>
                  <a:lnTo>
                    <a:pt x="480" y="557"/>
                  </a:lnTo>
                  <a:lnTo>
                    <a:pt x="480" y="425"/>
                  </a:lnTo>
                  <a:lnTo>
                    <a:pt x="479" y="421"/>
                  </a:lnTo>
                  <a:lnTo>
                    <a:pt x="476" y="416"/>
                  </a:lnTo>
                  <a:lnTo>
                    <a:pt x="473" y="411"/>
                  </a:lnTo>
                  <a:lnTo>
                    <a:pt x="466" y="405"/>
                  </a:lnTo>
                  <a:lnTo>
                    <a:pt x="449" y="390"/>
                  </a:lnTo>
                  <a:lnTo>
                    <a:pt x="425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98"/>
          <p:cNvGrpSpPr/>
          <p:nvPr/>
        </p:nvGrpSpPr>
        <p:grpSpPr>
          <a:xfrm>
            <a:off x="2747144" y="1099382"/>
            <a:ext cx="187325" cy="282575"/>
            <a:chOff x="9934575" y="354013"/>
            <a:chExt cx="187325" cy="282575"/>
          </a:xfrm>
          <a:solidFill>
            <a:schemeClr val="bg1"/>
          </a:solidFill>
        </p:grpSpPr>
        <p:sp>
          <p:nvSpPr>
            <p:cNvPr id="44" name="Freeform 4517"/>
            <p:cNvSpPr>
              <a:spLocks/>
            </p:cNvSpPr>
            <p:nvPr/>
          </p:nvSpPr>
          <p:spPr bwMode="auto">
            <a:xfrm>
              <a:off x="9950450" y="427038"/>
              <a:ext cx="166688" cy="209550"/>
            </a:xfrm>
            <a:custGeom>
              <a:avLst/>
              <a:gdLst>
                <a:gd name="T0" fmla="*/ 305 w 524"/>
                <a:gd name="T1" fmla="*/ 288 h 662"/>
                <a:gd name="T2" fmla="*/ 304 w 524"/>
                <a:gd name="T3" fmla="*/ 61 h 662"/>
                <a:gd name="T4" fmla="*/ 302 w 524"/>
                <a:gd name="T5" fmla="*/ 48 h 662"/>
                <a:gd name="T6" fmla="*/ 296 w 524"/>
                <a:gd name="T7" fmla="*/ 36 h 662"/>
                <a:gd name="T8" fmla="*/ 288 w 524"/>
                <a:gd name="T9" fmla="*/ 25 h 662"/>
                <a:gd name="T10" fmla="*/ 279 w 524"/>
                <a:gd name="T11" fmla="*/ 16 h 662"/>
                <a:gd name="T12" fmla="*/ 269 w 524"/>
                <a:gd name="T13" fmla="*/ 8 h 662"/>
                <a:gd name="T14" fmla="*/ 257 w 524"/>
                <a:gd name="T15" fmla="*/ 3 h 662"/>
                <a:gd name="T16" fmla="*/ 244 w 524"/>
                <a:gd name="T17" fmla="*/ 0 h 662"/>
                <a:gd name="T18" fmla="*/ 231 w 524"/>
                <a:gd name="T19" fmla="*/ 0 h 662"/>
                <a:gd name="T20" fmla="*/ 218 w 524"/>
                <a:gd name="T21" fmla="*/ 3 h 662"/>
                <a:gd name="T22" fmla="*/ 206 w 524"/>
                <a:gd name="T23" fmla="*/ 8 h 662"/>
                <a:gd name="T24" fmla="*/ 196 w 524"/>
                <a:gd name="T25" fmla="*/ 16 h 662"/>
                <a:gd name="T26" fmla="*/ 185 w 524"/>
                <a:gd name="T27" fmla="*/ 26 h 662"/>
                <a:gd name="T28" fmla="*/ 178 w 524"/>
                <a:gd name="T29" fmla="*/ 36 h 662"/>
                <a:gd name="T30" fmla="*/ 173 w 524"/>
                <a:gd name="T31" fmla="*/ 48 h 662"/>
                <a:gd name="T32" fmla="*/ 170 w 524"/>
                <a:gd name="T33" fmla="*/ 61 h 662"/>
                <a:gd name="T34" fmla="*/ 171 w 524"/>
                <a:gd name="T35" fmla="*/ 448 h 662"/>
                <a:gd name="T36" fmla="*/ 129 w 524"/>
                <a:gd name="T37" fmla="*/ 392 h 662"/>
                <a:gd name="T38" fmla="*/ 112 w 524"/>
                <a:gd name="T39" fmla="*/ 374 h 662"/>
                <a:gd name="T40" fmla="*/ 96 w 524"/>
                <a:gd name="T41" fmla="*/ 360 h 662"/>
                <a:gd name="T42" fmla="*/ 82 w 524"/>
                <a:gd name="T43" fmla="*/ 351 h 662"/>
                <a:gd name="T44" fmla="*/ 68 w 524"/>
                <a:gd name="T45" fmla="*/ 346 h 662"/>
                <a:gd name="T46" fmla="*/ 40 w 524"/>
                <a:gd name="T47" fmla="*/ 343 h 662"/>
                <a:gd name="T48" fmla="*/ 28 w 524"/>
                <a:gd name="T49" fmla="*/ 344 h 662"/>
                <a:gd name="T50" fmla="*/ 19 w 524"/>
                <a:gd name="T51" fmla="*/ 348 h 662"/>
                <a:gd name="T52" fmla="*/ 12 w 524"/>
                <a:gd name="T53" fmla="*/ 354 h 662"/>
                <a:gd name="T54" fmla="*/ 6 w 524"/>
                <a:gd name="T55" fmla="*/ 362 h 662"/>
                <a:gd name="T56" fmla="*/ 1 w 524"/>
                <a:gd name="T57" fmla="*/ 379 h 662"/>
                <a:gd name="T58" fmla="*/ 1 w 524"/>
                <a:gd name="T59" fmla="*/ 397 h 662"/>
                <a:gd name="T60" fmla="*/ 6 w 524"/>
                <a:gd name="T61" fmla="*/ 415 h 662"/>
                <a:gd name="T62" fmla="*/ 13 w 524"/>
                <a:gd name="T63" fmla="*/ 431 h 662"/>
                <a:gd name="T64" fmla="*/ 485 w 524"/>
                <a:gd name="T65" fmla="*/ 662 h 662"/>
                <a:gd name="T66" fmla="*/ 523 w 524"/>
                <a:gd name="T67" fmla="*/ 431 h 662"/>
                <a:gd name="T68" fmla="*/ 524 w 524"/>
                <a:gd name="T69" fmla="*/ 407 h 662"/>
                <a:gd name="T70" fmla="*/ 521 w 524"/>
                <a:gd name="T71" fmla="*/ 393 h 662"/>
                <a:gd name="T72" fmla="*/ 516 w 524"/>
                <a:gd name="T73" fmla="*/ 378 h 662"/>
                <a:gd name="T74" fmla="*/ 510 w 524"/>
                <a:gd name="T75" fmla="*/ 366 h 662"/>
                <a:gd name="T76" fmla="*/ 499 w 524"/>
                <a:gd name="T77" fmla="*/ 354 h 662"/>
                <a:gd name="T78" fmla="*/ 486 w 524"/>
                <a:gd name="T79" fmla="*/ 346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4" h="662">
                  <a:moveTo>
                    <a:pt x="479" y="343"/>
                  </a:moveTo>
                  <a:lnTo>
                    <a:pt x="305" y="288"/>
                  </a:lnTo>
                  <a:lnTo>
                    <a:pt x="305" y="68"/>
                  </a:lnTo>
                  <a:lnTo>
                    <a:pt x="304" y="61"/>
                  </a:lnTo>
                  <a:lnTo>
                    <a:pt x="303" y="54"/>
                  </a:lnTo>
                  <a:lnTo>
                    <a:pt x="302" y="48"/>
                  </a:lnTo>
                  <a:lnTo>
                    <a:pt x="300" y="42"/>
                  </a:lnTo>
                  <a:lnTo>
                    <a:pt x="296" y="36"/>
                  </a:lnTo>
                  <a:lnTo>
                    <a:pt x="293" y="30"/>
                  </a:lnTo>
                  <a:lnTo>
                    <a:pt x="288" y="25"/>
                  </a:lnTo>
                  <a:lnTo>
                    <a:pt x="285" y="20"/>
                  </a:lnTo>
                  <a:lnTo>
                    <a:pt x="279" y="16"/>
                  </a:lnTo>
                  <a:lnTo>
                    <a:pt x="275" y="11"/>
                  </a:lnTo>
                  <a:lnTo>
                    <a:pt x="269" y="8"/>
                  </a:lnTo>
                  <a:lnTo>
                    <a:pt x="262" y="5"/>
                  </a:lnTo>
                  <a:lnTo>
                    <a:pt x="257" y="3"/>
                  </a:lnTo>
                  <a:lnTo>
                    <a:pt x="250" y="1"/>
                  </a:lnTo>
                  <a:lnTo>
                    <a:pt x="244" y="0"/>
                  </a:lnTo>
                  <a:lnTo>
                    <a:pt x="237" y="0"/>
                  </a:lnTo>
                  <a:lnTo>
                    <a:pt x="231" y="0"/>
                  </a:lnTo>
                  <a:lnTo>
                    <a:pt x="224" y="1"/>
                  </a:lnTo>
                  <a:lnTo>
                    <a:pt x="218" y="3"/>
                  </a:lnTo>
                  <a:lnTo>
                    <a:pt x="211" y="5"/>
                  </a:lnTo>
                  <a:lnTo>
                    <a:pt x="206" y="8"/>
                  </a:lnTo>
                  <a:lnTo>
                    <a:pt x="200" y="12"/>
                  </a:lnTo>
                  <a:lnTo>
                    <a:pt x="196" y="16"/>
                  </a:lnTo>
                  <a:lnTo>
                    <a:pt x="190" y="20"/>
                  </a:lnTo>
                  <a:lnTo>
                    <a:pt x="185" y="26"/>
                  </a:lnTo>
                  <a:lnTo>
                    <a:pt x="182" y="30"/>
                  </a:lnTo>
                  <a:lnTo>
                    <a:pt x="178" y="36"/>
                  </a:lnTo>
                  <a:lnTo>
                    <a:pt x="175" y="42"/>
                  </a:lnTo>
                  <a:lnTo>
                    <a:pt x="173" y="48"/>
                  </a:lnTo>
                  <a:lnTo>
                    <a:pt x="171" y="54"/>
                  </a:lnTo>
                  <a:lnTo>
                    <a:pt x="170" y="61"/>
                  </a:lnTo>
                  <a:lnTo>
                    <a:pt x="170" y="68"/>
                  </a:lnTo>
                  <a:lnTo>
                    <a:pt x="171" y="448"/>
                  </a:lnTo>
                  <a:lnTo>
                    <a:pt x="148" y="417"/>
                  </a:lnTo>
                  <a:lnTo>
                    <a:pt x="129" y="392"/>
                  </a:lnTo>
                  <a:lnTo>
                    <a:pt x="120" y="383"/>
                  </a:lnTo>
                  <a:lnTo>
                    <a:pt x="112" y="374"/>
                  </a:lnTo>
                  <a:lnTo>
                    <a:pt x="104" y="367"/>
                  </a:lnTo>
                  <a:lnTo>
                    <a:pt x="96" y="360"/>
                  </a:lnTo>
                  <a:lnTo>
                    <a:pt x="89" y="356"/>
                  </a:lnTo>
                  <a:lnTo>
                    <a:pt x="82" y="351"/>
                  </a:lnTo>
                  <a:lnTo>
                    <a:pt x="75" y="349"/>
                  </a:lnTo>
                  <a:lnTo>
                    <a:pt x="68" y="346"/>
                  </a:lnTo>
                  <a:lnTo>
                    <a:pt x="54" y="344"/>
                  </a:lnTo>
                  <a:lnTo>
                    <a:pt x="40" y="343"/>
                  </a:lnTo>
                  <a:lnTo>
                    <a:pt x="34" y="343"/>
                  </a:lnTo>
                  <a:lnTo>
                    <a:pt x="28" y="344"/>
                  </a:lnTo>
                  <a:lnTo>
                    <a:pt x="24" y="346"/>
                  </a:lnTo>
                  <a:lnTo>
                    <a:pt x="19" y="348"/>
                  </a:lnTo>
                  <a:lnTo>
                    <a:pt x="16" y="351"/>
                  </a:lnTo>
                  <a:lnTo>
                    <a:pt x="12" y="354"/>
                  </a:lnTo>
                  <a:lnTo>
                    <a:pt x="9" y="358"/>
                  </a:lnTo>
                  <a:lnTo>
                    <a:pt x="6" y="362"/>
                  </a:lnTo>
                  <a:lnTo>
                    <a:pt x="3" y="370"/>
                  </a:lnTo>
                  <a:lnTo>
                    <a:pt x="1" y="379"/>
                  </a:lnTo>
                  <a:lnTo>
                    <a:pt x="0" y="388"/>
                  </a:lnTo>
                  <a:lnTo>
                    <a:pt x="1" y="397"/>
                  </a:lnTo>
                  <a:lnTo>
                    <a:pt x="3" y="406"/>
                  </a:lnTo>
                  <a:lnTo>
                    <a:pt x="6" y="415"/>
                  </a:lnTo>
                  <a:lnTo>
                    <a:pt x="9" y="423"/>
                  </a:lnTo>
                  <a:lnTo>
                    <a:pt x="13" y="431"/>
                  </a:lnTo>
                  <a:lnTo>
                    <a:pt x="173" y="662"/>
                  </a:lnTo>
                  <a:lnTo>
                    <a:pt x="485" y="662"/>
                  </a:lnTo>
                  <a:lnTo>
                    <a:pt x="521" y="447"/>
                  </a:lnTo>
                  <a:lnTo>
                    <a:pt x="523" y="431"/>
                  </a:lnTo>
                  <a:lnTo>
                    <a:pt x="524" y="415"/>
                  </a:lnTo>
                  <a:lnTo>
                    <a:pt x="524" y="407"/>
                  </a:lnTo>
                  <a:lnTo>
                    <a:pt x="523" y="401"/>
                  </a:lnTo>
                  <a:lnTo>
                    <a:pt x="521" y="393"/>
                  </a:lnTo>
                  <a:lnTo>
                    <a:pt x="519" y="385"/>
                  </a:lnTo>
                  <a:lnTo>
                    <a:pt x="516" y="378"/>
                  </a:lnTo>
                  <a:lnTo>
                    <a:pt x="513" y="371"/>
                  </a:lnTo>
                  <a:lnTo>
                    <a:pt x="510" y="366"/>
                  </a:lnTo>
                  <a:lnTo>
                    <a:pt x="504" y="360"/>
                  </a:lnTo>
                  <a:lnTo>
                    <a:pt x="499" y="354"/>
                  </a:lnTo>
                  <a:lnTo>
                    <a:pt x="493" y="350"/>
                  </a:lnTo>
                  <a:lnTo>
                    <a:pt x="486" y="346"/>
                  </a:lnTo>
                  <a:lnTo>
                    <a:pt x="479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4518"/>
            <p:cNvSpPr>
              <a:spLocks/>
            </p:cNvSpPr>
            <p:nvPr/>
          </p:nvSpPr>
          <p:spPr bwMode="auto">
            <a:xfrm>
              <a:off x="9934575" y="354013"/>
              <a:ext cx="187325" cy="163513"/>
            </a:xfrm>
            <a:custGeom>
              <a:avLst/>
              <a:gdLst>
                <a:gd name="T0" fmla="*/ 137 w 591"/>
                <a:gd name="T1" fmla="*/ 489 h 514"/>
                <a:gd name="T2" fmla="*/ 133 w 591"/>
                <a:gd name="T3" fmla="*/ 467 h 514"/>
                <a:gd name="T4" fmla="*/ 107 w 591"/>
                <a:gd name="T5" fmla="*/ 436 h 514"/>
                <a:gd name="T6" fmla="*/ 71 w 591"/>
                <a:gd name="T7" fmla="*/ 365 h 514"/>
                <a:gd name="T8" fmla="*/ 61 w 591"/>
                <a:gd name="T9" fmla="*/ 307 h 514"/>
                <a:gd name="T10" fmla="*/ 63 w 591"/>
                <a:gd name="T11" fmla="*/ 261 h 514"/>
                <a:gd name="T12" fmla="*/ 74 w 591"/>
                <a:gd name="T13" fmla="*/ 215 h 514"/>
                <a:gd name="T14" fmla="*/ 93 w 591"/>
                <a:gd name="T15" fmla="*/ 175 h 514"/>
                <a:gd name="T16" fmla="*/ 122 w 591"/>
                <a:gd name="T17" fmla="*/ 138 h 514"/>
                <a:gd name="T18" fmla="*/ 155 w 591"/>
                <a:gd name="T19" fmla="*/ 106 h 514"/>
                <a:gd name="T20" fmla="*/ 195 w 591"/>
                <a:gd name="T21" fmla="*/ 82 h 514"/>
                <a:gd name="T22" fmla="*/ 238 w 591"/>
                <a:gd name="T23" fmla="*/ 66 h 514"/>
                <a:gd name="T24" fmla="*/ 284 w 591"/>
                <a:gd name="T25" fmla="*/ 60 h 514"/>
                <a:gd name="T26" fmla="*/ 330 w 591"/>
                <a:gd name="T27" fmla="*/ 62 h 514"/>
                <a:gd name="T28" fmla="*/ 376 w 591"/>
                <a:gd name="T29" fmla="*/ 73 h 514"/>
                <a:gd name="T30" fmla="*/ 417 w 591"/>
                <a:gd name="T31" fmla="*/ 94 h 514"/>
                <a:gd name="T32" fmla="*/ 454 w 591"/>
                <a:gd name="T33" fmla="*/ 121 h 514"/>
                <a:gd name="T34" fmla="*/ 485 w 591"/>
                <a:gd name="T35" fmla="*/ 156 h 514"/>
                <a:gd name="T36" fmla="*/ 509 w 591"/>
                <a:gd name="T37" fmla="*/ 195 h 514"/>
                <a:gd name="T38" fmla="*/ 529 w 591"/>
                <a:gd name="T39" fmla="*/ 261 h 514"/>
                <a:gd name="T40" fmla="*/ 532 w 591"/>
                <a:gd name="T41" fmla="*/ 307 h 514"/>
                <a:gd name="T42" fmla="*/ 521 w 591"/>
                <a:gd name="T43" fmla="*/ 365 h 514"/>
                <a:gd name="T44" fmla="*/ 485 w 591"/>
                <a:gd name="T45" fmla="*/ 436 h 514"/>
                <a:gd name="T46" fmla="*/ 459 w 591"/>
                <a:gd name="T47" fmla="*/ 467 h 514"/>
                <a:gd name="T48" fmla="*/ 455 w 591"/>
                <a:gd name="T49" fmla="*/ 489 h 514"/>
                <a:gd name="T50" fmla="*/ 467 w 591"/>
                <a:gd name="T51" fmla="*/ 509 h 514"/>
                <a:gd name="T52" fmla="*/ 490 w 591"/>
                <a:gd name="T53" fmla="*/ 513 h 514"/>
                <a:gd name="T54" fmla="*/ 516 w 591"/>
                <a:gd name="T55" fmla="*/ 494 h 514"/>
                <a:gd name="T56" fmla="*/ 550 w 591"/>
                <a:gd name="T57" fmla="*/ 447 h 514"/>
                <a:gd name="T58" fmla="*/ 574 w 591"/>
                <a:gd name="T59" fmla="*/ 395 h 514"/>
                <a:gd name="T60" fmla="*/ 589 w 591"/>
                <a:gd name="T61" fmla="*/ 340 h 514"/>
                <a:gd name="T62" fmla="*/ 591 w 591"/>
                <a:gd name="T63" fmla="*/ 281 h 514"/>
                <a:gd name="T64" fmla="*/ 583 w 591"/>
                <a:gd name="T65" fmla="*/ 223 h 514"/>
                <a:gd name="T66" fmla="*/ 564 w 591"/>
                <a:gd name="T67" fmla="*/ 169 h 514"/>
                <a:gd name="T68" fmla="*/ 534 w 591"/>
                <a:gd name="T69" fmla="*/ 119 h 514"/>
                <a:gd name="T70" fmla="*/ 494 w 591"/>
                <a:gd name="T71" fmla="*/ 77 h 514"/>
                <a:gd name="T72" fmla="*/ 448 w 591"/>
                <a:gd name="T73" fmla="*/ 42 h 514"/>
                <a:gd name="T74" fmla="*/ 396 w 591"/>
                <a:gd name="T75" fmla="*/ 17 h 514"/>
                <a:gd name="T76" fmla="*/ 340 w 591"/>
                <a:gd name="T77" fmla="*/ 3 h 514"/>
                <a:gd name="T78" fmla="*/ 295 w 591"/>
                <a:gd name="T79" fmla="*/ 0 h 514"/>
                <a:gd name="T80" fmla="*/ 238 w 591"/>
                <a:gd name="T81" fmla="*/ 5 h 514"/>
                <a:gd name="T82" fmla="*/ 183 w 591"/>
                <a:gd name="T83" fmla="*/ 22 h 514"/>
                <a:gd name="T84" fmla="*/ 132 w 591"/>
                <a:gd name="T85" fmla="*/ 49 h 514"/>
                <a:gd name="T86" fmla="*/ 87 w 591"/>
                <a:gd name="T87" fmla="*/ 87 h 514"/>
                <a:gd name="T88" fmla="*/ 49 w 591"/>
                <a:gd name="T89" fmla="*/ 132 h 514"/>
                <a:gd name="T90" fmla="*/ 22 w 591"/>
                <a:gd name="T91" fmla="*/ 182 h 514"/>
                <a:gd name="T92" fmla="*/ 5 w 591"/>
                <a:gd name="T93" fmla="*/ 237 h 514"/>
                <a:gd name="T94" fmla="*/ 0 w 591"/>
                <a:gd name="T95" fmla="*/ 296 h 514"/>
                <a:gd name="T96" fmla="*/ 5 w 591"/>
                <a:gd name="T97" fmla="*/ 353 h 514"/>
                <a:gd name="T98" fmla="*/ 22 w 591"/>
                <a:gd name="T99" fmla="*/ 409 h 514"/>
                <a:gd name="T100" fmla="*/ 49 w 591"/>
                <a:gd name="T101" fmla="*/ 459 h 514"/>
                <a:gd name="T102" fmla="*/ 87 w 591"/>
                <a:gd name="T103" fmla="*/ 505 h 514"/>
                <a:gd name="T104" fmla="*/ 108 w 591"/>
                <a:gd name="T105" fmla="*/ 514 h 514"/>
                <a:gd name="T106" fmla="*/ 129 w 591"/>
                <a:gd name="T107" fmla="*/ 505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1" h="514">
                  <a:moveTo>
                    <a:pt x="129" y="505"/>
                  </a:moveTo>
                  <a:lnTo>
                    <a:pt x="133" y="500"/>
                  </a:lnTo>
                  <a:lnTo>
                    <a:pt x="136" y="494"/>
                  </a:lnTo>
                  <a:lnTo>
                    <a:pt x="137" y="489"/>
                  </a:lnTo>
                  <a:lnTo>
                    <a:pt x="138" y="483"/>
                  </a:lnTo>
                  <a:lnTo>
                    <a:pt x="137" y="478"/>
                  </a:lnTo>
                  <a:lnTo>
                    <a:pt x="136" y="472"/>
                  </a:lnTo>
                  <a:lnTo>
                    <a:pt x="133" y="467"/>
                  </a:lnTo>
                  <a:lnTo>
                    <a:pt x="129" y="462"/>
                  </a:lnTo>
                  <a:lnTo>
                    <a:pt x="122" y="454"/>
                  </a:lnTo>
                  <a:lnTo>
                    <a:pt x="114" y="445"/>
                  </a:lnTo>
                  <a:lnTo>
                    <a:pt x="107" y="436"/>
                  </a:lnTo>
                  <a:lnTo>
                    <a:pt x="100" y="427"/>
                  </a:lnTo>
                  <a:lnTo>
                    <a:pt x="88" y="406"/>
                  </a:lnTo>
                  <a:lnTo>
                    <a:pt x="79" y="386"/>
                  </a:lnTo>
                  <a:lnTo>
                    <a:pt x="71" y="365"/>
                  </a:lnTo>
                  <a:lnTo>
                    <a:pt x="65" y="342"/>
                  </a:lnTo>
                  <a:lnTo>
                    <a:pt x="63" y="331"/>
                  </a:lnTo>
                  <a:lnTo>
                    <a:pt x="62" y="319"/>
                  </a:lnTo>
                  <a:lnTo>
                    <a:pt x="61" y="307"/>
                  </a:lnTo>
                  <a:lnTo>
                    <a:pt x="61" y="296"/>
                  </a:lnTo>
                  <a:lnTo>
                    <a:pt x="61" y="283"/>
                  </a:lnTo>
                  <a:lnTo>
                    <a:pt x="62" y="272"/>
                  </a:lnTo>
                  <a:lnTo>
                    <a:pt x="63" y="261"/>
                  </a:lnTo>
                  <a:lnTo>
                    <a:pt x="65" y="249"/>
                  </a:lnTo>
                  <a:lnTo>
                    <a:pt x="67" y="238"/>
                  </a:lnTo>
                  <a:lnTo>
                    <a:pt x="71" y="227"/>
                  </a:lnTo>
                  <a:lnTo>
                    <a:pt x="74" y="215"/>
                  </a:lnTo>
                  <a:lnTo>
                    <a:pt x="79" y="205"/>
                  </a:lnTo>
                  <a:lnTo>
                    <a:pt x="83" y="195"/>
                  </a:lnTo>
                  <a:lnTo>
                    <a:pt x="88" y="185"/>
                  </a:lnTo>
                  <a:lnTo>
                    <a:pt x="93" y="175"/>
                  </a:lnTo>
                  <a:lnTo>
                    <a:pt x="100" y="165"/>
                  </a:lnTo>
                  <a:lnTo>
                    <a:pt x="107" y="156"/>
                  </a:lnTo>
                  <a:lnTo>
                    <a:pt x="114" y="147"/>
                  </a:lnTo>
                  <a:lnTo>
                    <a:pt x="122" y="138"/>
                  </a:lnTo>
                  <a:lnTo>
                    <a:pt x="129" y="129"/>
                  </a:lnTo>
                  <a:lnTo>
                    <a:pt x="137" y="121"/>
                  </a:lnTo>
                  <a:lnTo>
                    <a:pt x="146" y="113"/>
                  </a:lnTo>
                  <a:lnTo>
                    <a:pt x="155" y="106"/>
                  </a:lnTo>
                  <a:lnTo>
                    <a:pt x="166" y="99"/>
                  </a:lnTo>
                  <a:lnTo>
                    <a:pt x="175" y="94"/>
                  </a:lnTo>
                  <a:lnTo>
                    <a:pt x="185" y="88"/>
                  </a:lnTo>
                  <a:lnTo>
                    <a:pt x="195" y="82"/>
                  </a:lnTo>
                  <a:lnTo>
                    <a:pt x="206" y="78"/>
                  </a:lnTo>
                  <a:lnTo>
                    <a:pt x="216" y="73"/>
                  </a:lnTo>
                  <a:lnTo>
                    <a:pt x="228" y="70"/>
                  </a:lnTo>
                  <a:lnTo>
                    <a:pt x="238" y="66"/>
                  </a:lnTo>
                  <a:lnTo>
                    <a:pt x="249" y="64"/>
                  </a:lnTo>
                  <a:lnTo>
                    <a:pt x="262" y="62"/>
                  </a:lnTo>
                  <a:lnTo>
                    <a:pt x="273" y="61"/>
                  </a:lnTo>
                  <a:lnTo>
                    <a:pt x="284" y="60"/>
                  </a:lnTo>
                  <a:lnTo>
                    <a:pt x="295" y="60"/>
                  </a:lnTo>
                  <a:lnTo>
                    <a:pt x="308" y="60"/>
                  </a:lnTo>
                  <a:lnTo>
                    <a:pt x="319" y="61"/>
                  </a:lnTo>
                  <a:lnTo>
                    <a:pt x="330" y="62"/>
                  </a:lnTo>
                  <a:lnTo>
                    <a:pt x="342" y="64"/>
                  </a:lnTo>
                  <a:lnTo>
                    <a:pt x="353" y="66"/>
                  </a:lnTo>
                  <a:lnTo>
                    <a:pt x="364" y="70"/>
                  </a:lnTo>
                  <a:lnTo>
                    <a:pt x="376" y="73"/>
                  </a:lnTo>
                  <a:lnTo>
                    <a:pt x="386" y="78"/>
                  </a:lnTo>
                  <a:lnTo>
                    <a:pt x="397" y="82"/>
                  </a:lnTo>
                  <a:lnTo>
                    <a:pt x="407" y="88"/>
                  </a:lnTo>
                  <a:lnTo>
                    <a:pt x="417" y="94"/>
                  </a:lnTo>
                  <a:lnTo>
                    <a:pt x="426" y="99"/>
                  </a:lnTo>
                  <a:lnTo>
                    <a:pt x="437" y="106"/>
                  </a:lnTo>
                  <a:lnTo>
                    <a:pt x="446" y="113"/>
                  </a:lnTo>
                  <a:lnTo>
                    <a:pt x="454" y="121"/>
                  </a:lnTo>
                  <a:lnTo>
                    <a:pt x="463" y="129"/>
                  </a:lnTo>
                  <a:lnTo>
                    <a:pt x="471" y="138"/>
                  </a:lnTo>
                  <a:lnTo>
                    <a:pt x="478" y="147"/>
                  </a:lnTo>
                  <a:lnTo>
                    <a:pt x="485" y="156"/>
                  </a:lnTo>
                  <a:lnTo>
                    <a:pt x="492" y="165"/>
                  </a:lnTo>
                  <a:lnTo>
                    <a:pt x="499" y="175"/>
                  </a:lnTo>
                  <a:lnTo>
                    <a:pt x="504" y="185"/>
                  </a:lnTo>
                  <a:lnTo>
                    <a:pt x="509" y="195"/>
                  </a:lnTo>
                  <a:lnTo>
                    <a:pt x="513" y="205"/>
                  </a:lnTo>
                  <a:lnTo>
                    <a:pt x="521" y="227"/>
                  </a:lnTo>
                  <a:lnTo>
                    <a:pt x="527" y="249"/>
                  </a:lnTo>
                  <a:lnTo>
                    <a:pt x="529" y="261"/>
                  </a:lnTo>
                  <a:lnTo>
                    <a:pt x="530" y="272"/>
                  </a:lnTo>
                  <a:lnTo>
                    <a:pt x="532" y="283"/>
                  </a:lnTo>
                  <a:lnTo>
                    <a:pt x="532" y="296"/>
                  </a:lnTo>
                  <a:lnTo>
                    <a:pt x="532" y="307"/>
                  </a:lnTo>
                  <a:lnTo>
                    <a:pt x="530" y="319"/>
                  </a:lnTo>
                  <a:lnTo>
                    <a:pt x="529" y="331"/>
                  </a:lnTo>
                  <a:lnTo>
                    <a:pt x="527" y="342"/>
                  </a:lnTo>
                  <a:lnTo>
                    <a:pt x="521" y="365"/>
                  </a:lnTo>
                  <a:lnTo>
                    <a:pt x="513" y="386"/>
                  </a:lnTo>
                  <a:lnTo>
                    <a:pt x="504" y="406"/>
                  </a:lnTo>
                  <a:lnTo>
                    <a:pt x="492" y="427"/>
                  </a:lnTo>
                  <a:lnTo>
                    <a:pt x="485" y="436"/>
                  </a:lnTo>
                  <a:lnTo>
                    <a:pt x="478" y="445"/>
                  </a:lnTo>
                  <a:lnTo>
                    <a:pt x="471" y="454"/>
                  </a:lnTo>
                  <a:lnTo>
                    <a:pt x="463" y="462"/>
                  </a:lnTo>
                  <a:lnTo>
                    <a:pt x="459" y="467"/>
                  </a:lnTo>
                  <a:lnTo>
                    <a:pt x="456" y="472"/>
                  </a:lnTo>
                  <a:lnTo>
                    <a:pt x="455" y="478"/>
                  </a:lnTo>
                  <a:lnTo>
                    <a:pt x="454" y="483"/>
                  </a:lnTo>
                  <a:lnTo>
                    <a:pt x="455" y="489"/>
                  </a:lnTo>
                  <a:lnTo>
                    <a:pt x="456" y="494"/>
                  </a:lnTo>
                  <a:lnTo>
                    <a:pt x="459" y="500"/>
                  </a:lnTo>
                  <a:lnTo>
                    <a:pt x="463" y="505"/>
                  </a:lnTo>
                  <a:lnTo>
                    <a:pt x="467" y="509"/>
                  </a:lnTo>
                  <a:lnTo>
                    <a:pt x="473" y="511"/>
                  </a:lnTo>
                  <a:lnTo>
                    <a:pt x="478" y="513"/>
                  </a:lnTo>
                  <a:lnTo>
                    <a:pt x="484" y="514"/>
                  </a:lnTo>
                  <a:lnTo>
                    <a:pt x="490" y="513"/>
                  </a:lnTo>
                  <a:lnTo>
                    <a:pt x="495" y="511"/>
                  </a:lnTo>
                  <a:lnTo>
                    <a:pt x="501" y="509"/>
                  </a:lnTo>
                  <a:lnTo>
                    <a:pt x="506" y="505"/>
                  </a:lnTo>
                  <a:lnTo>
                    <a:pt x="516" y="494"/>
                  </a:lnTo>
                  <a:lnTo>
                    <a:pt x="525" y="483"/>
                  </a:lnTo>
                  <a:lnTo>
                    <a:pt x="534" y="472"/>
                  </a:lnTo>
                  <a:lnTo>
                    <a:pt x="543" y="459"/>
                  </a:lnTo>
                  <a:lnTo>
                    <a:pt x="550" y="447"/>
                  </a:lnTo>
                  <a:lnTo>
                    <a:pt x="557" y="435"/>
                  </a:lnTo>
                  <a:lnTo>
                    <a:pt x="564" y="422"/>
                  </a:lnTo>
                  <a:lnTo>
                    <a:pt x="570" y="409"/>
                  </a:lnTo>
                  <a:lnTo>
                    <a:pt x="574" y="395"/>
                  </a:lnTo>
                  <a:lnTo>
                    <a:pt x="579" y="382"/>
                  </a:lnTo>
                  <a:lnTo>
                    <a:pt x="583" y="368"/>
                  </a:lnTo>
                  <a:lnTo>
                    <a:pt x="586" y="353"/>
                  </a:lnTo>
                  <a:lnTo>
                    <a:pt x="589" y="340"/>
                  </a:lnTo>
                  <a:lnTo>
                    <a:pt x="590" y="325"/>
                  </a:lnTo>
                  <a:lnTo>
                    <a:pt x="591" y="310"/>
                  </a:lnTo>
                  <a:lnTo>
                    <a:pt x="591" y="296"/>
                  </a:lnTo>
                  <a:lnTo>
                    <a:pt x="591" y="281"/>
                  </a:lnTo>
                  <a:lnTo>
                    <a:pt x="590" y="266"/>
                  </a:lnTo>
                  <a:lnTo>
                    <a:pt x="589" y="252"/>
                  </a:lnTo>
                  <a:lnTo>
                    <a:pt x="586" y="237"/>
                  </a:lnTo>
                  <a:lnTo>
                    <a:pt x="583" y="223"/>
                  </a:lnTo>
                  <a:lnTo>
                    <a:pt x="579" y="209"/>
                  </a:lnTo>
                  <a:lnTo>
                    <a:pt x="574" y="195"/>
                  </a:lnTo>
                  <a:lnTo>
                    <a:pt x="570" y="183"/>
                  </a:lnTo>
                  <a:lnTo>
                    <a:pt x="564" y="169"/>
                  </a:lnTo>
                  <a:lnTo>
                    <a:pt x="557" y="156"/>
                  </a:lnTo>
                  <a:lnTo>
                    <a:pt x="550" y="143"/>
                  </a:lnTo>
                  <a:lnTo>
                    <a:pt x="543" y="132"/>
                  </a:lnTo>
                  <a:lnTo>
                    <a:pt x="534" y="119"/>
                  </a:lnTo>
                  <a:lnTo>
                    <a:pt x="525" y="108"/>
                  </a:lnTo>
                  <a:lnTo>
                    <a:pt x="516" y="97"/>
                  </a:lnTo>
                  <a:lnTo>
                    <a:pt x="506" y="87"/>
                  </a:lnTo>
                  <a:lnTo>
                    <a:pt x="494" y="77"/>
                  </a:lnTo>
                  <a:lnTo>
                    <a:pt x="483" y="66"/>
                  </a:lnTo>
                  <a:lnTo>
                    <a:pt x="472" y="57"/>
                  </a:lnTo>
                  <a:lnTo>
                    <a:pt x="460" y="49"/>
                  </a:lnTo>
                  <a:lnTo>
                    <a:pt x="448" y="42"/>
                  </a:lnTo>
                  <a:lnTo>
                    <a:pt x="436" y="35"/>
                  </a:lnTo>
                  <a:lnTo>
                    <a:pt x="422" y="28"/>
                  </a:lnTo>
                  <a:lnTo>
                    <a:pt x="410" y="22"/>
                  </a:lnTo>
                  <a:lnTo>
                    <a:pt x="396" y="17"/>
                  </a:lnTo>
                  <a:lnTo>
                    <a:pt x="382" y="12"/>
                  </a:lnTo>
                  <a:lnTo>
                    <a:pt x="368" y="9"/>
                  </a:lnTo>
                  <a:lnTo>
                    <a:pt x="354" y="5"/>
                  </a:lnTo>
                  <a:lnTo>
                    <a:pt x="340" y="3"/>
                  </a:lnTo>
                  <a:lnTo>
                    <a:pt x="325" y="1"/>
                  </a:lnTo>
                  <a:lnTo>
                    <a:pt x="311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281" y="0"/>
                  </a:lnTo>
                  <a:lnTo>
                    <a:pt x="266" y="1"/>
                  </a:lnTo>
                  <a:lnTo>
                    <a:pt x="253" y="3"/>
                  </a:lnTo>
                  <a:lnTo>
                    <a:pt x="238" y="5"/>
                  </a:lnTo>
                  <a:lnTo>
                    <a:pt x="223" y="9"/>
                  </a:lnTo>
                  <a:lnTo>
                    <a:pt x="210" y="12"/>
                  </a:lnTo>
                  <a:lnTo>
                    <a:pt x="196" y="17"/>
                  </a:lnTo>
                  <a:lnTo>
                    <a:pt x="183" y="22"/>
                  </a:lnTo>
                  <a:lnTo>
                    <a:pt x="169" y="28"/>
                  </a:lnTo>
                  <a:lnTo>
                    <a:pt x="157" y="35"/>
                  </a:lnTo>
                  <a:lnTo>
                    <a:pt x="144" y="42"/>
                  </a:lnTo>
                  <a:lnTo>
                    <a:pt x="132" y="49"/>
                  </a:lnTo>
                  <a:lnTo>
                    <a:pt x="120" y="57"/>
                  </a:lnTo>
                  <a:lnTo>
                    <a:pt x="108" y="66"/>
                  </a:lnTo>
                  <a:lnTo>
                    <a:pt x="98" y="77"/>
                  </a:lnTo>
                  <a:lnTo>
                    <a:pt x="87" y="87"/>
                  </a:lnTo>
                  <a:lnTo>
                    <a:pt x="76" y="97"/>
                  </a:lnTo>
                  <a:lnTo>
                    <a:pt x="67" y="108"/>
                  </a:lnTo>
                  <a:lnTo>
                    <a:pt x="58" y="119"/>
                  </a:lnTo>
                  <a:lnTo>
                    <a:pt x="49" y="132"/>
                  </a:lnTo>
                  <a:lnTo>
                    <a:pt x="41" y="143"/>
                  </a:lnTo>
                  <a:lnTo>
                    <a:pt x="35" y="156"/>
                  </a:lnTo>
                  <a:lnTo>
                    <a:pt x="28" y="169"/>
                  </a:lnTo>
                  <a:lnTo>
                    <a:pt x="22" y="182"/>
                  </a:lnTo>
                  <a:lnTo>
                    <a:pt x="18" y="195"/>
                  </a:lnTo>
                  <a:lnTo>
                    <a:pt x="13" y="209"/>
                  </a:lnTo>
                  <a:lnTo>
                    <a:pt x="9" y="223"/>
                  </a:lnTo>
                  <a:lnTo>
                    <a:pt x="5" y="237"/>
                  </a:lnTo>
                  <a:lnTo>
                    <a:pt x="3" y="252"/>
                  </a:lnTo>
                  <a:lnTo>
                    <a:pt x="2" y="266"/>
                  </a:lnTo>
                  <a:lnTo>
                    <a:pt x="1" y="281"/>
                  </a:lnTo>
                  <a:lnTo>
                    <a:pt x="0" y="296"/>
                  </a:lnTo>
                  <a:lnTo>
                    <a:pt x="1" y="310"/>
                  </a:lnTo>
                  <a:lnTo>
                    <a:pt x="2" y="325"/>
                  </a:lnTo>
                  <a:lnTo>
                    <a:pt x="3" y="340"/>
                  </a:lnTo>
                  <a:lnTo>
                    <a:pt x="5" y="353"/>
                  </a:lnTo>
                  <a:lnTo>
                    <a:pt x="9" y="368"/>
                  </a:lnTo>
                  <a:lnTo>
                    <a:pt x="13" y="382"/>
                  </a:lnTo>
                  <a:lnTo>
                    <a:pt x="18" y="395"/>
                  </a:lnTo>
                  <a:lnTo>
                    <a:pt x="22" y="409"/>
                  </a:lnTo>
                  <a:lnTo>
                    <a:pt x="28" y="422"/>
                  </a:lnTo>
                  <a:lnTo>
                    <a:pt x="35" y="435"/>
                  </a:lnTo>
                  <a:lnTo>
                    <a:pt x="41" y="447"/>
                  </a:lnTo>
                  <a:lnTo>
                    <a:pt x="49" y="459"/>
                  </a:lnTo>
                  <a:lnTo>
                    <a:pt x="58" y="472"/>
                  </a:lnTo>
                  <a:lnTo>
                    <a:pt x="67" y="483"/>
                  </a:lnTo>
                  <a:lnTo>
                    <a:pt x="76" y="494"/>
                  </a:lnTo>
                  <a:lnTo>
                    <a:pt x="87" y="505"/>
                  </a:lnTo>
                  <a:lnTo>
                    <a:pt x="91" y="509"/>
                  </a:lnTo>
                  <a:lnTo>
                    <a:pt x="97" y="511"/>
                  </a:lnTo>
                  <a:lnTo>
                    <a:pt x="102" y="513"/>
                  </a:lnTo>
                  <a:lnTo>
                    <a:pt x="108" y="514"/>
                  </a:lnTo>
                  <a:lnTo>
                    <a:pt x="114" y="513"/>
                  </a:lnTo>
                  <a:lnTo>
                    <a:pt x="119" y="511"/>
                  </a:lnTo>
                  <a:lnTo>
                    <a:pt x="125" y="509"/>
                  </a:lnTo>
                  <a:lnTo>
                    <a:pt x="129" y="5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Rettangolo 57"/>
          <p:cNvSpPr/>
          <p:nvPr/>
        </p:nvSpPr>
        <p:spPr>
          <a:xfrm>
            <a:off x="334352" y="468344"/>
            <a:ext cx="50129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solidFill>
                  <a:srgbClr val="174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Più Credito alla Lombardia – Più Credito </a:t>
            </a:r>
            <a:r>
              <a:rPr lang="it-IT" sz="1600" b="1" dirty="0" smtClean="0">
                <a:solidFill>
                  <a:srgbClr val="174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Fornitori</a:t>
            </a:r>
            <a:endParaRPr lang="it-IT" sz="1600" b="1" dirty="0">
              <a:solidFill>
                <a:srgbClr val="17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093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604972" y="6579592"/>
            <a:ext cx="2228850" cy="365125"/>
          </a:xfrm>
        </p:spPr>
        <p:txBody>
          <a:bodyPr/>
          <a:lstStyle/>
          <a:p>
            <a:fld id="{AC7E1696-1C4C-4479-8F1A-84D065B82B7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38" name="Titolo 3"/>
          <p:cNvSpPr txBox="1">
            <a:spLocks/>
          </p:cNvSpPr>
          <p:nvPr/>
        </p:nvSpPr>
        <p:spPr bwMode="auto">
          <a:xfrm>
            <a:off x="342900" y="-168413"/>
            <a:ext cx="9184175" cy="70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5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b="1" dirty="0" smtClean="0">
              <a:cs typeface="Arial" pitchFamily="34" charset="0"/>
            </a:endParaRPr>
          </a:p>
          <a:p>
            <a:r>
              <a:rPr lang="it-IT" b="1" dirty="0">
                <a:cs typeface="Arial" pitchFamily="34" charset="0"/>
              </a:rPr>
              <a:t>Finlombarda Corporate Banking</a:t>
            </a:r>
          </a:p>
        </p:txBody>
      </p:sp>
      <p:sp>
        <p:nvSpPr>
          <p:cNvPr id="22" name="Rectangle 29"/>
          <p:cNvSpPr/>
          <p:nvPr>
            <p:custDataLst>
              <p:tags r:id="rId1"/>
            </p:custDataLst>
          </p:nvPr>
        </p:nvSpPr>
        <p:spPr bwMode="auto">
          <a:xfrm>
            <a:off x="863840" y="1053118"/>
            <a:ext cx="8489008" cy="345600"/>
          </a:xfrm>
          <a:prstGeom prst="rect">
            <a:avLst/>
          </a:prstGeom>
          <a:solidFill>
            <a:srgbClr val="1747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0" rIns="0" bIns="0" anchor="ctr"/>
          <a:lstStyle/>
          <a:p>
            <a:pPr lvl="0" defTabSz="914400">
              <a:defRPr/>
            </a:pPr>
            <a:r>
              <a:rPr lang="it-IT" sz="1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 e cosa finanzia</a:t>
            </a:r>
            <a:endParaRPr lang="it-IT" sz="1400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8693" y="1493449"/>
            <a:ext cx="824921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5738" lvl="1" indent="-184150" defTabSz="914400">
              <a:buFontTx/>
              <a:buChar char="•"/>
              <a:defRPr/>
            </a:pP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Sottoscrizione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 parte di Finlombarda e degli investitori istituzionali, di obbligazioni emesse da imprese lombarde finalizzate a finanziare i piani di investimento aziendali</a:t>
            </a:r>
          </a:p>
        </p:txBody>
      </p:sp>
      <p:sp>
        <p:nvSpPr>
          <p:cNvPr id="24" name="RbLeanShape Left U-Shape 21"/>
          <p:cNvSpPr>
            <a:spLocks noChangeArrowheads="1"/>
          </p:cNvSpPr>
          <p:nvPr/>
        </p:nvSpPr>
        <p:spPr bwMode="auto">
          <a:xfrm rot="5400000">
            <a:off x="4591300" y="-2699838"/>
            <a:ext cx="1044000" cy="8549907"/>
          </a:xfrm>
          <a:custGeom>
            <a:avLst/>
            <a:gdLst>
              <a:gd name="T0" fmla="*/ 0 w 1270000"/>
              <a:gd name="T1" fmla="*/ 0 h 3175000"/>
              <a:gd name="T2" fmla="*/ 1270000 w 1270000"/>
              <a:gd name="T3" fmla="*/ 0 h 3175000"/>
              <a:gd name="T4" fmla="*/ 1270000 w 1270000"/>
              <a:gd name="T5" fmla="*/ 2076759 h 3175000"/>
              <a:gd name="T6" fmla="*/ 0 w 1270000"/>
              <a:gd name="T7" fmla="*/ 2076759 h 3175000"/>
              <a:gd name="T8" fmla="*/ 0 60000 65536"/>
              <a:gd name="T9" fmla="*/ 0 60000 65536"/>
              <a:gd name="T10" fmla="*/ 0 60000 65536"/>
              <a:gd name="T11" fmla="*/ 0 60000 65536"/>
              <a:gd name="T12" fmla="*/ 0 w 1270000"/>
              <a:gd name="T13" fmla="*/ 0 h 3175000"/>
              <a:gd name="T14" fmla="*/ 1270000 w 1270000"/>
              <a:gd name="T15" fmla="*/ 3175000 h 3175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noFill/>
          <a:ln w="22225" algn="ctr">
            <a:solidFill>
              <a:srgbClr val="000099"/>
            </a:solidFill>
            <a:round/>
            <a:headEnd/>
            <a:tailEnd/>
          </a:ln>
        </p:spPr>
        <p:txBody>
          <a:bodyPr wrap="none" lIns="0" tIns="89999" rIns="0" bIns="0"/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Rectangle 29"/>
          <p:cNvSpPr/>
          <p:nvPr>
            <p:custDataLst>
              <p:tags r:id="rId3"/>
            </p:custDataLst>
          </p:nvPr>
        </p:nvSpPr>
        <p:spPr bwMode="auto">
          <a:xfrm>
            <a:off x="863839" y="2133235"/>
            <a:ext cx="8489008" cy="345600"/>
          </a:xfrm>
          <a:prstGeom prst="rect">
            <a:avLst/>
          </a:prstGeom>
          <a:solidFill>
            <a:srgbClr val="1747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</a:p>
        </p:txBody>
      </p:sp>
      <p:sp>
        <p:nvSpPr>
          <p:cNvPr id="28" name="Text Box 2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02209" y="2583230"/>
            <a:ext cx="82492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5738" lvl="1" indent="-184150" defTabSz="914400">
              <a:buFontTx/>
              <a:buChar char="•"/>
              <a:defRPr/>
            </a:pP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Società di capitali con sede legale e/o operativa in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Lombardia e iscritte al registro delle imprese</a:t>
            </a:r>
            <a:endParaRPr lang="it-IT" sz="1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bLeanShape Left U-Shape 21"/>
          <p:cNvSpPr>
            <a:spLocks noChangeArrowheads="1"/>
          </p:cNvSpPr>
          <p:nvPr/>
        </p:nvSpPr>
        <p:spPr bwMode="auto">
          <a:xfrm rot="5400000">
            <a:off x="4738727" y="-1740070"/>
            <a:ext cx="749147" cy="8549909"/>
          </a:xfrm>
          <a:custGeom>
            <a:avLst/>
            <a:gdLst>
              <a:gd name="T0" fmla="*/ 0 w 1270000"/>
              <a:gd name="T1" fmla="*/ 0 h 3175000"/>
              <a:gd name="T2" fmla="*/ 1270000 w 1270000"/>
              <a:gd name="T3" fmla="*/ 0 h 3175000"/>
              <a:gd name="T4" fmla="*/ 1270000 w 1270000"/>
              <a:gd name="T5" fmla="*/ 2076759 h 3175000"/>
              <a:gd name="T6" fmla="*/ 0 w 1270000"/>
              <a:gd name="T7" fmla="*/ 2076759 h 3175000"/>
              <a:gd name="T8" fmla="*/ 0 60000 65536"/>
              <a:gd name="T9" fmla="*/ 0 60000 65536"/>
              <a:gd name="T10" fmla="*/ 0 60000 65536"/>
              <a:gd name="T11" fmla="*/ 0 60000 65536"/>
              <a:gd name="T12" fmla="*/ 0 w 1270000"/>
              <a:gd name="T13" fmla="*/ 0 h 3175000"/>
              <a:gd name="T14" fmla="*/ 1270000 w 1270000"/>
              <a:gd name="T15" fmla="*/ 3175000 h 3175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noFill/>
          <a:ln w="22225" algn="ctr">
            <a:solidFill>
              <a:srgbClr val="000099"/>
            </a:solidFill>
            <a:round/>
            <a:headEnd/>
            <a:tailEnd/>
          </a:ln>
        </p:spPr>
        <p:txBody>
          <a:bodyPr wrap="none" lIns="0" tIns="89999" rIns="0" bIns="0"/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Rectangle 29"/>
          <p:cNvSpPr/>
          <p:nvPr>
            <p:custDataLst>
              <p:tags r:id="rId5"/>
            </p:custDataLst>
          </p:nvPr>
        </p:nvSpPr>
        <p:spPr bwMode="auto">
          <a:xfrm>
            <a:off x="863840" y="3121170"/>
            <a:ext cx="8489008" cy="345600"/>
          </a:xfrm>
          <a:prstGeom prst="rect">
            <a:avLst/>
          </a:prstGeom>
          <a:solidFill>
            <a:srgbClr val="1747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Caratteristiche del finanziamento</a:t>
            </a: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24478" y="3570868"/>
            <a:ext cx="8249212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87338" lvl="1" indent="-285750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 complessivo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prestito obbligazionario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compreso tra 1 e 35 Mln €</a:t>
            </a:r>
          </a:p>
          <a:p>
            <a:pPr marL="287338" lvl="1" indent="-285750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Sottoscrizione di Finlombarda fino a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massimo del 40% del valore del prestito obbligazionario in emissione, per un importo complessivo non superiore a 5 Mln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</a:p>
          <a:p>
            <a:pPr marL="287338" lvl="1" indent="-285750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Durata obbligazioni compresa tra 3 e 10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anni c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preammortamento </a:t>
            </a:r>
            <a:r>
              <a:rPr lang="it-IT" sz="1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36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mesi</a:t>
            </a:r>
          </a:p>
          <a:p>
            <a:pPr marL="287338" lvl="1" indent="-285750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Rimborso </a:t>
            </a:r>
            <a:r>
              <a:rPr lang="it-IT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amortizing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it-IT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endParaRPr lang="it-IT" sz="1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lvl="1" indent="-285750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Livello della cedola non superiore al 7%</a:t>
            </a:r>
          </a:p>
          <a:p>
            <a:pPr marL="287338" lvl="1" indent="-285750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Garanzie reali e impegni tipici di questa tipologia di finanziamento</a:t>
            </a:r>
            <a:endParaRPr lang="it-IT" sz="1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bLeanShape Left U-Shape 21"/>
          <p:cNvSpPr>
            <a:spLocks noChangeArrowheads="1"/>
          </p:cNvSpPr>
          <p:nvPr/>
        </p:nvSpPr>
        <p:spPr bwMode="auto">
          <a:xfrm rot="5400000">
            <a:off x="3698610" y="260905"/>
            <a:ext cx="2793973" cy="8514501"/>
          </a:xfrm>
          <a:custGeom>
            <a:avLst/>
            <a:gdLst>
              <a:gd name="T0" fmla="*/ 0 w 1270000"/>
              <a:gd name="T1" fmla="*/ 0 h 3175000"/>
              <a:gd name="T2" fmla="*/ 1270000 w 1270000"/>
              <a:gd name="T3" fmla="*/ 0 h 3175000"/>
              <a:gd name="T4" fmla="*/ 1270000 w 1270000"/>
              <a:gd name="T5" fmla="*/ 2076759 h 3175000"/>
              <a:gd name="T6" fmla="*/ 0 w 1270000"/>
              <a:gd name="T7" fmla="*/ 2076759 h 3175000"/>
              <a:gd name="T8" fmla="*/ 0 60000 65536"/>
              <a:gd name="T9" fmla="*/ 0 60000 65536"/>
              <a:gd name="T10" fmla="*/ 0 60000 65536"/>
              <a:gd name="T11" fmla="*/ 0 60000 65536"/>
              <a:gd name="T12" fmla="*/ 0 w 1270000"/>
              <a:gd name="T13" fmla="*/ 0 h 3175000"/>
              <a:gd name="T14" fmla="*/ 1270000 w 1270000"/>
              <a:gd name="T15" fmla="*/ 3175000 h 3175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noFill/>
          <a:ln w="22225" algn="ctr">
            <a:solidFill>
              <a:srgbClr val="000099"/>
            </a:solidFill>
            <a:round/>
            <a:headEnd/>
            <a:tailEnd/>
          </a:ln>
        </p:spPr>
        <p:txBody>
          <a:bodyPr wrap="none" lIns="0" tIns="89999" rIns="0" bIns="0"/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6" name="Group 495"/>
          <p:cNvGrpSpPr/>
          <p:nvPr/>
        </p:nvGrpSpPr>
        <p:grpSpPr>
          <a:xfrm>
            <a:off x="3748357" y="3130306"/>
            <a:ext cx="284163" cy="292415"/>
            <a:chOff x="7613650" y="1387475"/>
            <a:chExt cx="284163" cy="284163"/>
          </a:xfrm>
          <a:solidFill>
            <a:schemeClr val="bg1"/>
          </a:solidFill>
        </p:grpSpPr>
        <p:sp>
          <p:nvSpPr>
            <p:cNvPr id="37" name="Freeform 4359"/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4360"/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143"/>
          <p:cNvGrpSpPr/>
          <p:nvPr/>
        </p:nvGrpSpPr>
        <p:grpSpPr>
          <a:xfrm>
            <a:off x="1692544" y="2204736"/>
            <a:ext cx="285750" cy="225425"/>
            <a:chOff x="9883775" y="5410200"/>
            <a:chExt cx="285750" cy="225425"/>
          </a:xfrm>
          <a:solidFill>
            <a:schemeClr val="bg1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41" name="Freeform 3677"/>
            <p:cNvSpPr>
              <a:spLocks/>
            </p:cNvSpPr>
            <p:nvPr/>
          </p:nvSpPr>
          <p:spPr bwMode="auto">
            <a:xfrm>
              <a:off x="10052050" y="5445125"/>
              <a:ext cx="117475" cy="190500"/>
            </a:xfrm>
            <a:custGeom>
              <a:avLst/>
              <a:gdLst>
                <a:gd name="T0" fmla="*/ 201 w 296"/>
                <a:gd name="T1" fmla="*/ 285 h 482"/>
                <a:gd name="T2" fmla="*/ 168 w 296"/>
                <a:gd name="T3" fmla="*/ 275 h 482"/>
                <a:gd name="T4" fmla="*/ 153 w 296"/>
                <a:gd name="T5" fmla="*/ 238 h 482"/>
                <a:gd name="T6" fmla="*/ 163 w 296"/>
                <a:gd name="T7" fmla="*/ 230 h 482"/>
                <a:gd name="T8" fmla="*/ 176 w 296"/>
                <a:gd name="T9" fmla="*/ 219 h 482"/>
                <a:gd name="T10" fmla="*/ 185 w 296"/>
                <a:gd name="T11" fmla="*/ 201 h 482"/>
                <a:gd name="T12" fmla="*/ 190 w 296"/>
                <a:gd name="T13" fmla="*/ 175 h 482"/>
                <a:gd name="T14" fmla="*/ 198 w 296"/>
                <a:gd name="T15" fmla="*/ 167 h 482"/>
                <a:gd name="T16" fmla="*/ 201 w 296"/>
                <a:gd name="T17" fmla="*/ 158 h 482"/>
                <a:gd name="T18" fmla="*/ 205 w 296"/>
                <a:gd name="T19" fmla="*/ 133 h 482"/>
                <a:gd name="T20" fmla="*/ 205 w 296"/>
                <a:gd name="T21" fmla="*/ 122 h 482"/>
                <a:gd name="T22" fmla="*/ 201 w 296"/>
                <a:gd name="T23" fmla="*/ 110 h 482"/>
                <a:gd name="T24" fmla="*/ 195 w 296"/>
                <a:gd name="T25" fmla="*/ 101 h 482"/>
                <a:gd name="T26" fmla="*/ 205 w 296"/>
                <a:gd name="T27" fmla="*/ 76 h 482"/>
                <a:gd name="T28" fmla="*/ 208 w 296"/>
                <a:gd name="T29" fmla="*/ 59 h 482"/>
                <a:gd name="T30" fmla="*/ 205 w 296"/>
                <a:gd name="T31" fmla="*/ 43 h 482"/>
                <a:gd name="T32" fmla="*/ 200 w 296"/>
                <a:gd name="T33" fmla="*/ 31 h 482"/>
                <a:gd name="T34" fmla="*/ 192 w 296"/>
                <a:gd name="T35" fmla="*/ 22 h 482"/>
                <a:gd name="T36" fmla="*/ 171 w 296"/>
                <a:gd name="T37" fmla="*/ 9 h 482"/>
                <a:gd name="T38" fmla="*/ 145 w 296"/>
                <a:gd name="T39" fmla="*/ 2 h 482"/>
                <a:gd name="T40" fmla="*/ 118 w 296"/>
                <a:gd name="T41" fmla="*/ 0 h 482"/>
                <a:gd name="T42" fmla="*/ 95 w 296"/>
                <a:gd name="T43" fmla="*/ 2 h 482"/>
                <a:gd name="T44" fmla="*/ 70 w 296"/>
                <a:gd name="T45" fmla="*/ 7 h 482"/>
                <a:gd name="T46" fmla="*/ 50 w 296"/>
                <a:gd name="T47" fmla="*/ 17 h 482"/>
                <a:gd name="T48" fmla="*/ 36 w 296"/>
                <a:gd name="T49" fmla="*/ 32 h 482"/>
                <a:gd name="T50" fmla="*/ 16 w 296"/>
                <a:gd name="T51" fmla="*/ 36 h 482"/>
                <a:gd name="T52" fmla="*/ 7 w 296"/>
                <a:gd name="T53" fmla="*/ 44 h 482"/>
                <a:gd name="T54" fmla="*/ 4 w 296"/>
                <a:gd name="T55" fmla="*/ 57 h 482"/>
                <a:gd name="T56" fmla="*/ 4 w 296"/>
                <a:gd name="T57" fmla="*/ 71 h 482"/>
                <a:gd name="T58" fmla="*/ 13 w 296"/>
                <a:gd name="T59" fmla="*/ 99 h 482"/>
                <a:gd name="T60" fmla="*/ 5 w 296"/>
                <a:gd name="T61" fmla="*/ 110 h 482"/>
                <a:gd name="T62" fmla="*/ 0 w 296"/>
                <a:gd name="T63" fmla="*/ 121 h 482"/>
                <a:gd name="T64" fmla="*/ 0 w 296"/>
                <a:gd name="T65" fmla="*/ 133 h 482"/>
                <a:gd name="T66" fmla="*/ 4 w 296"/>
                <a:gd name="T67" fmla="*/ 158 h 482"/>
                <a:gd name="T68" fmla="*/ 9 w 296"/>
                <a:gd name="T69" fmla="*/ 167 h 482"/>
                <a:gd name="T70" fmla="*/ 15 w 296"/>
                <a:gd name="T71" fmla="*/ 175 h 482"/>
                <a:gd name="T72" fmla="*/ 20 w 296"/>
                <a:gd name="T73" fmla="*/ 199 h 482"/>
                <a:gd name="T74" fmla="*/ 31 w 296"/>
                <a:gd name="T75" fmla="*/ 217 h 482"/>
                <a:gd name="T76" fmla="*/ 43 w 296"/>
                <a:gd name="T77" fmla="*/ 230 h 482"/>
                <a:gd name="T78" fmla="*/ 56 w 296"/>
                <a:gd name="T79" fmla="*/ 238 h 482"/>
                <a:gd name="T80" fmla="*/ 43 w 296"/>
                <a:gd name="T81" fmla="*/ 274 h 482"/>
                <a:gd name="T82" fmla="*/ 42 w 296"/>
                <a:gd name="T83" fmla="*/ 287 h 482"/>
                <a:gd name="T84" fmla="*/ 61 w 296"/>
                <a:gd name="T85" fmla="*/ 302 h 482"/>
                <a:gd name="T86" fmla="*/ 73 w 296"/>
                <a:gd name="T87" fmla="*/ 318 h 482"/>
                <a:gd name="T88" fmla="*/ 79 w 296"/>
                <a:gd name="T89" fmla="*/ 332 h 482"/>
                <a:gd name="T90" fmla="*/ 81 w 296"/>
                <a:gd name="T91" fmla="*/ 482 h 482"/>
                <a:gd name="T92" fmla="*/ 289 w 296"/>
                <a:gd name="T93" fmla="*/ 481 h 482"/>
                <a:gd name="T94" fmla="*/ 295 w 296"/>
                <a:gd name="T95" fmla="*/ 474 h 482"/>
                <a:gd name="T96" fmla="*/ 296 w 296"/>
                <a:gd name="T97" fmla="*/ 334 h 482"/>
                <a:gd name="T98" fmla="*/ 293 w 296"/>
                <a:gd name="T99" fmla="*/ 323 h 482"/>
                <a:gd name="T100" fmla="*/ 278 w 296"/>
                <a:gd name="T101" fmla="*/ 312 h 482"/>
                <a:gd name="T102" fmla="*/ 217 w 296"/>
                <a:gd name="T103" fmla="*/ 291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6" h="482">
                  <a:moveTo>
                    <a:pt x="217" y="291"/>
                  </a:moveTo>
                  <a:lnTo>
                    <a:pt x="201" y="285"/>
                  </a:lnTo>
                  <a:lnTo>
                    <a:pt x="185" y="280"/>
                  </a:lnTo>
                  <a:lnTo>
                    <a:pt x="168" y="275"/>
                  </a:lnTo>
                  <a:lnTo>
                    <a:pt x="153" y="270"/>
                  </a:lnTo>
                  <a:lnTo>
                    <a:pt x="153" y="238"/>
                  </a:lnTo>
                  <a:lnTo>
                    <a:pt x="158" y="235"/>
                  </a:lnTo>
                  <a:lnTo>
                    <a:pt x="163" y="230"/>
                  </a:lnTo>
                  <a:lnTo>
                    <a:pt x="169" y="225"/>
                  </a:lnTo>
                  <a:lnTo>
                    <a:pt x="176" y="219"/>
                  </a:lnTo>
                  <a:lnTo>
                    <a:pt x="181" y="210"/>
                  </a:lnTo>
                  <a:lnTo>
                    <a:pt x="185" y="201"/>
                  </a:lnTo>
                  <a:lnTo>
                    <a:pt x="189" y="189"/>
                  </a:lnTo>
                  <a:lnTo>
                    <a:pt x="190" y="175"/>
                  </a:lnTo>
                  <a:lnTo>
                    <a:pt x="194" y="172"/>
                  </a:lnTo>
                  <a:lnTo>
                    <a:pt x="198" y="167"/>
                  </a:lnTo>
                  <a:lnTo>
                    <a:pt x="200" y="163"/>
                  </a:lnTo>
                  <a:lnTo>
                    <a:pt x="201" y="158"/>
                  </a:lnTo>
                  <a:lnTo>
                    <a:pt x="205" y="145"/>
                  </a:lnTo>
                  <a:lnTo>
                    <a:pt x="205" y="133"/>
                  </a:lnTo>
                  <a:lnTo>
                    <a:pt x="205" y="127"/>
                  </a:lnTo>
                  <a:lnTo>
                    <a:pt x="205" y="122"/>
                  </a:lnTo>
                  <a:lnTo>
                    <a:pt x="204" y="116"/>
                  </a:lnTo>
                  <a:lnTo>
                    <a:pt x="201" y="110"/>
                  </a:lnTo>
                  <a:lnTo>
                    <a:pt x="198" y="104"/>
                  </a:lnTo>
                  <a:lnTo>
                    <a:pt x="195" y="101"/>
                  </a:lnTo>
                  <a:lnTo>
                    <a:pt x="200" y="90"/>
                  </a:lnTo>
                  <a:lnTo>
                    <a:pt x="205" y="76"/>
                  </a:lnTo>
                  <a:lnTo>
                    <a:pt x="208" y="67"/>
                  </a:lnTo>
                  <a:lnTo>
                    <a:pt x="208" y="59"/>
                  </a:lnTo>
                  <a:lnTo>
                    <a:pt x="208" y="50"/>
                  </a:lnTo>
                  <a:lnTo>
                    <a:pt x="205" y="43"/>
                  </a:lnTo>
                  <a:lnTo>
                    <a:pt x="203" y="36"/>
                  </a:lnTo>
                  <a:lnTo>
                    <a:pt x="200" y="31"/>
                  </a:lnTo>
                  <a:lnTo>
                    <a:pt x="196" y="26"/>
                  </a:lnTo>
                  <a:lnTo>
                    <a:pt x="192" y="22"/>
                  </a:lnTo>
                  <a:lnTo>
                    <a:pt x="182" y="14"/>
                  </a:lnTo>
                  <a:lnTo>
                    <a:pt x="171" y="9"/>
                  </a:lnTo>
                  <a:lnTo>
                    <a:pt x="158" y="5"/>
                  </a:lnTo>
                  <a:lnTo>
                    <a:pt x="145" y="2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6" y="0"/>
                  </a:lnTo>
                  <a:lnTo>
                    <a:pt x="95" y="2"/>
                  </a:lnTo>
                  <a:lnTo>
                    <a:pt x="82" y="4"/>
                  </a:lnTo>
                  <a:lnTo>
                    <a:pt x="70" y="7"/>
                  </a:lnTo>
                  <a:lnTo>
                    <a:pt x="60" y="12"/>
                  </a:lnTo>
                  <a:lnTo>
                    <a:pt x="50" y="17"/>
                  </a:lnTo>
                  <a:lnTo>
                    <a:pt x="42" y="25"/>
                  </a:lnTo>
                  <a:lnTo>
                    <a:pt x="36" y="32"/>
                  </a:lnTo>
                  <a:lnTo>
                    <a:pt x="24" y="34"/>
                  </a:lnTo>
                  <a:lnTo>
                    <a:pt x="16" y="36"/>
                  </a:lnTo>
                  <a:lnTo>
                    <a:pt x="11" y="40"/>
                  </a:lnTo>
                  <a:lnTo>
                    <a:pt x="7" y="44"/>
                  </a:lnTo>
                  <a:lnTo>
                    <a:pt x="5" y="50"/>
                  </a:lnTo>
                  <a:lnTo>
                    <a:pt x="4" y="57"/>
                  </a:lnTo>
                  <a:lnTo>
                    <a:pt x="2" y="65"/>
                  </a:lnTo>
                  <a:lnTo>
                    <a:pt x="4" y="71"/>
                  </a:lnTo>
                  <a:lnTo>
                    <a:pt x="7" y="86"/>
                  </a:lnTo>
                  <a:lnTo>
                    <a:pt x="13" y="99"/>
                  </a:lnTo>
                  <a:lnTo>
                    <a:pt x="7" y="104"/>
                  </a:lnTo>
                  <a:lnTo>
                    <a:pt x="5" y="110"/>
                  </a:lnTo>
                  <a:lnTo>
                    <a:pt x="2" y="115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8"/>
                  </a:lnTo>
                  <a:lnTo>
                    <a:pt x="6" y="163"/>
                  </a:lnTo>
                  <a:lnTo>
                    <a:pt x="9" y="167"/>
                  </a:lnTo>
                  <a:lnTo>
                    <a:pt x="11" y="172"/>
                  </a:lnTo>
                  <a:lnTo>
                    <a:pt x="15" y="175"/>
                  </a:lnTo>
                  <a:lnTo>
                    <a:pt x="18" y="188"/>
                  </a:lnTo>
                  <a:lnTo>
                    <a:pt x="20" y="199"/>
                  </a:lnTo>
                  <a:lnTo>
                    <a:pt x="25" y="208"/>
                  </a:lnTo>
                  <a:lnTo>
                    <a:pt x="31" y="217"/>
                  </a:lnTo>
                  <a:lnTo>
                    <a:pt x="37" y="224"/>
                  </a:lnTo>
                  <a:lnTo>
                    <a:pt x="43" y="230"/>
                  </a:lnTo>
                  <a:lnTo>
                    <a:pt x="50" y="234"/>
                  </a:lnTo>
                  <a:lnTo>
                    <a:pt x="56" y="238"/>
                  </a:lnTo>
                  <a:lnTo>
                    <a:pt x="56" y="270"/>
                  </a:lnTo>
                  <a:lnTo>
                    <a:pt x="43" y="274"/>
                  </a:lnTo>
                  <a:lnTo>
                    <a:pt x="31" y="279"/>
                  </a:lnTo>
                  <a:lnTo>
                    <a:pt x="42" y="287"/>
                  </a:lnTo>
                  <a:lnTo>
                    <a:pt x="52" y="294"/>
                  </a:lnTo>
                  <a:lnTo>
                    <a:pt x="61" y="302"/>
                  </a:lnTo>
                  <a:lnTo>
                    <a:pt x="68" y="310"/>
                  </a:lnTo>
                  <a:lnTo>
                    <a:pt x="73" y="318"/>
                  </a:lnTo>
                  <a:lnTo>
                    <a:pt x="77" y="324"/>
                  </a:lnTo>
                  <a:lnTo>
                    <a:pt x="79" y="332"/>
                  </a:lnTo>
                  <a:lnTo>
                    <a:pt x="81" y="338"/>
                  </a:lnTo>
                  <a:lnTo>
                    <a:pt x="81" y="482"/>
                  </a:lnTo>
                  <a:lnTo>
                    <a:pt x="285" y="482"/>
                  </a:lnTo>
                  <a:lnTo>
                    <a:pt x="289" y="481"/>
                  </a:lnTo>
                  <a:lnTo>
                    <a:pt x="293" y="478"/>
                  </a:lnTo>
                  <a:lnTo>
                    <a:pt x="295" y="474"/>
                  </a:lnTo>
                  <a:lnTo>
                    <a:pt x="296" y="470"/>
                  </a:lnTo>
                  <a:lnTo>
                    <a:pt x="296" y="334"/>
                  </a:lnTo>
                  <a:lnTo>
                    <a:pt x="295" y="328"/>
                  </a:lnTo>
                  <a:lnTo>
                    <a:pt x="293" y="323"/>
                  </a:lnTo>
                  <a:lnTo>
                    <a:pt x="286" y="318"/>
                  </a:lnTo>
                  <a:lnTo>
                    <a:pt x="278" y="312"/>
                  </a:lnTo>
                  <a:lnTo>
                    <a:pt x="253" y="302"/>
                  </a:lnTo>
                  <a:lnTo>
                    <a:pt x="217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3678"/>
            <p:cNvSpPr>
              <a:spLocks/>
            </p:cNvSpPr>
            <p:nvPr/>
          </p:nvSpPr>
          <p:spPr bwMode="auto">
            <a:xfrm>
              <a:off x="9883775" y="5410200"/>
              <a:ext cx="190500" cy="225425"/>
            </a:xfrm>
            <a:custGeom>
              <a:avLst/>
              <a:gdLst>
                <a:gd name="T0" fmla="*/ 421 w 480"/>
                <a:gd name="T1" fmla="*/ 374 h 569"/>
                <a:gd name="T2" fmla="*/ 339 w 480"/>
                <a:gd name="T3" fmla="*/ 333 h 569"/>
                <a:gd name="T4" fmla="*/ 312 w 480"/>
                <a:gd name="T5" fmla="*/ 276 h 569"/>
                <a:gd name="T6" fmla="*/ 316 w 480"/>
                <a:gd name="T7" fmla="*/ 272 h 569"/>
                <a:gd name="T8" fmla="*/ 339 w 480"/>
                <a:gd name="T9" fmla="*/ 226 h 569"/>
                <a:gd name="T10" fmla="*/ 340 w 480"/>
                <a:gd name="T11" fmla="*/ 214 h 569"/>
                <a:gd name="T12" fmla="*/ 345 w 480"/>
                <a:gd name="T13" fmla="*/ 199 h 569"/>
                <a:gd name="T14" fmla="*/ 353 w 480"/>
                <a:gd name="T15" fmla="*/ 190 h 569"/>
                <a:gd name="T16" fmla="*/ 360 w 480"/>
                <a:gd name="T17" fmla="*/ 176 h 569"/>
                <a:gd name="T18" fmla="*/ 361 w 480"/>
                <a:gd name="T19" fmla="*/ 168 h 569"/>
                <a:gd name="T20" fmla="*/ 361 w 480"/>
                <a:gd name="T21" fmla="*/ 159 h 569"/>
                <a:gd name="T22" fmla="*/ 356 w 480"/>
                <a:gd name="T23" fmla="*/ 135 h 569"/>
                <a:gd name="T24" fmla="*/ 347 w 480"/>
                <a:gd name="T25" fmla="*/ 126 h 569"/>
                <a:gd name="T26" fmla="*/ 356 w 480"/>
                <a:gd name="T27" fmla="*/ 100 h 569"/>
                <a:gd name="T28" fmla="*/ 358 w 480"/>
                <a:gd name="T29" fmla="*/ 85 h 569"/>
                <a:gd name="T30" fmla="*/ 358 w 480"/>
                <a:gd name="T31" fmla="*/ 71 h 569"/>
                <a:gd name="T32" fmla="*/ 357 w 480"/>
                <a:gd name="T33" fmla="*/ 54 h 569"/>
                <a:gd name="T34" fmla="*/ 353 w 480"/>
                <a:gd name="T35" fmla="*/ 44 h 569"/>
                <a:gd name="T36" fmla="*/ 349 w 480"/>
                <a:gd name="T37" fmla="*/ 37 h 569"/>
                <a:gd name="T38" fmla="*/ 340 w 480"/>
                <a:gd name="T39" fmla="*/ 27 h 569"/>
                <a:gd name="T40" fmla="*/ 329 w 480"/>
                <a:gd name="T41" fmla="*/ 18 h 569"/>
                <a:gd name="T42" fmla="*/ 298 w 480"/>
                <a:gd name="T43" fmla="*/ 5 h 569"/>
                <a:gd name="T44" fmla="*/ 270 w 480"/>
                <a:gd name="T45" fmla="*/ 0 h 569"/>
                <a:gd name="T46" fmla="*/ 254 w 480"/>
                <a:gd name="T47" fmla="*/ 0 h 569"/>
                <a:gd name="T48" fmla="*/ 235 w 480"/>
                <a:gd name="T49" fmla="*/ 0 h 569"/>
                <a:gd name="T50" fmla="*/ 218 w 480"/>
                <a:gd name="T51" fmla="*/ 3 h 569"/>
                <a:gd name="T52" fmla="*/ 205 w 480"/>
                <a:gd name="T53" fmla="*/ 6 h 569"/>
                <a:gd name="T54" fmla="*/ 194 w 480"/>
                <a:gd name="T55" fmla="*/ 10 h 569"/>
                <a:gd name="T56" fmla="*/ 158 w 480"/>
                <a:gd name="T57" fmla="*/ 39 h 569"/>
                <a:gd name="T58" fmla="*/ 155 w 480"/>
                <a:gd name="T59" fmla="*/ 44 h 569"/>
                <a:gd name="T60" fmla="*/ 141 w 480"/>
                <a:gd name="T61" fmla="*/ 45 h 569"/>
                <a:gd name="T62" fmla="*/ 133 w 480"/>
                <a:gd name="T63" fmla="*/ 48 h 569"/>
                <a:gd name="T64" fmla="*/ 127 w 480"/>
                <a:gd name="T65" fmla="*/ 51 h 569"/>
                <a:gd name="T66" fmla="*/ 123 w 480"/>
                <a:gd name="T67" fmla="*/ 57 h 569"/>
                <a:gd name="T68" fmla="*/ 119 w 480"/>
                <a:gd name="T69" fmla="*/ 66 h 569"/>
                <a:gd name="T70" fmla="*/ 118 w 480"/>
                <a:gd name="T71" fmla="*/ 73 h 569"/>
                <a:gd name="T72" fmla="*/ 118 w 480"/>
                <a:gd name="T73" fmla="*/ 82 h 569"/>
                <a:gd name="T74" fmla="*/ 121 w 480"/>
                <a:gd name="T75" fmla="*/ 91 h 569"/>
                <a:gd name="T76" fmla="*/ 122 w 480"/>
                <a:gd name="T77" fmla="*/ 100 h 569"/>
                <a:gd name="T78" fmla="*/ 126 w 480"/>
                <a:gd name="T79" fmla="*/ 108 h 569"/>
                <a:gd name="T80" fmla="*/ 132 w 480"/>
                <a:gd name="T81" fmla="*/ 125 h 569"/>
                <a:gd name="T82" fmla="*/ 118 w 480"/>
                <a:gd name="T83" fmla="*/ 145 h 569"/>
                <a:gd name="T84" fmla="*/ 117 w 480"/>
                <a:gd name="T85" fmla="*/ 166 h 569"/>
                <a:gd name="T86" fmla="*/ 118 w 480"/>
                <a:gd name="T87" fmla="*/ 171 h 569"/>
                <a:gd name="T88" fmla="*/ 119 w 480"/>
                <a:gd name="T89" fmla="*/ 177 h 569"/>
                <a:gd name="T90" fmla="*/ 132 w 480"/>
                <a:gd name="T91" fmla="*/ 199 h 569"/>
                <a:gd name="T92" fmla="*/ 136 w 480"/>
                <a:gd name="T93" fmla="*/ 202 h 569"/>
                <a:gd name="T94" fmla="*/ 137 w 480"/>
                <a:gd name="T95" fmla="*/ 220 h 569"/>
                <a:gd name="T96" fmla="*/ 151 w 480"/>
                <a:gd name="T97" fmla="*/ 258 h 569"/>
                <a:gd name="T98" fmla="*/ 168 w 480"/>
                <a:gd name="T99" fmla="*/ 312 h 569"/>
                <a:gd name="T100" fmla="*/ 86 w 480"/>
                <a:gd name="T101" fmla="*/ 358 h 569"/>
                <a:gd name="T102" fmla="*/ 18 w 480"/>
                <a:gd name="T103" fmla="*/ 401 h 569"/>
                <a:gd name="T104" fmla="*/ 0 w 480"/>
                <a:gd name="T105" fmla="*/ 421 h 569"/>
                <a:gd name="T106" fmla="*/ 2 w 480"/>
                <a:gd name="T107" fmla="*/ 565 h 569"/>
                <a:gd name="T108" fmla="*/ 469 w 480"/>
                <a:gd name="T109" fmla="*/ 569 h 569"/>
                <a:gd name="T110" fmla="*/ 479 w 480"/>
                <a:gd name="T111" fmla="*/ 421 h 569"/>
                <a:gd name="T112" fmla="*/ 449 w 480"/>
                <a:gd name="T113" fmla="*/ 39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0" h="569">
                  <a:moveTo>
                    <a:pt x="425" y="375"/>
                  </a:moveTo>
                  <a:lnTo>
                    <a:pt x="425" y="375"/>
                  </a:lnTo>
                  <a:lnTo>
                    <a:pt x="424" y="375"/>
                  </a:lnTo>
                  <a:lnTo>
                    <a:pt x="421" y="374"/>
                  </a:lnTo>
                  <a:lnTo>
                    <a:pt x="419" y="372"/>
                  </a:lnTo>
                  <a:lnTo>
                    <a:pt x="393" y="358"/>
                  </a:lnTo>
                  <a:lnTo>
                    <a:pt x="366" y="345"/>
                  </a:lnTo>
                  <a:lnTo>
                    <a:pt x="339" y="333"/>
                  </a:lnTo>
                  <a:lnTo>
                    <a:pt x="312" y="321"/>
                  </a:lnTo>
                  <a:lnTo>
                    <a:pt x="312" y="312"/>
                  </a:lnTo>
                  <a:lnTo>
                    <a:pt x="312" y="281"/>
                  </a:lnTo>
                  <a:lnTo>
                    <a:pt x="312" y="276"/>
                  </a:lnTo>
                  <a:lnTo>
                    <a:pt x="313" y="275"/>
                  </a:lnTo>
                  <a:lnTo>
                    <a:pt x="316" y="272"/>
                  </a:lnTo>
                  <a:lnTo>
                    <a:pt x="316" y="272"/>
                  </a:lnTo>
                  <a:lnTo>
                    <a:pt x="316" y="272"/>
                  </a:lnTo>
                  <a:lnTo>
                    <a:pt x="322" y="266"/>
                  </a:lnTo>
                  <a:lnTo>
                    <a:pt x="329" y="256"/>
                  </a:lnTo>
                  <a:lnTo>
                    <a:pt x="334" y="243"/>
                  </a:lnTo>
                  <a:lnTo>
                    <a:pt x="339" y="226"/>
                  </a:lnTo>
                  <a:lnTo>
                    <a:pt x="339" y="223"/>
                  </a:lnTo>
                  <a:lnTo>
                    <a:pt x="340" y="220"/>
                  </a:lnTo>
                  <a:lnTo>
                    <a:pt x="340" y="217"/>
                  </a:lnTo>
                  <a:lnTo>
                    <a:pt x="340" y="214"/>
                  </a:lnTo>
                  <a:lnTo>
                    <a:pt x="342" y="208"/>
                  </a:lnTo>
                  <a:lnTo>
                    <a:pt x="342" y="202"/>
                  </a:lnTo>
                  <a:lnTo>
                    <a:pt x="344" y="202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9" y="195"/>
                  </a:lnTo>
                  <a:lnTo>
                    <a:pt x="353" y="190"/>
                  </a:lnTo>
                  <a:lnTo>
                    <a:pt x="357" y="184"/>
                  </a:lnTo>
                  <a:lnTo>
                    <a:pt x="358" y="177"/>
                  </a:lnTo>
                  <a:lnTo>
                    <a:pt x="358" y="176"/>
                  </a:lnTo>
                  <a:lnTo>
                    <a:pt x="360" y="176"/>
                  </a:lnTo>
                  <a:lnTo>
                    <a:pt x="360" y="173"/>
                  </a:lnTo>
                  <a:lnTo>
                    <a:pt x="360" y="171"/>
                  </a:lnTo>
                  <a:lnTo>
                    <a:pt x="361" y="170"/>
                  </a:lnTo>
                  <a:lnTo>
                    <a:pt x="361" y="168"/>
                  </a:lnTo>
                  <a:lnTo>
                    <a:pt x="361" y="167"/>
                  </a:lnTo>
                  <a:lnTo>
                    <a:pt x="361" y="164"/>
                  </a:lnTo>
                  <a:lnTo>
                    <a:pt x="361" y="162"/>
                  </a:lnTo>
                  <a:lnTo>
                    <a:pt x="361" y="159"/>
                  </a:lnTo>
                  <a:lnTo>
                    <a:pt x="361" y="152"/>
                  </a:lnTo>
                  <a:lnTo>
                    <a:pt x="360" y="145"/>
                  </a:lnTo>
                  <a:lnTo>
                    <a:pt x="358" y="140"/>
                  </a:lnTo>
                  <a:lnTo>
                    <a:pt x="356" y="135"/>
                  </a:lnTo>
                  <a:lnTo>
                    <a:pt x="356" y="135"/>
                  </a:lnTo>
                  <a:lnTo>
                    <a:pt x="356" y="135"/>
                  </a:lnTo>
                  <a:lnTo>
                    <a:pt x="351" y="130"/>
                  </a:lnTo>
                  <a:lnTo>
                    <a:pt x="347" y="126"/>
                  </a:lnTo>
                  <a:lnTo>
                    <a:pt x="348" y="122"/>
                  </a:lnTo>
                  <a:lnTo>
                    <a:pt x="349" y="117"/>
                  </a:lnTo>
                  <a:lnTo>
                    <a:pt x="353" y="109"/>
                  </a:lnTo>
                  <a:lnTo>
                    <a:pt x="356" y="100"/>
                  </a:lnTo>
                  <a:lnTo>
                    <a:pt x="356" y="100"/>
                  </a:lnTo>
                  <a:lnTo>
                    <a:pt x="356" y="100"/>
                  </a:lnTo>
                  <a:lnTo>
                    <a:pt x="357" y="92"/>
                  </a:lnTo>
                  <a:lnTo>
                    <a:pt x="358" y="85"/>
                  </a:lnTo>
                  <a:lnTo>
                    <a:pt x="358" y="85"/>
                  </a:lnTo>
                  <a:lnTo>
                    <a:pt x="358" y="85"/>
                  </a:lnTo>
                  <a:lnTo>
                    <a:pt x="358" y="77"/>
                  </a:lnTo>
                  <a:lnTo>
                    <a:pt x="358" y="71"/>
                  </a:lnTo>
                  <a:lnTo>
                    <a:pt x="358" y="69"/>
                  </a:lnTo>
                  <a:lnTo>
                    <a:pt x="358" y="68"/>
                  </a:lnTo>
                  <a:lnTo>
                    <a:pt x="358" y="60"/>
                  </a:lnTo>
                  <a:lnTo>
                    <a:pt x="357" y="54"/>
                  </a:lnTo>
                  <a:lnTo>
                    <a:pt x="356" y="51"/>
                  </a:lnTo>
                  <a:lnTo>
                    <a:pt x="354" y="48"/>
                  </a:lnTo>
                  <a:lnTo>
                    <a:pt x="353" y="46"/>
                  </a:lnTo>
                  <a:lnTo>
                    <a:pt x="353" y="44"/>
                  </a:lnTo>
                  <a:lnTo>
                    <a:pt x="352" y="42"/>
                  </a:lnTo>
                  <a:lnTo>
                    <a:pt x="352" y="42"/>
                  </a:lnTo>
                  <a:lnTo>
                    <a:pt x="351" y="40"/>
                  </a:lnTo>
                  <a:lnTo>
                    <a:pt x="349" y="37"/>
                  </a:lnTo>
                  <a:lnTo>
                    <a:pt x="349" y="37"/>
                  </a:lnTo>
                  <a:lnTo>
                    <a:pt x="349" y="37"/>
                  </a:lnTo>
                  <a:lnTo>
                    <a:pt x="344" y="32"/>
                  </a:lnTo>
                  <a:lnTo>
                    <a:pt x="340" y="27"/>
                  </a:lnTo>
                  <a:lnTo>
                    <a:pt x="335" y="22"/>
                  </a:lnTo>
                  <a:lnTo>
                    <a:pt x="329" y="18"/>
                  </a:lnTo>
                  <a:lnTo>
                    <a:pt x="329" y="18"/>
                  </a:lnTo>
                  <a:lnTo>
                    <a:pt x="329" y="18"/>
                  </a:lnTo>
                  <a:lnTo>
                    <a:pt x="326" y="17"/>
                  </a:lnTo>
                  <a:lnTo>
                    <a:pt x="324" y="15"/>
                  </a:lnTo>
                  <a:lnTo>
                    <a:pt x="311" y="9"/>
                  </a:lnTo>
                  <a:lnTo>
                    <a:pt x="298" y="5"/>
                  </a:lnTo>
                  <a:lnTo>
                    <a:pt x="284" y="3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66" y="0"/>
                  </a:lnTo>
                  <a:lnTo>
                    <a:pt x="262" y="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47" y="0"/>
                  </a:lnTo>
                  <a:lnTo>
                    <a:pt x="239" y="0"/>
                  </a:lnTo>
                  <a:lnTo>
                    <a:pt x="238" y="0"/>
                  </a:lnTo>
                  <a:lnTo>
                    <a:pt x="235" y="0"/>
                  </a:lnTo>
                  <a:lnTo>
                    <a:pt x="231" y="1"/>
                  </a:lnTo>
                  <a:lnTo>
                    <a:pt x="226" y="1"/>
                  </a:lnTo>
                  <a:lnTo>
                    <a:pt x="222" y="3"/>
                  </a:lnTo>
                  <a:lnTo>
                    <a:pt x="218" y="3"/>
                  </a:lnTo>
                  <a:lnTo>
                    <a:pt x="216" y="4"/>
                  </a:lnTo>
                  <a:lnTo>
                    <a:pt x="214" y="4"/>
                  </a:lnTo>
                  <a:lnTo>
                    <a:pt x="209" y="5"/>
                  </a:lnTo>
                  <a:lnTo>
                    <a:pt x="205" y="6"/>
                  </a:lnTo>
                  <a:lnTo>
                    <a:pt x="200" y="8"/>
                  </a:lnTo>
                  <a:lnTo>
                    <a:pt x="196" y="9"/>
                  </a:lnTo>
                  <a:lnTo>
                    <a:pt x="195" y="10"/>
                  </a:lnTo>
                  <a:lnTo>
                    <a:pt x="194" y="10"/>
                  </a:lnTo>
                  <a:lnTo>
                    <a:pt x="184" y="15"/>
                  </a:lnTo>
                  <a:lnTo>
                    <a:pt x="173" y="23"/>
                  </a:lnTo>
                  <a:lnTo>
                    <a:pt x="166" y="30"/>
                  </a:lnTo>
                  <a:lnTo>
                    <a:pt x="158" y="39"/>
                  </a:lnTo>
                  <a:lnTo>
                    <a:pt x="158" y="39"/>
                  </a:lnTo>
                  <a:lnTo>
                    <a:pt x="158" y="39"/>
                  </a:lnTo>
                  <a:lnTo>
                    <a:pt x="157" y="41"/>
                  </a:lnTo>
                  <a:lnTo>
                    <a:pt x="155" y="44"/>
                  </a:lnTo>
                  <a:lnTo>
                    <a:pt x="151" y="44"/>
                  </a:lnTo>
                  <a:lnTo>
                    <a:pt x="148" y="44"/>
                  </a:lnTo>
                  <a:lnTo>
                    <a:pt x="144" y="44"/>
                  </a:lnTo>
                  <a:lnTo>
                    <a:pt x="141" y="45"/>
                  </a:lnTo>
                  <a:lnTo>
                    <a:pt x="140" y="45"/>
                  </a:lnTo>
                  <a:lnTo>
                    <a:pt x="139" y="45"/>
                  </a:lnTo>
                  <a:lnTo>
                    <a:pt x="136" y="46"/>
                  </a:lnTo>
                  <a:lnTo>
                    <a:pt x="133" y="48"/>
                  </a:lnTo>
                  <a:lnTo>
                    <a:pt x="132" y="49"/>
                  </a:lnTo>
                  <a:lnTo>
                    <a:pt x="131" y="49"/>
                  </a:lnTo>
                  <a:lnTo>
                    <a:pt x="128" y="50"/>
                  </a:lnTo>
                  <a:lnTo>
                    <a:pt x="127" y="51"/>
                  </a:lnTo>
                  <a:lnTo>
                    <a:pt x="127" y="53"/>
                  </a:lnTo>
                  <a:lnTo>
                    <a:pt x="126" y="53"/>
                  </a:lnTo>
                  <a:lnTo>
                    <a:pt x="125" y="54"/>
                  </a:lnTo>
                  <a:lnTo>
                    <a:pt x="123" y="57"/>
                  </a:lnTo>
                  <a:lnTo>
                    <a:pt x="121" y="60"/>
                  </a:lnTo>
                  <a:lnTo>
                    <a:pt x="119" y="63"/>
                  </a:lnTo>
                  <a:lnTo>
                    <a:pt x="119" y="64"/>
                  </a:lnTo>
                  <a:lnTo>
                    <a:pt x="119" y="66"/>
                  </a:lnTo>
                  <a:lnTo>
                    <a:pt x="119" y="68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18" y="73"/>
                  </a:lnTo>
                  <a:lnTo>
                    <a:pt x="118" y="77"/>
                  </a:lnTo>
                  <a:lnTo>
                    <a:pt x="118" y="80"/>
                  </a:lnTo>
                  <a:lnTo>
                    <a:pt x="118" y="81"/>
                  </a:lnTo>
                  <a:lnTo>
                    <a:pt x="118" y="82"/>
                  </a:lnTo>
                  <a:lnTo>
                    <a:pt x="119" y="86"/>
                  </a:lnTo>
                  <a:lnTo>
                    <a:pt x="119" y="89"/>
                  </a:lnTo>
                  <a:lnTo>
                    <a:pt x="119" y="90"/>
                  </a:lnTo>
                  <a:lnTo>
                    <a:pt x="121" y="91"/>
                  </a:lnTo>
                  <a:lnTo>
                    <a:pt x="121" y="95"/>
                  </a:lnTo>
                  <a:lnTo>
                    <a:pt x="122" y="99"/>
                  </a:lnTo>
                  <a:lnTo>
                    <a:pt x="122" y="99"/>
                  </a:lnTo>
                  <a:lnTo>
                    <a:pt x="122" y="100"/>
                  </a:lnTo>
                  <a:lnTo>
                    <a:pt x="123" y="104"/>
                  </a:lnTo>
                  <a:lnTo>
                    <a:pt x="126" y="108"/>
                  </a:lnTo>
                  <a:lnTo>
                    <a:pt x="126" y="108"/>
                  </a:lnTo>
                  <a:lnTo>
                    <a:pt x="126" y="108"/>
                  </a:lnTo>
                  <a:lnTo>
                    <a:pt x="128" y="117"/>
                  </a:lnTo>
                  <a:lnTo>
                    <a:pt x="132" y="125"/>
                  </a:lnTo>
                  <a:lnTo>
                    <a:pt x="132" y="125"/>
                  </a:lnTo>
                  <a:lnTo>
                    <a:pt x="132" y="125"/>
                  </a:lnTo>
                  <a:lnTo>
                    <a:pt x="127" y="128"/>
                  </a:lnTo>
                  <a:lnTo>
                    <a:pt x="123" y="135"/>
                  </a:lnTo>
                  <a:lnTo>
                    <a:pt x="121" y="140"/>
                  </a:lnTo>
                  <a:lnTo>
                    <a:pt x="118" y="145"/>
                  </a:lnTo>
                  <a:lnTo>
                    <a:pt x="117" y="152"/>
                  </a:lnTo>
                  <a:lnTo>
                    <a:pt x="117" y="159"/>
                  </a:lnTo>
                  <a:lnTo>
                    <a:pt x="117" y="162"/>
                  </a:lnTo>
                  <a:lnTo>
                    <a:pt x="117" y="166"/>
                  </a:lnTo>
                  <a:lnTo>
                    <a:pt x="117" y="167"/>
                  </a:lnTo>
                  <a:lnTo>
                    <a:pt x="117" y="170"/>
                  </a:lnTo>
                  <a:lnTo>
                    <a:pt x="118" y="171"/>
                  </a:lnTo>
                  <a:lnTo>
                    <a:pt x="118" y="171"/>
                  </a:lnTo>
                  <a:lnTo>
                    <a:pt x="118" y="175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21" y="184"/>
                  </a:lnTo>
                  <a:lnTo>
                    <a:pt x="125" y="190"/>
                  </a:lnTo>
                  <a:lnTo>
                    <a:pt x="128" y="195"/>
                  </a:lnTo>
                  <a:lnTo>
                    <a:pt x="132" y="199"/>
                  </a:lnTo>
                  <a:lnTo>
                    <a:pt x="132" y="199"/>
                  </a:lnTo>
                  <a:lnTo>
                    <a:pt x="132" y="199"/>
                  </a:lnTo>
                  <a:lnTo>
                    <a:pt x="133" y="202"/>
                  </a:lnTo>
                  <a:lnTo>
                    <a:pt x="136" y="202"/>
                  </a:lnTo>
                  <a:lnTo>
                    <a:pt x="136" y="209"/>
                  </a:lnTo>
                  <a:lnTo>
                    <a:pt x="137" y="216"/>
                  </a:lnTo>
                  <a:lnTo>
                    <a:pt x="137" y="217"/>
                  </a:lnTo>
                  <a:lnTo>
                    <a:pt x="137" y="220"/>
                  </a:lnTo>
                  <a:lnTo>
                    <a:pt x="140" y="231"/>
                  </a:lnTo>
                  <a:lnTo>
                    <a:pt x="144" y="241"/>
                  </a:lnTo>
                  <a:lnTo>
                    <a:pt x="146" y="250"/>
                  </a:lnTo>
                  <a:lnTo>
                    <a:pt x="151" y="258"/>
                  </a:lnTo>
                  <a:lnTo>
                    <a:pt x="159" y="268"/>
                  </a:lnTo>
                  <a:lnTo>
                    <a:pt x="168" y="276"/>
                  </a:lnTo>
                  <a:lnTo>
                    <a:pt x="168" y="281"/>
                  </a:lnTo>
                  <a:lnTo>
                    <a:pt x="168" y="312"/>
                  </a:lnTo>
                  <a:lnTo>
                    <a:pt x="168" y="321"/>
                  </a:lnTo>
                  <a:lnTo>
                    <a:pt x="141" y="333"/>
                  </a:lnTo>
                  <a:lnTo>
                    <a:pt x="113" y="345"/>
                  </a:lnTo>
                  <a:lnTo>
                    <a:pt x="86" y="358"/>
                  </a:lnTo>
                  <a:lnTo>
                    <a:pt x="62" y="372"/>
                  </a:lnTo>
                  <a:lnTo>
                    <a:pt x="46" y="381"/>
                  </a:lnTo>
                  <a:lnTo>
                    <a:pt x="33" y="389"/>
                  </a:lnTo>
                  <a:lnTo>
                    <a:pt x="18" y="401"/>
                  </a:lnTo>
                  <a:lnTo>
                    <a:pt x="8" y="410"/>
                  </a:lnTo>
                  <a:lnTo>
                    <a:pt x="4" y="415"/>
                  </a:lnTo>
                  <a:lnTo>
                    <a:pt x="1" y="419"/>
                  </a:lnTo>
                  <a:lnTo>
                    <a:pt x="0" y="421"/>
                  </a:lnTo>
                  <a:lnTo>
                    <a:pt x="0" y="425"/>
                  </a:lnTo>
                  <a:lnTo>
                    <a:pt x="0" y="557"/>
                  </a:lnTo>
                  <a:lnTo>
                    <a:pt x="0" y="561"/>
                  </a:lnTo>
                  <a:lnTo>
                    <a:pt x="2" y="565"/>
                  </a:lnTo>
                  <a:lnTo>
                    <a:pt x="6" y="568"/>
                  </a:lnTo>
                  <a:lnTo>
                    <a:pt x="11" y="569"/>
                  </a:lnTo>
                  <a:lnTo>
                    <a:pt x="348" y="569"/>
                  </a:lnTo>
                  <a:lnTo>
                    <a:pt x="469" y="569"/>
                  </a:lnTo>
                  <a:lnTo>
                    <a:pt x="480" y="569"/>
                  </a:lnTo>
                  <a:lnTo>
                    <a:pt x="480" y="557"/>
                  </a:lnTo>
                  <a:lnTo>
                    <a:pt x="480" y="425"/>
                  </a:lnTo>
                  <a:lnTo>
                    <a:pt x="479" y="421"/>
                  </a:lnTo>
                  <a:lnTo>
                    <a:pt x="476" y="416"/>
                  </a:lnTo>
                  <a:lnTo>
                    <a:pt x="473" y="411"/>
                  </a:lnTo>
                  <a:lnTo>
                    <a:pt x="466" y="405"/>
                  </a:lnTo>
                  <a:lnTo>
                    <a:pt x="449" y="390"/>
                  </a:lnTo>
                  <a:lnTo>
                    <a:pt x="425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98"/>
          <p:cNvGrpSpPr/>
          <p:nvPr/>
        </p:nvGrpSpPr>
        <p:grpSpPr>
          <a:xfrm>
            <a:off x="2769653" y="1105624"/>
            <a:ext cx="187325" cy="282575"/>
            <a:chOff x="9934575" y="354013"/>
            <a:chExt cx="187325" cy="282575"/>
          </a:xfrm>
          <a:solidFill>
            <a:schemeClr val="bg1"/>
          </a:solidFill>
        </p:grpSpPr>
        <p:sp>
          <p:nvSpPr>
            <p:cNvPr id="44" name="Freeform 4517"/>
            <p:cNvSpPr>
              <a:spLocks/>
            </p:cNvSpPr>
            <p:nvPr/>
          </p:nvSpPr>
          <p:spPr bwMode="auto">
            <a:xfrm>
              <a:off x="9950450" y="427038"/>
              <a:ext cx="166688" cy="209550"/>
            </a:xfrm>
            <a:custGeom>
              <a:avLst/>
              <a:gdLst>
                <a:gd name="T0" fmla="*/ 305 w 524"/>
                <a:gd name="T1" fmla="*/ 288 h 662"/>
                <a:gd name="T2" fmla="*/ 304 w 524"/>
                <a:gd name="T3" fmla="*/ 61 h 662"/>
                <a:gd name="T4" fmla="*/ 302 w 524"/>
                <a:gd name="T5" fmla="*/ 48 h 662"/>
                <a:gd name="T6" fmla="*/ 296 w 524"/>
                <a:gd name="T7" fmla="*/ 36 h 662"/>
                <a:gd name="T8" fmla="*/ 288 w 524"/>
                <a:gd name="T9" fmla="*/ 25 h 662"/>
                <a:gd name="T10" fmla="*/ 279 w 524"/>
                <a:gd name="T11" fmla="*/ 16 h 662"/>
                <a:gd name="T12" fmla="*/ 269 w 524"/>
                <a:gd name="T13" fmla="*/ 8 h 662"/>
                <a:gd name="T14" fmla="*/ 257 w 524"/>
                <a:gd name="T15" fmla="*/ 3 h 662"/>
                <a:gd name="T16" fmla="*/ 244 w 524"/>
                <a:gd name="T17" fmla="*/ 0 h 662"/>
                <a:gd name="T18" fmla="*/ 231 w 524"/>
                <a:gd name="T19" fmla="*/ 0 h 662"/>
                <a:gd name="T20" fmla="*/ 218 w 524"/>
                <a:gd name="T21" fmla="*/ 3 h 662"/>
                <a:gd name="T22" fmla="*/ 206 w 524"/>
                <a:gd name="T23" fmla="*/ 8 h 662"/>
                <a:gd name="T24" fmla="*/ 196 w 524"/>
                <a:gd name="T25" fmla="*/ 16 h 662"/>
                <a:gd name="T26" fmla="*/ 185 w 524"/>
                <a:gd name="T27" fmla="*/ 26 h 662"/>
                <a:gd name="T28" fmla="*/ 178 w 524"/>
                <a:gd name="T29" fmla="*/ 36 h 662"/>
                <a:gd name="T30" fmla="*/ 173 w 524"/>
                <a:gd name="T31" fmla="*/ 48 h 662"/>
                <a:gd name="T32" fmla="*/ 170 w 524"/>
                <a:gd name="T33" fmla="*/ 61 h 662"/>
                <a:gd name="T34" fmla="*/ 171 w 524"/>
                <a:gd name="T35" fmla="*/ 448 h 662"/>
                <a:gd name="T36" fmla="*/ 129 w 524"/>
                <a:gd name="T37" fmla="*/ 392 h 662"/>
                <a:gd name="T38" fmla="*/ 112 w 524"/>
                <a:gd name="T39" fmla="*/ 374 h 662"/>
                <a:gd name="T40" fmla="*/ 96 w 524"/>
                <a:gd name="T41" fmla="*/ 360 h 662"/>
                <a:gd name="T42" fmla="*/ 82 w 524"/>
                <a:gd name="T43" fmla="*/ 351 h 662"/>
                <a:gd name="T44" fmla="*/ 68 w 524"/>
                <a:gd name="T45" fmla="*/ 346 h 662"/>
                <a:gd name="T46" fmla="*/ 40 w 524"/>
                <a:gd name="T47" fmla="*/ 343 h 662"/>
                <a:gd name="T48" fmla="*/ 28 w 524"/>
                <a:gd name="T49" fmla="*/ 344 h 662"/>
                <a:gd name="T50" fmla="*/ 19 w 524"/>
                <a:gd name="T51" fmla="*/ 348 h 662"/>
                <a:gd name="T52" fmla="*/ 12 w 524"/>
                <a:gd name="T53" fmla="*/ 354 h 662"/>
                <a:gd name="T54" fmla="*/ 6 w 524"/>
                <a:gd name="T55" fmla="*/ 362 h 662"/>
                <a:gd name="T56" fmla="*/ 1 w 524"/>
                <a:gd name="T57" fmla="*/ 379 h 662"/>
                <a:gd name="T58" fmla="*/ 1 w 524"/>
                <a:gd name="T59" fmla="*/ 397 h 662"/>
                <a:gd name="T60" fmla="*/ 6 w 524"/>
                <a:gd name="T61" fmla="*/ 415 h 662"/>
                <a:gd name="T62" fmla="*/ 13 w 524"/>
                <a:gd name="T63" fmla="*/ 431 h 662"/>
                <a:gd name="T64" fmla="*/ 485 w 524"/>
                <a:gd name="T65" fmla="*/ 662 h 662"/>
                <a:gd name="T66" fmla="*/ 523 w 524"/>
                <a:gd name="T67" fmla="*/ 431 h 662"/>
                <a:gd name="T68" fmla="*/ 524 w 524"/>
                <a:gd name="T69" fmla="*/ 407 h 662"/>
                <a:gd name="T70" fmla="*/ 521 w 524"/>
                <a:gd name="T71" fmla="*/ 393 h 662"/>
                <a:gd name="T72" fmla="*/ 516 w 524"/>
                <a:gd name="T73" fmla="*/ 378 h 662"/>
                <a:gd name="T74" fmla="*/ 510 w 524"/>
                <a:gd name="T75" fmla="*/ 366 h 662"/>
                <a:gd name="T76" fmla="*/ 499 w 524"/>
                <a:gd name="T77" fmla="*/ 354 h 662"/>
                <a:gd name="T78" fmla="*/ 486 w 524"/>
                <a:gd name="T79" fmla="*/ 346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4" h="662">
                  <a:moveTo>
                    <a:pt x="479" y="343"/>
                  </a:moveTo>
                  <a:lnTo>
                    <a:pt x="305" y="288"/>
                  </a:lnTo>
                  <a:lnTo>
                    <a:pt x="305" y="68"/>
                  </a:lnTo>
                  <a:lnTo>
                    <a:pt x="304" y="61"/>
                  </a:lnTo>
                  <a:lnTo>
                    <a:pt x="303" y="54"/>
                  </a:lnTo>
                  <a:lnTo>
                    <a:pt x="302" y="48"/>
                  </a:lnTo>
                  <a:lnTo>
                    <a:pt x="300" y="42"/>
                  </a:lnTo>
                  <a:lnTo>
                    <a:pt x="296" y="36"/>
                  </a:lnTo>
                  <a:lnTo>
                    <a:pt x="293" y="30"/>
                  </a:lnTo>
                  <a:lnTo>
                    <a:pt x="288" y="25"/>
                  </a:lnTo>
                  <a:lnTo>
                    <a:pt x="285" y="20"/>
                  </a:lnTo>
                  <a:lnTo>
                    <a:pt x="279" y="16"/>
                  </a:lnTo>
                  <a:lnTo>
                    <a:pt x="275" y="11"/>
                  </a:lnTo>
                  <a:lnTo>
                    <a:pt x="269" y="8"/>
                  </a:lnTo>
                  <a:lnTo>
                    <a:pt x="262" y="5"/>
                  </a:lnTo>
                  <a:lnTo>
                    <a:pt x="257" y="3"/>
                  </a:lnTo>
                  <a:lnTo>
                    <a:pt x="250" y="1"/>
                  </a:lnTo>
                  <a:lnTo>
                    <a:pt x="244" y="0"/>
                  </a:lnTo>
                  <a:lnTo>
                    <a:pt x="237" y="0"/>
                  </a:lnTo>
                  <a:lnTo>
                    <a:pt x="231" y="0"/>
                  </a:lnTo>
                  <a:lnTo>
                    <a:pt x="224" y="1"/>
                  </a:lnTo>
                  <a:lnTo>
                    <a:pt x="218" y="3"/>
                  </a:lnTo>
                  <a:lnTo>
                    <a:pt x="211" y="5"/>
                  </a:lnTo>
                  <a:lnTo>
                    <a:pt x="206" y="8"/>
                  </a:lnTo>
                  <a:lnTo>
                    <a:pt x="200" y="12"/>
                  </a:lnTo>
                  <a:lnTo>
                    <a:pt x="196" y="16"/>
                  </a:lnTo>
                  <a:lnTo>
                    <a:pt x="190" y="20"/>
                  </a:lnTo>
                  <a:lnTo>
                    <a:pt x="185" y="26"/>
                  </a:lnTo>
                  <a:lnTo>
                    <a:pt x="182" y="30"/>
                  </a:lnTo>
                  <a:lnTo>
                    <a:pt x="178" y="36"/>
                  </a:lnTo>
                  <a:lnTo>
                    <a:pt x="175" y="42"/>
                  </a:lnTo>
                  <a:lnTo>
                    <a:pt x="173" y="48"/>
                  </a:lnTo>
                  <a:lnTo>
                    <a:pt x="171" y="54"/>
                  </a:lnTo>
                  <a:lnTo>
                    <a:pt x="170" y="61"/>
                  </a:lnTo>
                  <a:lnTo>
                    <a:pt x="170" y="68"/>
                  </a:lnTo>
                  <a:lnTo>
                    <a:pt x="171" y="448"/>
                  </a:lnTo>
                  <a:lnTo>
                    <a:pt x="148" y="417"/>
                  </a:lnTo>
                  <a:lnTo>
                    <a:pt x="129" y="392"/>
                  </a:lnTo>
                  <a:lnTo>
                    <a:pt x="120" y="383"/>
                  </a:lnTo>
                  <a:lnTo>
                    <a:pt x="112" y="374"/>
                  </a:lnTo>
                  <a:lnTo>
                    <a:pt x="104" y="367"/>
                  </a:lnTo>
                  <a:lnTo>
                    <a:pt x="96" y="360"/>
                  </a:lnTo>
                  <a:lnTo>
                    <a:pt x="89" y="356"/>
                  </a:lnTo>
                  <a:lnTo>
                    <a:pt x="82" y="351"/>
                  </a:lnTo>
                  <a:lnTo>
                    <a:pt x="75" y="349"/>
                  </a:lnTo>
                  <a:lnTo>
                    <a:pt x="68" y="346"/>
                  </a:lnTo>
                  <a:lnTo>
                    <a:pt x="54" y="344"/>
                  </a:lnTo>
                  <a:lnTo>
                    <a:pt x="40" y="343"/>
                  </a:lnTo>
                  <a:lnTo>
                    <a:pt x="34" y="343"/>
                  </a:lnTo>
                  <a:lnTo>
                    <a:pt x="28" y="344"/>
                  </a:lnTo>
                  <a:lnTo>
                    <a:pt x="24" y="346"/>
                  </a:lnTo>
                  <a:lnTo>
                    <a:pt x="19" y="348"/>
                  </a:lnTo>
                  <a:lnTo>
                    <a:pt x="16" y="351"/>
                  </a:lnTo>
                  <a:lnTo>
                    <a:pt x="12" y="354"/>
                  </a:lnTo>
                  <a:lnTo>
                    <a:pt x="9" y="358"/>
                  </a:lnTo>
                  <a:lnTo>
                    <a:pt x="6" y="362"/>
                  </a:lnTo>
                  <a:lnTo>
                    <a:pt x="3" y="370"/>
                  </a:lnTo>
                  <a:lnTo>
                    <a:pt x="1" y="379"/>
                  </a:lnTo>
                  <a:lnTo>
                    <a:pt x="0" y="388"/>
                  </a:lnTo>
                  <a:lnTo>
                    <a:pt x="1" y="397"/>
                  </a:lnTo>
                  <a:lnTo>
                    <a:pt x="3" y="406"/>
                  </a:lnTo>
                  <a:lnTo>
                    <a:pt x="6" y="415"/>
                  </a:lnTo>
                  <a:lnTo>
                    <a:pt x="9" y="423"/>
                  </a:lnTo>
                  <a:lnTo>
                    <a:pt x="13" y="431"/>
                  </a:lnTo>
                  <a:lnTo>
                    <a:pt x="173" y="662"/>
                  </a:lnTo>
                  <a:lnTo>
                    <a:pt x="485" y="662"/>
                  </a:lnTo>
                  <a:lnTo>
                    <a:pt x="521" y="447"/>
                  </a:lnTo>
                  <a:lnTo>
                    <a:pt x="523" y="431"/>
                  </a:lnTo>
                  <a:lnTo>
                    <a:pt x="524" y="415"/>
                  </a:lnTo>
                  <a:lnTo>
                    <a:pt x="524" y="407"/>
                  </a:lnTo>
                  <a:lnTo>
                    <a:pt x="523" y="401"/>
                  </a:lnTo>
                  <a:lnTo>
                    <a:pt x="521" y="393"/>
                  </a:lnTo>
                  <a:lnTo>
                    <a:pt x="519" y="385"/>
                  </a:lnTo>
                  <a:lnTo>
                    <a:pt x="516" y="378"/>
                  </a:lnTo>
                  <a:lnTo>
                    <a:pt x="513" y="371"/>
                  </a:lnTo>
                  <a:lnTo>
                    <a:pt x="510" y="366"/>
                  </a:lnTo>
                  <a:lnTo>
                    <a:pt x="504" y="360"/>
                  </a:lnTo>
                  <a:lnTo>
                    <a:pt x="499" y="354"/>
                  </a:lnTo>
                  <a:lnTo>
                    <a:pt x="493" y="350"/>
                  </a:lnTo>
                  <a:lnTo>
                    <a:pt x="486" y="346"/>
                  </a:lnTo>
                  <a:lnTo>
                    <a:pt x="479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4518"/>
            <p:cNvSpPr>
              <a:spLocks/>
            </p:cNvSpPr>
            <p:nvPr/>
          </p:nvSpPr>
          <p:spPr bwMode="auto">
            <a:xfrm>
              <a:off x="9934575" y="354013"/>
              <a:ext cx="187325" cy="163513"/>
            </a:xfrm>
            <a:custGeom>
              <a:avLst/>
              <a:gdLst>
                <a:gd name="T0" fmla="*/ 137 w 591"/>
                <a:gd name="T1" fmla="*/ 489 h 514"/>
                <a:gd name="T2" fmla="*/ 133 w 591"/>
                <a:gd name="T3" fmla="*/ 467 h 514"/>
                <a:gd name="T4" fmla="*/ 107 w 591"/>
                <a:gd name="T5" fmla="*/ 436 h 514"/>
                <a:gd name="T6" fmla="*/ 71 w 591"/>
                <a:gd name="T7" fmla="*/ 365 h 514"/>
                <a:gd name="T8" fmla="*/ 61 w 591"/>
                <a:gd name="T9" fmla="*/ 307 h 514"/>
                <a:gd name="T10" fmla="*/ 63 w 591"/>
                <a:gd name="T11" fmla="*/ 261 h 514"/>
                <a:gd name="T12" fmla="*/ 74 w 591"/>
                <a:gd name="T13" fmla="*/ 215 h 514"/>
                <a:gd name="T14" fmla="*/ 93 w 591"/>
                <a:gd name="T15" fmla="*/ 175 h 514"/>
                <a:gd name="T16" fmla="*/ 122 w 591"/>
                <a:gd name="T17" fmla="*/ 138 h 514"/>
                <a:gd name="T18" fmla="*/ 155 w 591"/>
                <a:gd name="T19" fmla="*/ 106 h 514"/>
                <a:gd name="T20" fmla="*/ 195 w 591"/>
                <a:gd name="T21" fmla="*/ 82 h 514"/>
                <a:gd name="T22" fmla="*/ 238 w 591"/>
                <a:gd name="T23" fmla="*/ 66 h 514"/>
                <a:gd name="T24" fmla="*/ 284 w 591"/>
                <a:gd name="T25" fmla="*/ 60 h 514"/>
                <a:gd name="T26" fmla="*/ 330 w 591"/>
                <a:gd name="T27" fmla="*/ 62 h 514"/>
                <a:gd name="T28" fmla="*/ 376 w 591"/>
                <a:gd name="T29" fmla="*/ 73 h 514"/>
                <a:gd name="T30" fmla="*/ 417 w 591"/>
                <a:gd name="T31" fmla="*/ 94 h 514"/>
                <a:gd name="T32" fmla="*/ 454 w 591"/>
                <a:gd name="T33" fmla="*/ 121 h 514"/>
                <a:gd name="T34" fmla="*/ 485 w 591"/>
                <a:gd name="T35" fmla="*/ 156 h 514"/>
                <a:gd name="T36" fmla="*/ 509 w 591"/>
                <a:gd name="T37" fmla="*/ 195 h 514"/>
                <a:gd name="T38" fmla="*/ 529 w 591"/>
                <a:gd name="T39" fmla="*/ 261 h 514"/>
                <a:gd name="T40" fmla="*/ 532 w 591"/>
                <a:gd name="T41" fmla="*/ 307 h 514"/>
                <a:gd name="T42" fmla="*/ 521 w 591"/>
                <a:gd name="T43" fmla="*/ 365 h 514"/>
                <a:gd name="T44" fmla="*/ 485 w 591"/>
                <a:gd name="T45" fmla="*/ 436 h 514"/>
                <a:gd name="T46" fmla="*/ 459 w 591"/>
                <a:gd name="T47" fmla="*/ 467 h 514"/>
                <a:gd name="T48" fmla="*/ 455 w 591"/>
                <a:gd name="T49" fmla="*/ 489 h 514"/>
                <a:gd name="T50" fmla="*/ 467 w 591"/>
                <a:gd name="T51" fmla="*/ 509 h 514"/>
                <a:gd name="T52" fmla="*/ 490 w 591"/>
                <a:gd name="T53" fmla="*/ 513 h 514"/>
                <a:gd name="T54" fmla="*/ 516 w 591"/>
                <a:gd name="T55" fmla="*/ 494 h 514"/>
                <a:gd name="T56" fmla="*/ 550 w 591"/>
                <a:gd name="T57" fmla="*/ 447 h 514"/>
                <a:gd name="T58" fmla="*/ 574 w 591"/>
                <a:gd name="T59" fmla="*/ 395 h 514"/>
                <a:gd name="T60" fmla="*/ 589 w 591"/>
                <a:gd name="T61" fmla="*/ 340 h 514"/>
                <a:gd name="T62" fmla="*/ 591 w 591"/>
                <a:gd name="T63" fmla="*/ 281 h 514"/>
                <a:gd name="T64" fmla="*/ 583 w 591"/>
                <a:gd name="T65" fmla="*/ 223 h 514"/>
                <a:gd name="T66" fmla="*/ 564 w 591"/>
                <a:gd name="T67" fmla="*/ 169 h 514"/>
                <a:gd name="T68" fmla="*/ 534 w 591"/>
                <a:gd name="T69" fmla="*/ 119 h 514"/>
                <a:gd name="T70" fmla="*/ 494 w 591"/>
                <a:gd name="T71" fmla="*/ 77 h 514"/>
                <a:gd name="T72" fmla="*/ 448 w 591"/>
                <a:gd name="T73" fmla="*/ 42 h 514"/>
                <a:gd name="T74" fmla="*/ 396 w 591"/>
                <a:gd name="T75" fmla="*/ 17 h 514"/>
                <a:gd name="T76" fmla="*/ 340 w 591"/>
                <a:gd name="T77" fmla="*/ 3 h 514"/>
                <a:gd name="T78" fmla="*/ 295 w 591"/>
                <a:gd name="T79" fmla="*/ 0 h 514"/>
                <a:gd name="T80" fmla="*/ 238 w 591"/>
                <a:gd name="T81" fmla="*/ 5 h 514"/>
                <a:gd name="T82" fmla="*/ 183 w 591"/>
                <a:gd name="T83" fmla="*/ 22 h 514"/>
                <a:gd name="T84" fmla="*/ 132 w 591"/>
                <a:gd name="T85" fmla="*/ 49 h 514"/>
                <a:gd name="T86" fmla="*/ 87 w 591"/>
                <a:gd name="T87" fmla="*/ 87 h 514"/>
                <a:gd name="T88" fmla="*/ 49 w 591"/>
                <a:gd name="T89" fmla="*/ 132 h 514"/>
                <a:gd name="T90" fmla="*/ 22 w 591"/>
                <a:gd name="T91" fmla="*/ 182 h 514"/>
                <a:gd name="T92" fmla="*/ 5 w 591"/>
                <a:gd name="T93" fmla="*/ 237 h 514"/>
                <a:gd name="T94" fmla="*/ 0 w 591"/>
                <a:gd name="T95" fmla="*/ 296 h 514"/>
                <a:gd name="T96" fmla="*/ 5 w 591"/>
                <a:gd name="T97" fmla="*/ 353 h 514"/>
                <a:gd name="T98" fmla="*/ 22 w 591"/>
                <a:gd name="T99" fmla="*/ 409 h 514"/>
                <a:gd name="T100" fmla="*/ 49 w 591"/>
                <a:gd name="T101" fmla="*/ 459 h 514"/>
                <a:gd name="T102" fmla="*/ 87 w 591"/>
                <a:gd name="T103" fmla="*/ 505 h 514"/>
                <a:gd name="T104" fmla="*/ 108 w 591"/>
                <a:gd name="T105" fmla="*/ 514 h 514"/>
                <a:gd name="T106" fmla="*/ 129 w 591"/>
                <a:gd name="T107" fmla="*/ 505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1" h="514">
                  <a:moveTo>
                    <a:pt x="129" y="505"/>
                  </a:moveTo>
                  <a:lnTo>
                    <a:pt x="133" y="500"/>
                  </a:lnTo>
                  <a:lnTo>
                    <a:pt x="136" y="494"/>
                  </a:lnTo>
                  <a:lnTo>
                    <a:pt x="137" y="489"/>
                  </a:lnTo>
                  <a:lnTo>
                    <a:pt x="138" y="483"/>
                  </a:lnTo>
                  <a:lnTo>
                    <a:pt x="137" y="478"/>
                  </a:lnTo>
                  <a:lnTo>
                    <a:pt x="136" y="472"/>
                  </a:lnTo>
                  <a:lnTo>
                    <a:pt x="133" y="467"/>
                  </a:lnTo>
                  <a:lnTo>
                    <a:pt x="129" y="462"/>
                  </a:lnTo>
                  <a:lnTo>
                    <a:pt x="122" y="454"/>
                  </a:lnTo>
                  <a:lnTo>
                    <a:pt x="114" y="445"/>
                  </a:lnTo>
                  <a:lnTo>
                    <a:pt x="107" y="436"/>
                  </a:lnTo>
                  <a:lnTo>
                    <a:pt x="100" y="427"/>
                  </a:lnTo>
                  <a:lnTo>
                    <a:pt x="88" y="406"/>
                  </a:lnTo>
                  <a:lnTo>
                    <a:pt x="79" y="386"/>
                  </a:lnTo>
                  <a:lnTo>
                    <a:pt x="71" y="365"/>
                  </a:lnTo>
                  <a:lnTo>
                    <a:pt x="65" y="342"/>
                  </a:lnTo>
                  <a:lnTo>
                    <a:pt x="63" y="331"/>
                  </a:lnTo>
                  <a:lnTo>
                    <a:pt x="62" y="319"/>
                  </a:lnTo>
                  <a:lnTo>
                    <a:pt x="61" y="307"/>
                  </a:lnTo>
                  <a:lnTo>
                    <a:pt x="61" y="296"/>
                  </a:lnTo>
                  <a:lnTo>
                    <a:pt x="61" y="283"/>
                  </a:lnTo>
                  <a:lnTo>
                    <a:pt x="62" y="272"/>
                  </a:lnTo>
                  <a:lnTo>
                    <a:pt x="63" y="261"/>
                  </a:lnTo>
                  <a:lnTo>
                    <a:pt x="65" y="249"/>
                  </a:lnTo>
                  <a:lnTo>
                    <a:pt x="67" y="238"/>
                  </a:lnTo>
                  <a:lnTo>
                    <a:pt x="71" y="227"/>
                  </a:lnTo>
                  <a:lnTo>
                    <a:pt x="74" y="215"/>
                  </a:lnTo>
                  <a:lnTo>
                    <a:pt x="79" y="205"/>
                  </a:lnTo>
                  <a:lnTo>
                    <a:pt x="83" y="195"/>
                  </a:lnTo>
                  <a:lnTo>
                    <a:pt x="88" y="185"/>
                  </a:lnTo>
                  <a:lnTo>
                    <a:pt x="93" y="175"/>
                  </a:lnTo>
                  <a:lnTo>
                    <a:pt x="100" y="165"/>
                  </a:lnTo>
                  <a:lnTo>
                    <a:pt x="107" y="156"/>
                  </a:lnTo>
                  <a:lnTo>
                    <a:pt x="114" y="147"/>
                  </a:lnTo>
                  <a:lnTo>
                    <a:pt x="122" y="138"/>
                  </a:lnTo>
                  <a:lnTo>
                    <a:pt x="129" y="129"/>
                  </a:lnTo>
                  <a:lnTo>
                    <a:pt x="137" y="121"/>
                  </a:lnTo>
                  <a:lnTo>
                    <a:pt x="146" y="113"/>
                  </a:lnTo>
                  <a:lnTo>
                    <a:pt x="155" y="106"/>
                  </a:lnTo>
                  <a:lnTo>
                    <a:pt x="166" y="99"/>
                  </a:lnTo>
                  <a:lnTo>
                    <a:pt x="175" y="94"/>
                  </a:lnTo>
                  <a:lnTo>
                    <a:pt x="185" y="88"/>
                  </a:lnTo>
                  <a:lnTo>
                    <a:pt x="195" y="82"/>
                  </a:lnTo>
                  <a:lnTo>
                    <a:pt x="206" y="78"/>
                  </a:lnTo>
                  <a:lnTo>
                    <a:pt x="216" y="73"/>
                  </a:lnTo>
                  <a:lnTo>
                    <a:pt x="228" y="70"/>
                  </a:lnTo>
                  <a:lnTo>
                    <a:pt x="238" y="66"/>
                  </a:lnTo>
                  <a:lnTo>
                    <a:pt x="249" y="64"/>
                  </a:lnTo>
                  <a:lnTo>
                    <a:pt x="262" y="62"/>
                  </a:lnTo>
                  <a:lnTo>
                    <a:pt x="273" y="61"/>
                  </a:lnTo>
                  <a:lnTo>
                    <a:pt x="284" y="60"/>
                  </a:lnTo>
                  <a:lnTo>
                    <a:pt x="295" y="60"/>
                  </a:lnTo>
                  <a:lnTo>
                    <a:pt x="308" y="60"/>
                  </a:lnTo>
                  <a:lnTo>
                    <a:pt x="319" y="61"/>
                  </a:lnTo>
                  <a:lnTo>
                    <a:pt x="330" y="62"/>
                  </a:lnTo>
                  <a:lnTo>
                    <a:pt x="342" y="64"/>
                  </a:lnTo>
                  <a:lnTo>
                    <a:pt x="353" y="66"/>
                  </a:lnTo>
                  <a:lnTo>
                    <a:pt x="364" y="70"/>
                  </a:lnTo>
                  <a:lnTo>
                    <a:pt x="376" y="73"/>
                  </a:lnTo>
                  <a:lnTo>
                    <a:pt x="386" y="78"/>
                  </a:lnTo>
                  <a:lnTo>
                    <a:pt x="397" y="82"/>
                  </a:lnTo>
                  <a:lnTo>
                    <a:pt x="407" y="88"/>
                  </a:lnTo>
                  <a:lnTo>
                    <a:pt x="417" y="94"/>
                  </a:lnTo>
                  <a:lnTo>
                    <a:pt x="426" y="99"/>
                  </a:lnTo>
                  <a:lnTo>
                    <a:pt x="437" y="106"/>
                  </a:lnTo>
                  <a:lnTo>
                    <a:pt x="446" y="113"/>
                  </a:lnTo>
                  <a:lnTo>
                    <a:pt x="454" y="121"/>
                  </a:lnTo>
                  <a:lnTo>
                    <a:pt x="463" y="129"/>
                  </a:lnTo>
                  <a:lnTo>
                    <a:pt x="471" y="138"/>
                  </a:lnTo>
                  <a:lnTo>
                    <a:pt x="478" y="147"/>
                  </a:lnTo>
                  <a:lnTo>
                    <a:pt x="485" y="156"/>
                  </a:lnTo>
                  <a:lnTo>
                    <a:pt x="492" y="165"/>
                  </a:lnTo>
                  <a:lnTo>
                    <a:pt x="499" y="175"/>
                  </a:lnTo>
                  <a:lnTo>
                    <a:pt x="504" y="185"/>
                  </a:lnTo>
                  <a:lnTo>
                    <a:pt x="509" y="195"/>
                  </a:lnTo>
                  <a:lnTo>
                    <a:pt x="513" y="205"/>
                  </a:lnTo>
                  <a:lnTo>
                    <a:pt x="521" y="227"/>
                  </a:lnTo>
                  <a:lnTo>
                    <a:pt x="527" y="249"/>
                  </a:lnTo>
                  <a:lnTo>
                    <a:pt x="529" y="261"/>
                  </a:lnTo>
                  <a:lnTo>
                    <a:pt x="530" y="272"/>
                  </a:lnTo>
                  <a:lnTo>
                    <a:pt x="532" y="283"/>
                  </a:lnTo>
                  <a:lnTo>
                    <a:pt x="532" y="296"/>
                  </a:lnTo>
                  <a:lnTo>
                    <a:pt x="532" y="307"/>
                  </a:lnTo>
                  <a:lnTo>
                    <a:pt x="530" y="319"/>
                  </a:lnTo>
                  <a:lnTo>
                    <a:pt x="529" y="331"/>
                  </a:lnTo>
                  <a:lnTo>
                    <a:pt x="527" y="342"/>
                  </a:lnTo>
                  <a:lnTo>
                    <a:pt x="521" y="365"/>
                  </a:lnTo>
                  <a:lnTo>
                    <a:pt x="513" y="386"/>
                  </a:lnTo>
                  <a:lnTo>
                    <a:pt x="504" y="406"/>
                  </a:lnTo>
                  <a:lnTo>
                    <a:pt x="492" y="427"/>
                  </a:lnTo>
                  <a:lnTo>
                    <a:pt x="485" y="436"/>
                  </a:lnTo>
                  <a:lnTo>
                    <a:pt x="478" y="445"/>
                  </a:lnTo>
                  <a:lnTo>
                    <a:pt x="471" y="454"/>
                  </a:lnTo>
                  <a:lnTo>
                    <a:pt x="463" y="462"/>
                  </a:lnTo>
                  <a:lnTo>
                    <a:pt x="459" y="467"/>
                  </a:lnTo>
                  <a:lnTo>
                    <a:pt x="456" y="472"/>
                  </a:lnTo>
                  <a:lnTo>
                    <a:pt x="455" y="478"/>
                  </a:lnTo>
                  <a:lnTo>
                    <a:pt x="454" y="483"/>
                  </a:lnTo>
                  <a:lnTo>
                    <a:pt x="455" y="489"/>
                  </a:lnTo>
                  <a:lnTo>
                    <a:pt x="456" y="494"/>
                  </a:lnTo>
                  <a:lnTo>
                    <a:pt x="459" y="500"/>
                  </a:lnTo>
                  <a:lnTo>
                    <a:pt x="463" y="505"/>
                  </a:lnTo>
                  <a:lnTo>
                    <a:pt x="467" y="509"/>
                  </a:lnTo>
                  <a:lnTo>
                    <a:pt x="473" y="511"/>
                  </a:lnTo>
                  <a:lnTo>
                    <a:pt x="478" y="513"/>
                  </a:lnTo>
                  <a:lnTo>
                    <a:pt x="484" y="514"/>
                  </a:lnTo>
                  <a:lnTo>
                    <a:pt x="490" y="513"/>
                  </a:lnTo>
                  <a:lnTo>
                    <a:pt x="495" y="511"/>
                  </a:lnTo>
                  <a:lnTo>
                    <a:pt x="501" y="509"/>
                  </a:lnTo>
                  <a:lnTo>
                    <a:pt x="506" y="505"/>
                  </a:lnTo>
                  <a:lnTo>
                    <a:pt x="516" y="494"/>
                  </a:lnTo>
                  <a:lnTo>
                    <a:pt x="525" y="483"/>
                  </a:lnTo>
                  <a:lnTo>
                    <a:pt x="534" y="472"/>
                  </a:lnTo>
                  <a:lnTo>
                    <a:pt x="543" y="459"/>
                  </a:lnTo>
                  <a:lnTo>
                    <a:pt x="550" y="447"/>
                  </a:lnTo>
                  <a:lnTo>
                    <a:pt x="557" y="435"/>
                  </a:lnTo>
                  <a:lnTo>
                    <a:pt x="564" y="422"/>
                  </a:lnTo>
                  <a:lnTo>
                    <a:pt x="570" y="409"/>
                  </a:lnTo>
                  <a:lnTo>
                    <a:pt x="574" y="395"/>
                  </a:lnTo>
                  <a:lnTo>
                    <a:pt x="579" y="382"/>
                  </a:lnTo>
                  <a:lnTo>
                    <a:pt x="583" y="368"/>
                  </a:lnTo>
                  <a:lnTo>
                    <a:pt x="586" y="353"/>
                  </a:lnTo>
                  <a:lnTo>
                    <a:pt x="589" y="340"/>
                  </a:lnTo>
                  <a:lnTo>
                    <a:pt x="590" y="325"/>
                  </a:lnTo>
                  <a:lnTo>
                    <a:pt x="591" y="310"/>
                  </a:lnTo>
                  <a:lnTo>
                    <a:pt x="591" y="296"/>
                  </a:lnTo>
                  <a:lnTo>
                    <a:pt x="591" y="281"/>
                  </a:lnTo>
                  <a:lnTo>
                    <a:pt x="590" y="266"/>
                  </a:lnTo>
                  <a:lnTo>
                    <a:pt x="589" y="252"/>
                  </a:lnTo>
                  <a:lnTo>
                    <a:pt x="586" y="237"/>
                  </a:lnTo>
                  <a:lnTo>
                    <a:pt x="583" y="223"/>
                  </a:lnTo>
                  <a:lnTo>
                    <a:pt x="579" y="209"/>
                  </a:lnTo>
                  <a:lnTo>
                    <a:pt x="574" y="195"/>
                  </a:lnTo>
                  <a:lnTo>
                    <a:pt x="570" y="183"/>
                  </a:lnTo>
                  <a:lnTo>
                    <a:pt x="564" y="169"/>
                  </a:lnTo>
                  <a:lnTo>
                    <a:pt x="557" y="156"/>
                  </a:lnTo>
                  <a:lnTo>
                    <a:pt x="550" y="143"/>
                  </a:lnTo>
                  <a:lnTo>
                    <a:pt x="543" y="132"/>
                  </a:lnTo>
                  <a:lnTo>
                    <a:pt x="534" y="119"/>
                  </a:lnTo>
                  <a:lnTo>
                    <a:pt x="525" y="108"/>
                  </a:lnTo>
                  <a:lnTo>
                    <a:pt x="516" y="97"/>
                  </a:lnTo>
                  <a:lnTo>
                    <a:pt x="506" y="87"/>
                  </a:lnTo>
                  <a:lnTo>
                    <a:pt x="494" y="77"/>
                  </a:lnTo>
                  <a:lnTo>
                    <a:pt x="483" y="66"/>
                  </a:lnTo>
                  <a:lnTo>
                    <a:pt x="472" y="57"/>
                  </a:lnTo>
                  <a:lnTo>
                    <a:pt x="460" y="49"/>
                  </a:lnTo>
                  <a:lnTo>
                    <a:pt x="448" y="42"/>
                  </a:lnTo>
                  <a:lnTo>
                    <a:pt x="436" y="35"/>
                  </a:lnTo>
                  <a:lnTo>
                    <a:pt x="422" y="28"/>
                  </a:lnTo>
                  <a:lnTo>
                    <a:pt x="410" y="22"/>
                  </a:lnTo>
                  <a:lnTo>
                    <a:pt x="396" y="17"/>
                  </a:lnTo>
                  <a:lnTo>
                    <a:pt x="382" y="12"/>
                  </a:lnTo>
                  <a:lnTo>
                    <a:pt x="368" y="9"/>
                  </a:lnTo>
                  <a:lnTo>
                    <a:pt x="354" y="5"/>
                  </a:lnTo>
                  <a:lnTo>
                    <a:pt x="340" y="3"/>
                  </a:lnTo>
                  <a:lnTo>
                    <a:pt x="325" y="1"/>
                  </a:lnTo>
                  <a:lnTo>
                    <a:pt x="311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281" y="0"/>
                  </a:lnTo>
                  <a:lnTo>
                    <a:pt x="266" y="1"/>
                  </a:lnTo>
                  <a:lnTo>
                    <a:pt x="253" y="3"/>
                  </a:lnTo>
                  <a:lnTo>
                    <a:pt x="238" y="5"/>
                  </a:lnTo>
                  <a:lnTo>
                    <a:pt x="223" y="9"/>
                  </a:lnTo>
                  <a:lnTo>
                    <a:pt x="210" y="12"/>
                  </a:lnTo>
                  <a:lnTo>
                    <a:pt x="196" y="17"/>
                  </a:lnTo>
                  <a:lnTo>
                    <a:pt x="183" y="22"/>
                  </a:lnTo>
                  <a:lnTo>
                    <a:pt x="169" y="28"/>
                  </a:lnTo>
                  <a:lnTo>
                    <a:pt x="157" y="35"/>
                  </a:lnTo>
                  <a:lnTo>
                    <a:pt x="144" y="42"/>
                  </a:lnTo>
                  <a:lnTo>
                    <a:pt x="132" y="49"/>
                  </a:lnTo>
                  <a:lnTo>
                    <a:pt x="120" y="57"/>
                  </a:lnTo>
                  <a:lnTo>
                    <a:pt x="108" y="66"/>
                  </a:lnTo>
                  <a:lnTo>
                    <a:pt x="98" y="77"/>
                  </a:lnTo>
                  <a:lnTo>
                    <a:pt x="87" y="87"/>
                  </a:lnTo>
                  <a:lnTo>
                    <a:pt x="76" y="97"/>
                  </a:lnTo>
                  <a:lnTo>
                    <a:pt x="67" y="108"/>
                  </a:lnTo>
                  <a:lnTo>
                    <a:pt x="58" y="119"/>
                  </a:lnTo>
                  <a:lnTo>
                    <a:pt x="49" y="132"/>
                  </a:lnTo>
                  <a:lnTo>
                    <a:pt x="41" y="143"/>
                  </a:lnTo>
                  <a:lnTo>
                    <a:pt x="35" y="156"/>
                  </a:lnTo>
                  <a:lnTo>
                    <a:pt x="28" y="169"/>
                  </a:lnTo>
                  <a:lnTo>
                    <a:pt x="22" y="182"/>
                  </a:lnTo>
                  <a:lnTo>
                    <a:pt x="18" y="195"/>
                  </a:lnTo>
                  <a:lnTo>
                    <a:pt x="13" y="209"/>
                  </a:lnTo>
                  <a:lnTo>
                    <a:pt x="9" y="223"/>
                  </a:lnTo>
                  <a:lnTo>
                    <a:pt x="5" y="237"/>
                  </a:lnTo>
                  <a:lnTo>
                    <a:pt x="3" y="252"/>
                  </a:lnTo>
                  <a:lnTo>
                    <a:pt x="2" y="266"/>
                  </a:lnTo>
                  <a:lnTo>
                    <a:pt x="1" y="281"/>
                  </a:lnTo>
                  <a:lnTo>
                    <a:pt x="0" y="296"/>
                  </a:lnTo>
                  <a:lnTo>
                    <a:pt x="1" y="310"/>
                  </a:lnTo>
                  <a:lnTo>
                    <a:pt x="2" y="325"/>
                  </a:lnTo>
                  <a:lnTo>
                    <a:pt x="3" y="340"/>
                  </a:lnTo>
                  <a:lnTo>
                    <a:pt x="5" y="353"/>
                  </a:lnTo>
                  <a:lnTo>
                    <a:pt x="9" y="368"/>
                  </a:lnTo>
                  <a:lnTo>
                    <a:pt x="13" y="382"/>
                  </a:lnTo>
                  <a:lnTo>
                    <a:pt x="18" y="395"/>
                  </a:lnTo>
                  <a:lnTo>
                    <a:pt x="22" y="409"/>
                  </a:lnTo>
                  <a:lnTo>
                    <a:pt x="28" y="422"/>
                  </a:lnTo>
                  <a:lnTo>
                    <a:pt x="35" y="435"/>
                  </a:lnTo>
                  <a:lnTo>
                    <a:pt x="41" y="447"/>
                  </a:lnTo>
                  <a:lnTo>
                    <a:pt x="49" y="459"/>
                  </a:lnTo>
                  <a:lnTo>
                    <a:pt x="58" y="472"/>
                  </a:lnTo>
                  <a:lnTo>
                    <a:pt x="67" y="483"/>
                  </a:lnTo>
                  <a:lnTo>
                    <a:pt x="76" y="494"/>
                  </a:lnTo>
                  <a:lnTo>
                    <a:pt x="87" y="505"/>
                  </a:lnTo>
                  <a:lnTo>
                    <a:pt x="91" y="509"/>
                  </a:lnTo>
                  <a:lnTo>
                    <a:pt x="97" y="511"/>
                  </a:lnTo>
                  <a:lnTo>
                    <a:pt x="102" y="513"/>
                  </a:lnTo>
                  <a:lnTo>
                    <a:pt x="108" y="514"/>
                  </a:lnTo>
                  <a:lnTo>
                    <a:pt x="114" y="513"/>
                  </a:lnTo>
                  <a:lnTo>
                    <a:pt x="119" y="511"/>
                  </a:lnTo>
                  <a:lnTo>
                    <a:pt x="125" y="509"/>
                  </a:lnTo>
                  <a:lnTo>
                    <a:pt x="129" y="5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Rettangolo 57"/>
          <p:cNvSpPr/>
          <p:nvPr/>
        </p:nvSpPr>
        <p:spPr>
          <a:xfrm>
            <a:off x="334352" y="468344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err="1" smtClean="0">
                <a:solidFill>
                  <a:srgbClr val="174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Minibond</a:t>
            </a:r>
            <a:endParaRPr lang="it-IT" sz="1600" b="1" dirty="0">
              <a:solidFill>
                <a:srgbClr val="17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318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604972" y="6579592"/>
            <a:ext cx="2228850" cy="365125"/>
          </a:xfrm>
        </p:spPr>
        <p:txBody>
          <a:bodyPr/>
          <a:lstStyle/>
          <a:p>
            <a:fld id="{AC7E1696-1C4C-4479-8F1A-84D065B82B7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38" name="Titolo 3"/>
          <p:cNvSpPr txBox="1">
            <a:spLocks/>
          </p:cNvSpPr>
          <p:nvPr/>
        </p:nvSpPr>
        <p:spPr bwMode="auto">
          <a:xfrm>
            <a:off x="342900" y="-168413"/>
            <a:ext cx="9184175" cy="70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5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b="1" dirty="0" smtClean="0">
              <a:cs typeface="Arial" pitchFamily="34" charset="0"/>
            </a:endParaRPr>
          </a:p>
          <a:p>
            <a:r>
              <a:rPr lang="it-IT" b="1" dirty="0">
                <a:cs typeface="Arial" pitchFamily="34" charset="0"/>
              </a:rPr>
              <a:t>Finlombarda Corporate Banking</a:t>
            </a:r>
          </a:p>
        </p:txBody>
      </p:sp>
      <p:sp>
        <p:nvSpPr>
          <p:cNvPr id="58" name="Rettangolo 57"/>
          <p:cNvSpPr/>
          <p:nvPr/>
        </p:nvSpPr>
        <p:spPr>
          <a:xfrm>
            <a:off x="334352" y="514524"/>
            <a:ext cx="31806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>
                <a:solidFill>
                  <a:srgbClr val="174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ELITE Basket </a:t>
            </a:r>
            <a:r>
              <a:rPr lang="it-IT" sz="1600" b="1" dirty="0">
                <a:solidFill>
                  <a:srgbClr val="174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it-IT" sz="1600" b="1" dirty="0" smtClean="0">
                <a:solidFill>
                  <a:srgbClr val="174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 Lombardia</a:t>
            </a:r>
            <a:endParaRPr lang="it-IT" sz="1600" b="1" dirty="0">
              <a:solidFill>
                <a:srgbClr val="17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9"/>
          <p:cNvSpPr/>
          <p:nvPr>
            <p:custDataLst>
              <p:tags r:id="rId1"/>
            </p:custDataLst>
          </p:nvPr>
        </p:nvSpPr>
        <p:spPr bwMode="auto">
          <a:xfrm>
            <a:off x="866051" y="1277400"/>
            <a:ext cx="8488800" cy="345600"/>
          </a:xfrm>
          <a:prstGeom prst="rect">
            <a:avLst/>
          </a:prstGeom>
          <a:solidFill>
            <a:srgbClr val="1747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0" rIns="0" bIns="0" anchor="ctr"/>
          <a:lstStyle/>
          <a:p>
            <a:pPr lvl="0" defTabSz="914400">
              <a:defRPr/>
            </a:pPr>
            <a:r>
              <a:rPr lang="it-IT" sz="1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 e cosa finanzia</a:t>
            </a:r>
            <a:endParaRPr lang="it-IT" sz="1400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98812" y="1668428"/>
            <a:ext cx="83571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5738" lvl="1" indent="-184150" defTabSz="914400">
              <a:buFontTx/>
              <a:buChar char="•"/>
              <a:defRPr/>
            </a:pP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piani di investimento e di sviluppo in Italia e all’estero delle aziende lombarde</a:t>
            </a:r>
          </a:p>
          <a:p>
            <a:pPr marL="185738" lvl="1" indent="-184150" defTabSz="914400">
              <a:buFontTx/>
              <a:buChar char="•"/>
              <a:defRPr/>
            </a:pP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sigenze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gestione operativa e capitale circolante</a:t>
            </a:r>
            <a:endParaRPr lang="it-IT" sz="1400" kern="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lvl="1" indent="-184150" defTabSz="914400">
              <a:buFontTx/>
              <a:buChar char="•"/>
              <a:defRPr/>
            </a:pP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ifinanziamento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debito esistente</a:t>
            </a:r>
          </a:p>
        </p:txBody>
      </p:sp>
      <p:sp>
        <p:nvSpPr>
          <p:cNvPr id="33" name="RbLeanShape Left U-Shape 21"/>
          <p:cNvSpPr>
            <a:spLocks noChangeArrowheads="1"/>
          </p:cNvSpPr>
          <p:nvPr/>
        </p:nvSpPr>
        <p:spPr bwMode="auto">
          <a:xfrm rot="5400000">
            <a:off x="4565798" y="-2429856"/>
            <a:ext cx="1117876" cy="8532386"/>
          </a:xfrm>
          <a:custGeom>
            <a:avLst/>
            <a:gdLst>
              <a:gd name="T0" fmla="*/ 0 w 1270000"/>
              <a:gd name="T1" fmla="*/ 0 h 3175000"/>
              <a:gd name="T2" fmla="*/ 1270000 w 1270000"/>
              <a:gd name="T3" fmla="*/ 0 h 3175000"/>
              <a:gd name="T4" fmla="*/ 1270000 w 1270000"/>
              <a:gd name="T5" fmla="*/ 2076759 h 3175000"/>
              <a:gd name="T6" fmla="*/ 0 w 1270000"/>
              <a:gd name="T7" fmla="*/ 2076759 h 3175000"/>
              <a:gd name="T8" fmla="*/ 0 60000 65536"/>
              <a:gd name="T9" fmla="*/ 0 60000 65536"/>
              <a:gd name="T10" fmla="*/ 0 60000 65536"/>
              <a:gd name="T11" fmla="*/ 0 60000 65536"/>
              <a:gd name="T12" fmla="*/ 0 w 1270000"/>
              <a:gd name="T13" fmla="*/ 0 h 3175000"/>
              <a:gd name="T14" fmla="*/ 1270000 w 1270000"/>
              <a:gd name="T15" fmla="*/ 3175000 h 3175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noFill/>
          <a:ln w="22225" algn="ctr">
            <a:solidFill>
              <a:srgbClr val="000099"/>
            </a:solidFill>
            <a:round/>
            <a:headEnd/>
            <a:tailEnd/>
          </a:ln>
        </p:spPr>
        <p:txBody>
          <a:bodyPr wrap="none" lIns="0" tIns="89999" rIns="0" bIns="0"/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Rectangle 29"/>
          <p:cNvSpPr/>
          <p:nvPr>
            <p:custDataLst>
              <p:tags r:id="rId3"/>
            </p:custDataLst>
          </p:nvPr>
        </p:nvSpPr>
        <p:spPr bwMode="auto">
          <a:xfrm>
            <a:off x="866051" y="2441886"/>
            <a:ext cx="8488800" cy="345600"/>
          </a:xfrm>
          <a:prstGeom prst="rect">
            <a:avLst/>
          </a:prstGeom>
          <a:solidFill>
            <a:srgbClr val="1747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</a:p>
        </p:txBody>
      </p:sp>
      <p:sp>
        <p:nvSpPr>
          <p:cNvPr id="35" name="Text Box 2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8811" y="2884638"/>
            <a:ext cx="835717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5738" lvl="1" indent="-184150" defTabSz="914400">
              <a:buFontTx/>
              <a:buChar char="•"/>
              <a:defRPr/>
            </a:pPr>
            <a:r>
              <a:rPr lang="it-IT" sz="1400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Midcap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lombarde aderenti al programma ELITE di Borsa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Italiana</a:t>
            </a:r>
            <a:endParaRPr lang="it-IT" sz="1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bLeanShape Left U-Shape 21"/>
          <p:cNvSpPr>
            <a:spLocks noChangeArrowheads="1"/>
          </p:cNvSpPr>
          <p:nvPr/>
        </p:nvSpPr>
        <p:spPr bwMode="auto">
          <a:xfrm rot="5400000">
            <a:off x="4737973" y="-1437541"/>
            <a:ext cx="792000" cy="8550856"/>
          </a:xfrm>
          <a:custGeom>
            <a:avLst/>
            <a:gdLst>
              <a:gd name="T0" fmla="*/ 0 w 1270000"/>
              <a:gd name="T1" fmla="*/ 0 h 3175000"/>
              <a:gd name="T2" fmla="*/ 1270000 w 1270000"/>
              <a:gd name="T3" fmla="*/ 0 h 3175000"/>
              <a:gd name="T4" fmla="*/ 1270000 w 1270000"/>
              <a:gd name="T5" fmla="*/ 2076759 h 3175000"/>
              <a:gd name="T6" fmla="*/ 0 w 1270000"/>
              <a:gd name="T7" fmla="*/ 2076759 h 3175000"/>
              <a:gd name="T8" fmla="*/ 0 60000 65536"/>
              <a:gd name="T9" fmla="*/ 0 60000 65536"/>
              <a:gd name="T10" fmla="*/ 0 60000 65536"/>
              <a:gd name="T11" fmla="*/ 0 60000 65536"/>
              <a:gd name="T12" fmla="*/ 0 w 1270000"/>
              <a:gd name="T13" fmla="*/ 0 h 3175000"/>
              <a:gd name="T14" fmla="*/ 1270000 w 1270000"/>
              <a:gd name="T15" fmla="*/ 3175000 h 3175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noFill/>
          <a:ln w="22225" algn="ctr">
            <a:solidFill>
              <a:srgbClr val="000099"/>
            </a:solidFill>
            <a:round/>
            <a:headEnd/>
            <a:tailEnd/>
          </a:ln>
        </p:spPr>
        <p:txBody>
          <a:bodyPr wrap="none" lIns="0" tIns="89999" rIns="0" bIns="0"/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7" name="Group 495"/>
          <p:cNvGrpSpPr/>
          <p:nvPr/>
        </p:nvGrpSpPr>
        <p:grpSpPr>
          <a:xfrm>
            <a:off x="2165774" y="3910630"/>
            <a:ext cx="284163" cy="292415"/>
            <a:chOff x="7613650" y="1387475"/>
            <a:chExt cx="284163" cy="284163"/>
          </a:xfrm>
          <a:solidFill>
            <a:schemeClr val="bg1"/>
          </a:solidFill>
        </p:grpSpPr>
        <p:sp>
          <p:nvSpPr>
            <p:cNvPr id="48" name="Freeform 4359"/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360"/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143"/>
          <p:cNvGrpSpPr/>
          <p:nvPr/>
        </p:nvGrpSpPr>
        <p:grpSpPr>
          <a:xfrm>
            <a:off x="1559285" y="2513387"/>
            <a:ext cx="285750" cy="225425"/>
            <a:chOff x="9883775" y="5410200"/>
            <a:chExt cx="285750" cy="225425"/>
          </a:xfrm>
          <a:solidFill>
            <a:schemeClr val="bg1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51" name="Freeform 3677"/>
            <p:cNvSpPr>
              <a:spLocks/>
            </p:cNvSpPr>
            <p:nvPr/>
          </p:nvSpPr>
          <p:spPr bwMode="auto">
            <a:xfrm>
              <a:off x="10052050" y="5445125"/>
              <a:ext cx="117475" cy="190500"/>
            </a:xfrm>
            <a:custGeom>
              <a:avLst/>
              <a:gdLst>
                <a:gd name="T0" fmla="*/ 201 w 296"/>
                <a:gd name="T1" fmla="*/ 285 h 482"/>
                <a:gd name="T2" fmla="*/ 168 w 296"/>
                <a:gd name="T3" fmla="*/ 275 h 482"/>
                <a:gd name="T4" fmla="*/ 153 w 296"/>
                <a:gd name="T5" fmla="*/ 238 h 482"/>
                <a:gd name="T6" fmla="*/ 163 w 296"/>
                <a:gd name="T7" fmla="*/ 230 h 482"/>
                <a:gd name="T8" fmla="*/ 176 w 296"/>
                <a:gd name="T9" fmla="*/ 219 h 482"/>
                <a:gd name="T10" fmla="*/ 185 w 296"/>
                <a:gd name="T11" fmla="*/ 201 h 482"/>
                <a:gd name="T12" fmla="*/ 190 w 296"/>
                <a:gd name="T13" fmla="*/ 175 h 482"/>
                <a:gd name="T14" fmla="*/ 198 w 296"/>
                <a:gd name="T15" fmla="*/ 167 h 482"/>
                <a:gd name="T16" fmla="*/ 201 w 296"/>
                <a:gd name="T17" fmla="*/ 158 h 482"/>
                <a:gd name="T18" fmla="*/ 205 w 296"/>
                <a:gd name="T19" fmla="*/ 133 h 482"/>
                <a:gd name="T20" fmla="*/ 205 w 296"/>
                <a:gd name="T21" fmla="*/ 122 h 482"/>
                <a:gd name="T22" fmla="*/ 201 w 296"/>
                <a:gd name="T23" fmla="*/ 110 h 482"/>
                <a:gd name="T24" fmla="*/ 195 w 296"/>
                <a:gd name="T25" fmla="*/ 101 h 482"/>
                <a:gd name="T26" fmla="*/ 205 w 296"/>
                <a:gd name="T27" fmla="*/ 76 h 482"/>
                <a:gd name="T28" fmla="*/ 208 w 296"/>
                <a:gd name="T29" fmla="*/ 59 h 482"/>
                <a:gd name="T30" fmla="*/ 205 w 296"/>
                <a:gd name="T31" fmla="*/ 43 h 482"/>
                <a:gd name="T32" fmla="*/ 200 w 296"/>
                <a:gd name="T33" fmla="*/ 31 h 482"/>
                <a:gd name="T34" fmla="*/ 192 w 296"/>
                <a:gd name="T35" fmla="*/ 22 h 482"/>
                <a:gd name="T36" fmla="*/ 171 w 296"/>
                <a:gd name="T37" fmla="*/ 9 h 482"/>
                <a:gd name="T38" fmla="*/ 145 w 296"/>
                <a:gd name="T39" fmla="*/ 2 h 482"/>
                <a:gd name="T40" fmla="*/ 118 w 296"/>
                <a:gd name="T41" fmla="*/ 0 h 482"/>
                <a:gd name="T42" fmla="*/ 95 w 296"/>
                <a:gd name="T43" fmla="*/ 2 h 482"/>
                <a:gd name="T44" fmla="*/ 70 w 296"/>
                <a:gd name="T45" fmla="*/ 7 h 482"/>
                <a:gd name="T46" fmla="*/ 50 w 296"/>
                <a:gd name="T47" fmla="*/ 17 h 482"/>
                <a:gd name="T48" fmla="*/ 36 w 296"/>
                <a:gd name="T49" fmla="*/ 32 h 482"/>
                <a:gd name="T50" fmla="*/ 16 w 296"/>
                <a:gd name="T51" fmla="*/ 36 h 482"/>
                <a:gd name="T52" fmla="*/ 7 w 296"/>
                <a:gd name="T53" fmla="*/ 44 h 482"/>
                <a:gd name="T54" fmla="*/ 4 w 296"/>
                <a:gd name="T55" fmla="*/ 57 h 482"/>
                <a:gd name="T56" fmla="*/ 4 w 296"/>
                <a:gd name="T57" fmla="*/ 71 h 482"/>
                <a:gd name="T58" fmla="*/ 13 w 296"/>
                <a:gd name="T59" fmla="*/ 99 h 482"/>
                <a:gd name="T60" fmla="*/ 5 w 296"/>
                <a:gd name="T61" fmla="*/ 110 h 482"/>
                <a:gd name="T62" fmla="*/ 0 w 296"/>
                <a:gd name="T63" fmla="*/ 121 h 482"/>
                <a:gd name="T64" fmla="*/ 0 w 296"/>
                <a:gd name="T65" fmla="*/ 133 h 482"/>
                <a:gd name="T66" fmla="*/ 4 w 296"/>
                <a:gd name="T67" fmla="*/ 158 h 482"/>
                <a:gd name="T68" fmla="*/ 9 w 296"/>
                <a:gd name="T69" fmla="*/ 167 h 482"/>
                <a:gd name="T70" fmla="*/ 15 w 296"/>
                <a:gd name="T71" fmla="*/ 175 h 482"/>
                <a:gd name="T72" fmla="*/ 20 w 296"/>
                <a:gd name="T73" fmla="*/ 199 h 482"/>
                <a:gd name="T74" fmla="*/ 31 w 296"/>
                <a:gd name="T75" fmla="*/ 217 h 482"/>
                <a:gd name="T76" fmla="*/ 43 w 296"/>
                <a:gd name="T77" fmla="*/ 230 h 482"/>
                <a:gd name="T78" fmla="*/ 56 w 296"/>
                <a:gd name="T79" fmla="*/ 238 h 482"/>
                <a:gd name="T80" fmla="*/ 43 w 296"/>
                <a:gd name="T81" fmla="*/ 274 h 482"/>
                <a:gd name="T82" fmla="*/ 42 w 296"/>
                <a:gd name="T83" fmla="*/ 287 h 482"/>
                <a:gd name="T84" fmla="*/ 61 w 296"/>
                <a:gd name="T85" fmla="*/ 302 h 482"/>
                <a:gd name="T86" fmla="*/ 73 w 296"/>
                <a:gd name="T87" fmla="*/ 318 h 482"/>
                <a:gd name="T88" fmla="*/ 79 w 296"/>
                <a:gd name="T89" fmla="*/ 332 h 482"/>
                <a:gd name="T90" fmla="*/ 81 w 296"/>
                <a:gd name="T91" fmla="*/ 482 h 482"/>
                <a:gd name="T92" fmla="*/ 289 w 296"/>
                <a:gd name="T93" fmla="*/ 481 h 482"/>
                <a:gd name="T94" fmla="*/ 295 w 296"/>
                <a:gd name="T95" fmla="*/ 474 h 482"/>
                <a:gd name="T96" fmla="*/ 296 w 296"/>
                <a:gd name="T97" fmla="*/ 334 h 482"/>
                <a:gd name="T98" fmla="*/ 293 w 296"/>
                <a:gd name="T99" fmla="*/ 323 h 482"/>
                <a:gd name="T100" fmla="*/ 278 w 296"/>
                <a:gd name="T101" fmla="*/ 312 h 482"/>
                <a:gd name="T102" fmla="*/ 217 w 296"/>
                <a:gd name="T103" fmla="*/ 291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6" h="482">
                  <a:moveTo>
                    <a:pt x="217" y="291"/>
                  </a:moveTo>
                  <a:lnTo>
                    <a:pt x="201" y="285"/>
                  </a:lnTo>
                  <a:lnTo>
                    <a:pt x="185" y="280"/>
                  </a:lnTo>
                  <a:lnTo>
                    <a:pt x="168" y="275"/>
                  </a:lnTo>
                  <a:lnTo>
                    <a:pt x="153" y="270"/>
                  </a:lnTo>
                  <a:lnTo>
                    <a:pt x="153" y="238"/>
                  </a:lnTo>
                  <a:lnTo>
                    <a:pt x="158" y="235"/>
                  </a:lnTo>
                  <a:lnTo>
                    <a:pt x="163" y="230"/>
                  </a:lnTo>
                  <a:lnTo>
                    <a:pt x="169" y="225"/>
                  </a:lnTo>
                  <a:lnTo>
                    <a:pt x="176" y="219"/>
                  </a:lnTo>
                  <a:lnTo>
                    <a:pt x="181" y="210"/>
                  </a:lnTo>
                  <a:lnTo>
                    <a:pt x="185" y="201"/>
                  </a:lnTo>
                  <a:lnTo>
                    <a:pt x="189" y="189"/>
                  </a:lnTo>
                  <a:lnTo>
                    <a:pt x="190" y="175"/>
                  </a:lnTo>
                  <a:lnTo>
                    <a:pt x="194" y="172"/>
                  </a:lnTo>
                  <a:lnTo>
                    <a:pt x="198" y="167"/>
                  </a:lnTo>
                  <a:lnTo>
                    <a:pt x="200" y="163"/>
                  </a:lnTo>
                  <a:lnTo>
                    <a:pt x="201" y="158"/>
                  </a:lnTo>
                  <a:lnTo>
                    <a:pt x="205" y="145"/>
                  </a:lnTo>
                  <a:lnTo>
                    <a:pt x="205" y="133"/>
                  </a:lnTo>
                  <a:lnTo>
                    <a:pt x="205" y="127"/>
                  </a:lnTo>
                  <a:lnTo>
                    <a:pt x="205" y="122"/>
                  </a:lnTo>
                  <a:lnTo>
                    <a:pt x="204" y="116"/>
                  </a:lnTo>
                  <a:lnTo>
                    <a:pt x="201" y="110"/>
                  </a:lnTo>
                  <a:lnTo>
                    <a:pt x="198" y="104"/>
                  </a:lnTo>
                  <a:lnTo>
                    <a:pt x="195" y="101"/>
                  </a:lnTo>
                  <a:lnTo>
                    <a:pt x="200" y="90"/>
                  </a:lnTo>
                  <a:lnTo>
                    <a:pt x="205" y="76"/>
                  </a:lnTo>
                  <a:lnTo>
                    <a:pt x="208" y="67"/>
                  </a:lnTo>
                  <a:lnTo>
                    <a:pt x="208" y="59"/>
                  </a:lnTo>
                  <a:lnTo>
                    <a:pt x="208" y="50"/>
                  </a:lnTo>
                  <a:lnTo>
                    <a:pt x="205" y="43"/>
                  </a:lnTo>
                  <a:lnTo>
                    <a:pt x="203" y="36"/>
                  </a:lnTo>
                  <a:lnTo>
                    <a:pt x="200" y="31"/>
                  </a:lnTo>
                  <a:lnTo>
                    <a:pt x="196" y="26"/>
                  </a:lnTo>
                  <a:lnTo>
                    <a:pt x="192" y="22"/>
                  </a:lnTo>
                  <a:lnTo>
                    <a:pt x="182" y="14"/>
                  </a:lnTo>
                  <a:lnTo>
                    <a:pt x="171" y="9"/>
                  </a:lnTo>
                  <a:lnTo>
                    <a:pt x="158" y="5"/>
                  </a:lnTo>
                  <a:lnTo>
                    <a:pt x="145" y="2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6" y="0"/>
                  </a:lnTo>
                  <a:lnTo>
                    <a:pt x="95" y="2"/>
                  </a:lnTo>
                  <a:lnTo>
                    <a:pt x="82" y="4"/>
                  </a:lnTo>
                  <a:lnTo>
                    <a:pt x="70" y="7"/>
                  </a:lnTo>
                  <a:lnTo>
                    <a:pt x="60" y="12"/>
                  </a:lnTo>
                  <a:lnTo>
                    <a:pt x="50" y="17"/>
                  </a:lnTo>
                  <a:lnTo>
                    <a:pt x="42" y="25"/>
                  </a:lnTo>
                  <a:lnTo>
                    <a:pt x="36" y="32"/>
                  </a:lnTo>
                  <a:lnTo>
                    <a:pt x="24" y="34"/>
                  </a:lnTo>
                  <a:lnTo>
                    <a:pt x="16" y="36"/>
                  </a:lnTo>
                  <a:lnTo>
                    <a:pt x="11" y="40"/>
                  </a:lnTo>
                  <a:lnTo>
                    <a:pt x="7" y="44"/>
                  </a:lnTo>
                  <a:lnTo>
                    <a:pt x="5" y="50"/>
                  </a:lnTo>
                  <a:lnTo>
                    <a:pt x="4" y="57"/>
                  </a:lnTo>
                  <a:lnTo>
                    <a:pt x="2" y="65"/>
                  </a:lnTo>
                  <a:lnTo>
                    <a:pt x="4" y="71"/>
                  </a:lnTo>
                  <a:lnTo>
                    <a:pt x="7" y="86"/>
                  </a:lnTo>
                  <a:lnTo>
                    <a:pt x="13" y="99"/>
                  </a:lnTo>
                  <a:lnTo>
                    <a:pt x="7" y="104"/>
                  </a:lnTo>
                  <a:lnTo>
                    <a:pt x="5" y="110"/>
                  </a:lnTo>
                  <a:lnTo>
                    <a:pt x="2" y="115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8"/>
                  </a:lnTo>
                  <a:lnTo>
                    <a:pt x="6" y="163"/>
                  </a:lnTo>
                  <a:lnTo>
                    <a:pt x="9" y="167"/>
                  </a:lnTo>
                  <a:lnTo>
                    <a:pt x="11" y="172"/>
                  </a:lnTo>
                  <a:lnTo>
                    <a:pt x="15" y="175"/>
                  </a:lnTo>
                  <a:lnTo>
                    <a:pt x="18" y="188"/>
                  </a:lnTo>
                  <a:lnTo>
                    <a:pt x="20" y="199"/>
                  </a:lnTo>
                  <a:lnTo>
                    <a:pt x="25" y="208"/>
                  </a:lnTo>
                  <a:lnTo>
                    <a:pt x="31" y="217"/>
                  </a:lnTo>
                  <a:lnTo>
                    <a:pt x="37" y="224"/>
                  </a:lnTo>
                  <a:lnTo>
                    <a:pt x="43" y="230"/>
                  </a:lnTo>
                  <a:lnTo>
                    <a:pt x="50" y="234"/>
                  </a:lnTo>
                  <a:lnTo>
                    <a:pt x="56" y="238"/>
                  </a:lnTo>
                  <a:lnTo>
                    <a:pt x="56" y="270"/>
                  </a:lnTo>
                  <a:lnTo>
                    <a:pt x="43" y="274"/>
                  </a:lnTo>
                  <a:lnTo>
                    <a:pt x="31" y="279"/>
                  </a:lnTo>
                  <a:lnTo>
                    <a:pt x="42" y="287"/>
                  </a:lnTo>
                  <a:lnTo>
                    <a:pt x="52" y="294"/>
                  </a:lnTo>
                  <a:lnTo>
                    <a:pt x="61" y="302"/>
                  </a:lnTo>
                  <a:lnTo>
                    <a:pt x="68" y="310"/>
                  </a:lnTo>
                  <a:lnTo>
                    <a:pt x="73" y="318"/>
                  </a:lnTo>
                  <a:lnTo>
                    <a:pt x="77" y="324"/>
                  </a:lnTo>
                  <a:lnTo>
                    <a:pt x="79" y="332"/>
                  </a:lnTo>
                  <a:lnTo>
                    <a:pt x="81" y="338"/>
                  </a:lnTo>
                  <a:lnTo>
                    <a:pt x="81" y="482"/>
                  </a:lnTo>
                  <a:lnTo>
                    <a:pt x="285" y="482"/>
                  </a:lnTo>
                  <a:lnTo>
                    <a:pt x="289" y="481"/>
                  </a:lnTo>
                  <a:lnTo>
                    <a:pt x="293" y="478"/>
                  </a:lnTo>
                  <a:lnTo>
                    <a:pt x="295" y="474"/>
                  </a:lnTo>
                  <a:lnTo>
                    <a:pt x="296" y="470"/>
                  </a:lnTo>
                  <a:lnTo>
                    <a:pt x="296" y="334"/>
                  </a:lnTo>
                  <a:lnTo>
                    <a:pt x="295" y="328"/>
                  </a:lnTo>
                  <a:lnTo>
                    <a:pt x="293" y="323"/>
                  </a:lnTo>
                  <a:lnTo>
                    <a:pt x="286" y="318"/>
                  </a:lnTo>
                  <a:lnTo>
                    <a:pt x="278" y="312"/>
                  </a:lnTo>
                  <a:lnTo>
                    <a:pt x="253" y="302"/>
                  </a:lnTo>
                  <a:lnTo>
                    <a:pt x="217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2" name="Freeform 3678"/>
            <p:cNvSpPr>
              <a:spLocks/>
            </p:cNvSpPr>
            <p:nvPr/>
          </p:nvSpPr>
          <p:spPr bwMode="auto">
            <a:xfrm>
              <a:off x="9883775" y="5410200"/>
              <a:ext cx="190500" cy="225425"/>
            </a:xfrm>
            <a:custGeom>
              <a:avLst/>
              <a:gdLst>
                <a:gd name="T0" fmla="*/ 421 w 480"/>
                <a:gd name="T1" fmla="*/ 374 h 569"/>
                <a:gd name="T2" fmla="*/ 339 w 480"/>
                <a:gd name="T3" fmla="*/ 333 h 569"/>
                <a:gd name="T4" fmla="*/ 312 w 480"/>
                <a:gd name="T5" fmla="*/ 276 h 569"/>
                <a:gd name="T6" fmla="*/ 316 w 480"/>
                <a:gd name="T7" fmla="*/ 272 h 569"/>
                <a:gd name="T8" fmla="*/ 339 w 480"/>
                <a:gd name="T9" fmla="*/ 226 h 569"/>
                <a:gd name="T10" fmla="*/ 340 w 480"/>
                <a:gd name="T11" fmla="*/ 214 h 569"/>
                <a:gd name="T12" fmla="*/ 345 w 480"/>
                <a:gd name="T13" fmla="*/ 199 h 569"/>
                <a:gd name="T14" fmla="*/ 353 w 480"/>
                <a:gd name="T15" fmla="*/ 190 h 569"/>
                <a:gd name="T16" fmla="*/ 360 w 480"/>
                <a:gd name="T17" fmla="*/ 176 h 569"/>
                <a:gd name="T18" fmla="*/ 361 w 480"/>
                <a:gd name="T19" fmla="*/ 168 h 569"/>
                <a:gd name="T20" fmla="*/ 361 w 480"/>
                <a:gd name="T21" fmla="*/ 159 h 569"/>
                <a:gd name="T22" fmla="*/ 356 w 480"/>
                <a:gd name="T23" fmla="*/ 135 h 569"/>
                <a:gd name="T24" fmla="*/ 347 w 480"/>
                <a:gd name="T25" fmla="*/ 126 h 569"/>
                <a:gd name="T26" fmla="*/ 356 w 480"/>
                <a:gd name="T27" fmla="*/ 100 h 569"/>
                <a:gd name="T28" fmla="*/ 358 w 480"/>
                <a:gd name="T29" fmla="*/ 85 h 569"/>
                <a:gd name="T30" fmla="*/ 358 w 480"/>
                <a:gd name="T31" fmla="*/ 71 h 569"/>
                <a:gd name="T32" fmla="*/ 357 w 480"/>
                <a:gd name="T33" fmla="*/ 54 h 569"/>
                <a:gd name="T34" fmla="*/ 353 w 480"/>
                <a:gd name="T35" fmla="*/ 44 h 569"/>
                <a:gd name="T36" fmla="*/ 349 w 480"/>
                <a:gd name="T37" fmla="*/ 37 h 569"/>
                <a:gd name="T38" fmla="*/ 340 w 480"/>
                <a:gd name="T39" fmla="*/ 27 h 569"/>
                <a:gd name="T40" fmla="*/ 329 w 480"/>
                <a:gd name="T41" fmla="*/ 18 h 569"/>
                <a:gd name="T42" fmla="*/ 298 w 480"/>
                <a:gd name="T43" fmla="*/ 5 h 569"/>
                <a:gd name="T44" fmla="*/ 270 w 480"/>
                <a:gd name="T45" fmla="*/ 0 h 569"/>
                <a:gd name="T46" fmla="*/ 254 w 480"/>
                <a:gd name="T47" fmla="*/ 0 h 569"/>
                <a:gd name="T48" fmla="*/ 235 w 480"/>
                <a:gd name="T49" fmla="*/ 0 h 569"/>
                <a:gd name="T50" fmla="*/ 218 w 480"/>
                <a:gd name="T51" fmla="*/ 3 h 569"/>
                <a:gd name="T52" fmla="*/ 205 w 480"/>
                <a:gd name="T53" fmla="*/ 6 h 569"/>
                <a:gd name="T54" fmla="*/ 194 w 480"/>
                <a:gd name="T55" fmla="*/ 10 h 569"/>
                <a:gd name="T56" fmla="*/ 158 w 480"/>
                <a:gd name="T57" fmla="*/ 39 h 569"/>
                <a:gd name="T58" fmla="*/ 155 w 480"/>
                <a:gd name="T59" fmla="*/ 44 h 569"/>
                <a:gd name="T60" fmla="*/ 141 w 480"/>
                <a:gd name="T61" fmla="*/ 45 h 569"/>
                <a:gd name="T62" fmla="*/ 133 w 480"/>
                <a:gd name="T63" fmla="*/ 48 h 569"/>
                <a:gd name="T64" fmla="*/ 127 w 480"/>
                <a:gd name="T65" fmla="*/ 51 h 569"/>
                <a:gd name="T66" fmla="*/ 123 w 480"/>
                <a:gd name="T67" fmla="*/ 57 h 569"/>
                <a:gd name="T68" fmla="*/ 119 w 480"/>
                <a:gd name="T69" fmla="*/ 66 h 569"/>
                <a:gd name="T70" fmla="*/ 118 w 480"/>
                <a:gd name="T71" fmla="*/ 73 h 569"/>
                <a:gd name="T72" fmla="*/ 118 w 480"/>
                <a:gd name="T73" fmla="*/ 82 h 569"/>
                <a:gd name="T74" fmla="*/ 121 w 480"/>
                <a:gd name="T75" fmla="*/ 91 h 569"/>
                <a:gd name="T76" fmla="*/ 122 w 480"/>
                <a:gd name="T77" fmla="*/ 100 h 569"/>
                <a:gd name="T78" fmla="*/ 126 w 480"/>
                <a:gd name="T79" fmla="*/ 108 h 569"/>
                <a:gd name="T80" fmla="*/ 132 w 480"/>
                <a:gd name="T81" fmla="*/ 125 h 569"/>
                <a:gd name="T82" fmla="*/ 118 w 480"/>
                <a:gd name="T83" fmla="*/ 145 h 569"/>
                <a:gd name="T84" fmla="*/ 117 w 480"/>
                <a:gd name="T85" fmla="*/ 166 h 569"/>
                <a:gd name="T86" fmla="*/ 118 w 480"/>
                <a:gd name="T87" fmla="*/ 171 h 569"/>
                <a:gd name="T88" fmla="*/ 119 w 480"/>
                <a:gd name="T89" fmla="*/ 177 h 569"/>
                <a:gd name="T90" fmla="*/ 132 w 480"/>
                <a:gd name="T91" fmla="*/ 199 h 569"/>
                <a:gd name="T92" fmla="*/ 136 w 480"/>
                <a:gd name="T93" fmla="*/ 202 h 569"/>
                <a:gd name="T94" fmla="*/ 137 w 480"/>
                <a:gd name="T95" fmla="*/ 220 h 569"/>
                <a:gd name="T96" fmla="*/ 151 w 480"/>
                <a:gd name="T97" fmla="*/ 258 h 569"/>
                <a:gd name="T98" fmla="*/ 168 w 480"/>
                <a:gd name="T99" fmla="*/ 312 h 569"/>
                <a:gd name="T100" fmla="*/ 86 w 480"/>
                <a:gd name="T101" fmla="*/ 358 h 569"/>
                <a:gd name="T102" fmla="*/ 18 w 480"/>
                <a:gd name="T103" fmla="*/ 401 h 569"/>
                <a:gd name="T104" fmla="*/ 0 w 480"/>
                <a:gd name="T105" fmla="*/ 421 h 569"/>
                <a:gd name="T106" fmla="*/ 2 w 480"/>
                <a:gd name="T107" fmla="*/ 565 h 569"/>
                <a:gd name="T108" fmla="*/ 469 w 480"/>
                <a:gd name="T109" fmla="*/ 569 h 569"/>
                <a:gd name="T110" fmla="*/ 479 w 480"/>
                <a:gd name="T111" fmla="*/ 421 h 569"/>
                <a:gd name="T112" fmla="*/ 449 w 480"/>
                <a:gd name="T113" fmla="*/ 39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0" h="569">
                  <a:moveTo>
                    <a:pt x="425" y="375"/>
                  </a:moveTo>
                  <a:lnTo>
                    <a:pt x="425" y="375"/>
                  </a:lnTo>
                  <a:lnTo>
                    <a:pt x="424" y="375"/>
                  </a:lnTo>
                  <a:lnTo>
                    <a:pt x="421" y="374"/>
                  </a:lnTo>
                  <a:lnTo>
                    <a:pt x="419" y="372"/>
                  </a:lnTo>
                  <a:lnTo>
                    <a:pt x="393" y="358"/>
                  </a:lnTo>
                  <a:lnTo>
                    <a:pt x="366" y="345"/>
                  </a:lnTo>
                  <a:lnTo>
                    <a:pt x="339" y="333"/>
                  </a:lnTo>
                  <a:lnTo>
                    <a:pt x="312" y="321"/>
                  </a:lnTo>
                  <a:lnTo>
                    <a:pt x="312" y="312"/>
                  </a:lnTo>
                  <a:lnTo>
                    <a:pt x="312" y="281"/>
                  </a:lnTo>
                  <a:lnTo>
                    <a:pt x="312" y="276"/>
                  </a:lnTo>
                  <a:lnTo>
                    <a:pt x="313" y="275"/>
                  </a:lnTo>
                  <a:lnTo>
                    <a:pt x="316" y="272"/>
                  </a:lnTo>
                  <a:lnTo>
                    <a:pt x="316" y="272"/>
                  </a:lnTo>
                  <a:lnTo>
                    <a:pt x="316" y="272"/>
                  </a:lnTo>
                  <a:lnTo>
                    <a:pt x="322" y="266"/>
                  </a:lnTo>
                  <a:lnTo>
                    <a:pt x="329" y="256"/>
                  </a:lnTo>
                  <a:lnTo>
                    <a:pt x="334" y="243"/>
                  </a:lnTo>
                  <a:lnTo>
                    <a:pt x="339" y="226"/>
                  </a:lnTo>
                  <a:lnTo>
                    <a:pt x="339" y="223"/>
                  </a:lnTo>
                  <a:lnTo>
                    <a:pt x="340" y="220"/>
                  </a:lnTo>
                  <a:lnTo>
                    <a:pt x="340" y="217"/>
                  </a:lnTo>
                  <a:lnTo>
                    <a:pt x="340" y="214"/>
                  </a:lnTo>
                  <a:lnTo>
                    <a:pt x="342" y="208"/>
                  </a:lnTo>
                  <a:lnTo>
                    <a:pt x="342" y="202"/>
                  </a:lnTo>
                  <a:lnTo>
                    <a:pt x="344" y="202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9" y="195"/>
                  </a:lnTo>
                  <a:lnTo>
                    <a:pt x="353" y="190"/>
                  </a:lnTo>
                  <a:lnTo>
                    <a:pt x="357" y="184"/>
                  </a:lnTo>
                  <a:lnTo>
                    <a:pt x="358" y="177"/>
                  </a:lnTo>
                  <a:lnTo>
                    <a:pt x="358" y="176"/>
                  </a:lnTo>
                  <a:lnTo>
                    <a:pt x="360" y="176"/>
                  </a:lnTo>
                  <a:lnTo>
                    <a:pt x="360" y="173"/>
                  </a:lnTo>
                  <a:lnTo>
                    <a:pt x="360" y="171"/>
                  </a:lnTo>
                  <a:lnTo>
                    <a:pt x="361" y="170"/>
                  </a:lnTo>
                  <a:lnTo>
                    <a:pt x="361" y="168"/>
                  </a:lnTo>
                  <a:lnTo>
                    <a:pt x="361" y="167"/>
                  </a:lnTo>
                  <a:lnTo>
                    <a:pt x="361" y="164"/>
                  </a:lnTo>
                  <a:lnTo>
                    <a:pt x="361" y="162"/>
                  </a:lnTo>
                  <a:lnTo>
                    <a:pt x="361" y="159"/>
                  </a:lnTo>
                  <a:lnTo>
                    <a:pt x="361" y="152"/>
                  </a:lnTo>
                  <a:lnTo>
                    <a:pt x="360" y="145"/>
                  </a:lnTo>
                  <a:lnTo>
                    <a:pt x="358" y="140"/>
                  </a:lnTo>
                  <a:lnTo>
                    <a:pt x="356" y="135"/>
                  </a:lnTo>
                  <a:lnTo>
                    <a:pt x="356" y="135"/>
                  </a:lnTo>
                  <a:lnTo>
                    <a:pt x="356" y="135"/>
                  </a:lnTo>
                  <a:lnTo>
                    <a:pt x="351" y="130"/>
                  </a:lnTo>
                  <a:lnTo>
                    <a:pt x="347" y="126"/>
                  </a:lnTo>
                  <a:lnTo>
                    <a:pt x="348" y="122"/>
                  </a:lnTo>
                  <a:lnTo>
                    <a:pt x="349" y="117"/>
                  </a:lnTo>
                  <a:lnTo>
                    <a:pt x="353" y="109"/>
                  </a:lnTo>
                  <a:lnTo>
                    <a:pt x="356" y="100"/>
                  </a:lnTo>
                  <a:lnTo>
                    <a:pt x="356" y="100"/>
                  </a:lnTo>
                  <a:lnTo>
                    <a:pt x="356" y="100"/>
                  </a:lnTo>
                  <a:lnTo>
                    <a:pt x="357" y="92"/>
                  </a:lnTo>
                  <a:lnTo>
                    <a:pt x="358" y="85"/>
                  </a:lnTo>
                  <a:lnTo>
                    <a:pt x="358" y="85"/>
                  </a:lnTo>
                  <a:lnTo>
                    <a:pt x="358" y="85"/>
                  </a:lnTo>
                  <a:lnTo>
                    <a:pt x="358" y="77"/>
                  </a:lnTo>
                  <a:lnTo>
                    <a:pt x="358" y="71"/>
                  </a:lnTo>
                  <a:lnTo>
                    <a:pt x="358" y="69"/>
                  </a:lnTo>
                  <a:lnTo>
                    <a:pt x="358" y="68"/>
                  </a:lnTo>
                  <a:lnTo>
                    <a:pt x="358" y="60"/>
                  </a:lnTo>
                  <a:lnTo>
                    <a:pt x="357" y="54"/>
                  </a:lnTo>
                  <a:lnTo>
                    <a:pt x="356" y="51"/>
                  </a:lnTo>
                  <a:lnTo>
                    <a:pt x="354" y="48"/>
                  </a:lnTo>
                  <a:lnTo>
                    <a:pt x="353" y="46"/>
                  </a:lnTo>
                  <a:lnTo>
                    <a:pt x="353" y="44"/>
                  </a:lnTo>
                  <a:lnTo>
                    <a:pt x="352" y="42"/>
                  </a:lnTo>
                  <a:lnTo>
                    <a:pt x="352" y="42"/>
                  </a:lnTo>
                  <a:lnTo>
                    <a:pt x="351" y="40"/>
                  </a:lnTo>
                  <a:lnTo>
                    <a:pt x="349" y="37"/>
                  </a:lnTo>
                  <a:lnTo>
                    <a:pt x="349" y="37"/>
                  </a:lnTo>
                  <a:lnTo>
                    <a:pt x="349" y="37"/>
                  </a:lnTo>
                  <a:lnTo>
                    <a:pt x="344" y="32"/>
                  </a:lnTo>
                  <a:lnTo>
                    <a:pt x="340" y="27"/>
                  </a:lnTo>
                  <a:lnTo>
                    <a:pt x="335" y="22"/>
                  </a:lnTo>
                  <a:lnTo>
                    <a:pt x="329" y="18"/>
                  </a:lnTo>
                  <a:lnTo>
                    <a:pt x="329" y="18"/>
                  </a:lnTo>
                  <a:lnTo>
                    <a:pt x="329" y="18"/>
                  </a:lnTo>
                  <a:lnTo>
                    <a:pt x="326" y="17"/>
                  </a:lnTo>
                  <a:lnTo>
                    <a:pt x="324" y="15"/>
                  </a:lnTo>
                  <a:lnTo>
                    <a:pt x="311" y="9"/>
                  </a:lnTo>
                  <a:lnTo>
                    <a:pt x="298" y="5"/>
                  </a:lnTo>
                  <a:lnTo>
                    <a:pt x="284" y="3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66" y="0"/>
                  </a:lnTo>
                  <a:lnTo>
                    <a:pt x="262" y="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47" y="0"/>
                  </a:lnTo>
                  <a:lnTo>
                    <a:pt x="239" y="0"/>
                  </a:lnTo>
                  <a:lnTo>
                    <a:pt x="238" y="0"/>
                  </a:lnTo>
                  <a:lnTo>
                    <a:pt x="235" y="0"/>
                  </a:lnTo>
                  <a:lnTo>
                    <a:pt x="231" y="1"/>
                  </a:lnTo>
                  <a:lnTo>
                    <a:pt x="226" y="1"/>
                  </a:lnTo>
                  <a:lnTo>
                    <a:pt x="222" y="3"/>
                  </a:lnTo>
                  <a:lnTo>
                    <a:pt x="218" y="3"/>
                  </a:lnTo>
                  <a:lnTo>
                    <a:pt x="216" y="4"/>
                  </a:lnTo>
                  <a:lnTo>
                    <a:pt x="214" y="4"/>
                  </a:lnTo>
                  <a:lnTo>
                    <a:pt x="209" y="5"/>
                  </a:lnTo>
                  <a:lnTo>
                    <a:pt x="205" y="6"/>
                  </a:lnTo>
                  <a:lnTo>
                    <a:pt x="200" y="8"/>
                  </a:lnTo>
                  <a:lnTo>
                    <a:pt x="196" y="9"/>
                  </a:lnTo>
                  <a:lnTo>
                    <a:pt x="195" y="10"/>
                  </a:lnTo>
                  <a:lnTo>
                    <a:pt x="194" y="10"/>
                  </a:lnTo>
                  <a:lnTo>
                    <a:pt x="184" y="15"/>
                  </a:lnTo>
                  <a:lnTo>
                    <a:pt x="173" y="23"/>
                  </a:lnTo>
                  <a:lnTo>
                    <a:pt x="166" y="30"/>
                  </a:lnTo>
                  <a:lnTo>
                    <a:pt x="158" y="39"/>
                  </a:lnTo>
                  <a:lnTo>
                    <a:pt x="158" y="39"/>
                  </a:lnTo>
                  <a:lnTo>
                    <a:pt x="158" y="39"/>
                  </a:lnTo>
                  <a:lnTo>
                    <a:pt x="157" y="41"/>
                  </a:lnTo>
                  <a:lnTo>
                    <a:pt x="155" y="44"/>
                  </a:lnTo>
                  <a:lnTo>
                    <a:pt x="151" y="44"/>
                  </a:lnTo>
                  <a:lnTo>
                    <a:pt x="148" y="44"/>
                  </a:lnTo>
                  <a:lnTo>
                    <a:pt x="144" y="44"/>
                  </a:lnTo>
                  <a:lnTo>
                    <a:pt x="141" y="45"/>
                  </a:lnTo>
                  <a:lnTo>
                    <a:pt x="140" y="45"/>
                  </a:lnTo>
                  <a:lnTo>
                    <a:pt x="139" y="45"/>
                  </a:lnTo>
                  <a:lnTo>
                    <a:pt x="136" y="46"/>
                  </a:lnTo>
                  <a:lnTo>
                    <a:pt x="133" y="48"/>
                  </a:lnTo>
                  <a:lnTo>
                    <a:pt x="132" y="49"/>
                  </a:lnTo>
                  <a:lnTo>
                    <a:pt x="131" y="49"/>
                  </a:lnTo>
                  <a:lnTo>
                    <a:pt x="128" y="50"/>
                  </a:lnTo>
                  <a:lnTo>
                    <a:pt x="127" y="51"/>
                  </a:lnTo>
                  <a:lnTo>
                    <a:pt x="127" y="53"/>
                  </a:lnTo>
                  <a:lnTo>
                    <a:pt x="126" y="53"/>
                  </a:lnTo>
                  <a:lnTo>
                    <a:pt x="125" y="54"/>
                  </a:lnTo>
                  <a:lnTo>
                    <a:pt x="123" y="57"/>
                  </a:lnTo>
                  <a:lnTo>
                    <a:pt x="121" y="60"/>
                  </a:lnTo>
                  <a:lnTo>
                    <a:pt x="119" y="63"/>
                  </a:lnTo>
                  <a:lnTo>
                    <a:pt x="119" y="64"/>
                  </a:lnTo>
                  <a:lnTo>
                    <a:pt x="119" y="66"/>
                  </a:lnTo>
                  <a:lnTo>
                    <a:pt x="119" y="68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18" y="73"/>
                  </a:lnTo>
                  <a:lnTo>
                    <a:pt x="118" y="77"/>
                  </a:lnTo>
                  <a:lnTo>
                    <a:pt x="118" y="80"/>
                  </a:lnTo>
                  <a:lnTo>
                    <a:pt x="118" y="81"/>
                  </a:lnTo>
                  <a:lnTo>
                    <a:pt x="118" y="82"/>
                  </a:lnTo>
                  <a:lnTo>
                    <a:pt x="119" y="86"/>
                  </a:lnTo>
                  <a:lnTo>
                    <a:pt x="119" y="89"/>
                  </a:lnTo>
                  <a:lnTo>
                    <a:pt x="119" y="90"/>
                  </a:lnTo>
                  <a:lnTo>
                    <a:pt x="121" y="91"/>
                  </a:lnTo>
                  <a:lnTo>
                    <a:pt x="121" y="95"/>
                  </a:lnTo>
                  <a:lnTo>
                    <a:pt x="122" y="99"/>
                  </a:lnTo>
                  <a:lnTo>
                    <a:pt x="122" y="99"/>
                  </a:lnTo>
                  <a:lnTo>
                    <a:pt x="122" y="100"/>
                  </a:lnTo>
                  <a:lnTo>
                    <a:pt x="123" y="104"/>
                  </a:lnTo>
                  <a:lnTo>
                    <a:pt x="126" y="108"/>
                  </a:lnTo>
                  <a:lnTo>
                    <a:pt x="126" y="108"/>
                  </a:lnTo>
                  <a:lnTo>
                    <a:pt x="126" y="108"/>
                  </a:lnTo>
                  <a:lnTo>
                    <a:pt x="128" y="117"/>
                  </a:lnTo>
                  <a:lnTo>
                    <a:pt x="132" y="125"/>
                  </a:lnTo>
                  <a:lnTo>
                    <a:pt x="132" y="125"/>
                  </a:lnTo>
                  <a:lnTo>
                    <a:pt x="132" y="125"/>
                  </a:lnTo>
                  <a:lnTo>
                    <a:pt x="127" y="128"/>
                  </a:lnTo>
                  <a:lnTo>
                    <a:pt x="123" y="135"/>
                  </a:lnTo>
                  <a:lnTo>
                    <a:pt x="121" y="140"/>
                  </a:lnTo>
                  <a:lnTo>
                    <a:pt x="118" y="145"/>
                  </a:lnTo>
                  <a:lnTo>
                    <a:pt x="117" y="152"/>
                  </a:lnTo>
                  <a:lnTo>
                    <a:pt x="117" y="159"/>
                  </a:lnTo>
                  <a:lnTo>
                    <a:pt x="117" y="162"/>
                  </a:lnTo>
                  <a:lnTo>
                    <a:pt x="117" y="166"/>
                  </a:lnTo>
                  <a:lnTo>
                    <a:pt x="117" y="167"/>
                  </a:lnTo>
                  <a:lnTo>
                    <a:pt x="117" y="170"/>
                  </a:lnTo>
                  <a:lnTo>
                    <a:pt x="118" y="171"/>
                  </a:lnTo>
                  <a:lnTo>
                    <a:pt x="118" y="171"/>
                  </a:lnTo>
                  <a:lnTo>
                    <a:pt x="118" y="175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21" y="184"/>
                  </a:lnTo>
                  <a:lnTo>
                    <a:pt x="125" y="190"/>
                  </a:lnTo>
                  <a:lnTo>
                    <a:pt x="128" y="195"/>
                  </a:lnTo>
                  <a:lnTo>
                    <a:pt x="132" y="199"/>
                  </a:lnTo>
                  <a:lnTo>
                    <a:pt x="132" y="199"/>
                  </a:lnTo>
                  <a:lnTo>
                    <a:pt x="132" y="199"/>
                  </a:lnTo>
                  <a:lnTo>
                    <a:pt x="133" y="202"/>
                  </a:lnTo>
                  <a:lnTo>
                    <a:pt x="136" y="202"/>
                  </a:lnTo>
                  <a:lnTo>
                    <a:pt x="136" y="209"/>
                  </a:lnTo>
                  <a:lnTo>
                    <a:pt x="137" y="216"/>
                  </a:lnTo>
                  <a:lnTo>
                    <a:pt x="137" y="217"/>
                  </a:lnTo>
                  <a:lnTo>
                    <a:pt x="137" y="220"/>
                  </a:lnTo>
                  <a:lnTo>
                    <a:pt x="140" y="231"/>
                  </a:lnTo>
                  <a:lnTo>
                    <a:pt x="144" y="241"/>
                  </a:lnTo>
                  <a:lnTo>
                    <a:pt x="146" y="250"/>
                  </a:lnTo>
                  <a:lnTo>
                    <a:pt x="151" y="258"/>
                  </a:lnTo>
                  <a:lnTo>
                    <a:pt x="159" y="268"/>
                  </a:lnTo>
                  <a:lnTo>
                    <a:pt x="168" y="276"/>
                  </a:lnTo>
                  <a:lnTo>
                    <a:pt x="168" y="281"/>
                  </a:lnTo>
                  <a:lnTo>
                    <a:pt x="168" y="312"/>
                  </a:lnTo>
                  <a:lnTo>
                    <a:pt x="168" y="321"/>
                  </a:lnTo>
                  <a:lnTo>
                    <a:pt x="141" y="333"/>
                  </a:lnTo>
                  <a:lnTo>
                    <a:pt x="113" y="345"/>
                  </a:lnTo>
                  <a:lnTo>
                    <a:pt x="86" y="358"/>
                  </a:lnTo>
                  <a:lnTo>
                    <a:pt x="62" y="372"/>
                  </a:lnTo>
                  <a:lnTo>
                    <a:pt x="46" y="381"/>
                  </a:lnTo>
                  <a:lnTo>
                    <a:pt x="33" y="389"/>
                  </a:lnTo>
                  <a:lnTo>
                    <a:pt x="18" y="401"/>
                  </a:lnTo>
                  <a:lnTo>
                    <a:pt x="8" y="410"/>
                  </a:lnTo>
                  <a:lnTo>
                    <a:pt x="4" y="415"/>
                  </a:lnTo>
                  <a:lnTo>
                    <a:pt x="1" y="419"/>
                  </a:lnTo>
                  <a:lnTo>
                    <a:pt x="0" y="421"/>
                  </a:lnTo>
                  <a:lnTo>
                    <a:pt x="0" y="425"/>
                  </a:lnTo>
                  <a:lnTo>
                    <a:pt x="0" y="557"/>
                  </a:lnTo>
                  <a:lnTo>
                    <a:pt x="0" y="561"/>
                  </a:lnTo>
                  <a:lnTo>
                    <a:pt x="2" y="565"/>
                  </a:lnTo>
                  <a:lnTo>
                    <a:pt x="6" y="568"/>
                  </a:lnTo>
                  <a:lnTo>
                    <a:pt x="11" y="569"/>
                  </a:lnTo>
                  <a:lnTo>
                    <a:pt x="348" y="569"/>
                  </a:lnTo>
                  <a:lnTo>
                    <a:pt x="469" y="569"/>
                  </a:lnTo>
                  <a:lnTo>
                    <a:pt x="480" y="569"/>
                  </a:lnTo>
                  <a:lnTo>
                    <a:pt x="480" y="557"/>
                  </a:lnTo>
                  <a:lnTo>
                    <a:pt x="480" y="425"/>
                  </a:lnTo>
                  <a:lnTo>
                    <a:pt x="479" y="421"/>
                  </a:lnTo>
                  <a:lnTo>
                    <a:pt x="476" y="416"/>
                  </a:lnTo>
                  <a:lnTo>
                    <a:pt x="473" y="411"/>
                  </a:lnTo>
                  <a:lnTo>
                    <a:pt x="466" y="405"/>
                  </a:lnTo>
                  <a:lnTo>
                    <a:pt x="449" y="390"/>
                  </a:lnTo>
                  <a:lnTo>
                    <a:pt x="425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grpSp>
        <p:nvGrpSpPr>
          <p:cNvPr id="53" name="Group 498"/>
          <p:cNvGrpSpPr/>
          <p:nvPr/>
        </p:nvGrpSpPr>
        <p:grpSpPr>
          <a:xfrm>
            <a:off x="2780133" y="1317344"/>
            <a:ext cx="187325" cy="282575"/>
            <a:chOff x="9934575" y="354013"/>
            <a:chExt cx="187325" cy="282575"/>
          </a:xfrm>
          <a:solidFill>
            <a:schemeClr val="bg1"/>
          </a:solidFill>
        </p:grpSpPr>
        <p:sp>
          <p:nvSpPr>
            <p:cNvPr id="54" name="Freeform 4517"/>
            <p:cNvSpPr>
              <a:spLocks/>
            </p:cNvSpPr>
            <p:nvPr/>
          </p:nvSpPr>
          <p:spPr bwMode="auto">
            <a:xfrm>
              <a:off x="9950450" y="427038"/>
              <a:ext cx="166688" cy="209550"/>
            </a:xfrm>
            <a:custGeom>
              <a:avLst/>
              <a:gdLst>
                <a:gd name="T0" fmla="*/ 305 w 524"/>
                <a:gd name="T1" fmla="*/ 288 h 662"/>
                <a:gd name="T2" fmla="*/ 304 w 524"/>
                <a:gd name="T3" fmla="*/ 61 h 662"/>
                <a:gd name="T4" fmla="*/ 302 w 524"/>
                <a:gd name="T5" fmla="*/ 48 h 662"/>
                <a:gd name="T6" fmla="*/ 296 w 524"/>
                <a:gd name="T7" fmla="*/ 36 h 662"/>
                <a:gd name="T8" fmla="*/ 288 w 524"/>
                <a:gd name="T9" fmla="*/ 25 h 662"/>
                <a:gd name="T10" fmla="*/ 279 w 524"/>
                <a:gd name="T11" fmla="*/ 16 h 662"/>
                <a:gd name="T12" fmla="*/ 269 w 524"/>
                <a:gd name="T13" fmla="*/ 8 h 662"/>
                <a:gd name="T14" fmla="*/ 257 w 524"/>
                <a:gd name="T15" fmla="*/ 3 h 662"/>
                <a:gd name="T16" fmla="*/ 244 w 524"/>
                <a:gd name="T17" fmla="*/ 0 h 662"/>
                <a:gd name="T18" fmla="*/ 231 w 524"/>
                <a:gd name="T19" fmla="*/ 0 h 662"/>
                <a:gd name="T20" fmla="*/ 218 w 524"/>
                <a:gd name="T21" fmla="*/ 3 h 662"/>
                <a:gd name="T22" fmla="*/ 206 w 524"/>
                <a:gd name="T23" fmla="*/ 8 h 662"/>
                <a:gd name="T24" fmla="*/ 196 w 524"/>
                <a:gd name="T25" fmla="*/ 16 h 662"/>
                <a:gd name="T26" fmla="*/ 185 w 524"/>
                <a:gd name="T27" fmla="*/ 26 h 662"/>
                <a:gd name="T28" fmla="*/ 178 w 524"/>
                <a:gd name="T29" fmla="*/ 36 h 662"/>
                <a:gd name="T30" fmla="*/ 173 w 524"/>
                <a:gd name="T31" fmla="*/ 48 h 662"/>
                <a:gd name="T32" fmla="*/ 170 w 524"/>
                <a:gd name="T33" fmla="*/ 61 h 662"/>
                <a:gd name="T34" fmla="*/ 171 w 524"/>
                <a:gd name="T35" fmla="*/ 448 h 662"/>
                <a:gd name="T36" fmla="*/ 129 w 524"/>
                <a:gd name="T37" fmla="*/ 392 h 662"/>
                <a:gd name="T38" fmla="*/ 112 w 524"/>
                <a:gd name="T39" fmla="*/ 374 h 662"/>
                <a:gd name="T40" fmla="*/ 96 w 524"/>
                <a:gd name="T41" fmla="*/ 360 h 662"/>
                <a:gd name="T42" fmla="*/ 82 w 524"/>
                <a:gd name="T43" fmla="*/ 351 h 662"/>
                <a:gd name="T44" fmla="*/ 68 w 524"/>
                <a:gd name="T45" fmla="*/ 346 h 662"/>
                <a:gd name="T46" fmla="*/ 40 w 524"/>
                <a:gd name="T47" fmla="*/ 343 h 662"/>
                <a:gd name="T48" fmla="*/ 28 w 524"/>
                <a:gd name="T49" fmla="*/ 344 h 662"/>
                <a:gd name="T50" fmla="*/ 19 w 524"/>
                <a:gd name="T51" fmla="*/ 348 h 662"/>
                <a:gd name="T52" fmla="*/ 12 w 524"/>
                <a:gd name="T53" fmla="*/ 354 h 662"/>
                <a:gd name="T54" fmla="*/ 6 w 524"/>
                <a:gd name="T55" fmla="*/ 362 h 662"/>
                <a:gd name="T56" fmla="*/ 1 w 524"/>
                <a:gd name="T57" fmla="*/ 379 h 662"/>
                <a:gd name="T58" fmla="*/ 1 w 524"/>
                <a:gd name="T59" fmla="*/ 397 h 662"/>
                <a:gd name="T60" fmla="*/ 6 w 524"/>
                <a:gd name="T61" fmla="*/ 415 h 662"/>
                <a:gd name="T62" fmla="*/ 13 w 524"/>
                <a:gd name="T63" fmla="*/ 431 h 662"/>
                <a:gd name="T64" fmla="*/ 485 w 524"/>
                <a:gd name="T65" fmla="*/ 662 h 662"/>
                <a:gd name="T66" fmla="*/ 523 w 524"/>
                <a:gd name="T67" fmla="*/ 431 h 662"/>
                <a:gd name="T68" fmla="*/ 524 w 524"/>
                <a:gd name="T69" fmla="*/ 407 h 662"/>
                <a:gd name="T70" fmla="*/ 521 w 524"/>
                <a:gd name="T71" fmla="*/ 393 h 662"/>
                <a:gd name="T72" fmla="*/ 516 w 524"/>
                <a:gd name="T73" fmla="*/ 378 h 662"/>
                <a:gd name="T74" fmla="*/ 510 w 524"/>
                <a:gd name="T75" fmla="*/ 366 h 662"/>
                <a:gd name="T76" fmla="*/ 499 w 524"/>
                <a:gd name="T77" fmla="*/ 354 h 662"/>
                <a:gd name="T78" fmla="*/ 486 w 524"/>
                <a:gd name="T79" fmla="*/ 346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4" h="662">
                  <a:moveTo>
                    <a:pt x="479" y="343"/>
                  </a:moveTo>
                  <a:lnTo>
                    <a:pt x="305" y="288"/>
                  </a:lnTo>
                  <a:lnTo>
                    <a:pt x="305" y="68"/>
                  </a:lnTo>
                  <a:lnTo>
                    <a:pt x="304" y="61"/>
                  </a:lnTo>
                  <a:lnTo>
                    <a:pt x="303" y="54"/>
                  </a:lnTo>
                  <a:lnTo>
                    <a:pt x="302" y="48"/>
                  </a:lnTo>
                  <a:lnTo>
                    <a:pt x="300" y="42"/>
                  </a:lnTo>
                  <a:lnTo>
                    <a:pt x="296" y="36"/>
                  </a:lnTo>
                  <a:lnTo>
                    <a:pt x="293" y="30"/>
                  </a:lnTo>
                  <a:lnTo>
                    <a:pt x="288" y="25"/>
                  </a:lnTo>
                  <a:lnTo>
                    <a:pt x="285" y="20"/>
                  </a:lnTo>
                  <a:lnTo>
                    <a:pt x="279" y="16"/>
                  </a:lnTo>
                  <a:lnTo>
                    <a:pt x="275" y="11"/>
                  </a:lnTo>
                  <a:lnTo>
                    <a:pt x="269" y="8"/>
                  </a:lnTo>
                  <a:lnTo>
                    <a:pt x="262" y="5"/>
                  </a:lnTo>
                  <a:lnTo>
                    <a:pt x="257" y="3"/>
                  </a:lnTo>
                  <a:lnTo>
                    <a:pt x="250" y="1"/>
                  </a:lnTo>
                  <a:lnTo>
                    <a:pt x="244" y="0"/>
                  </a:lnTo>
                  <a:lnTo>
                    <a:pt x="237" y="0"/>
                  </a:lnTo>
                  <a:lnTo>
                    <a:pt x="231" y="0"/>
                  </a:lnTo>
                  <a:lnTo>
                    <a:pt x="224" y="1"/>
                  </a:lnTo>
                  <a:lnTo>
                    <a:pt x="218" y="3"/>
                  </a:lnTo>
                  <a:lnTo>
                    <a:pt x="211" y="5"/>
                  </a:lnTo>
                  <a:lnTo>
                    <a:pt x="206" y="8"/>
                  </a:lnTo>
                  <a:lnTo>
                    <a:pt x="200" y="12"/>
                  </a:lnTo>
                  <a:lnTo>
                    <a:pt x="196" y="16"/>
                  </a:lnTo>
                  <a:lnTo>
                    <a:pt x="190" y="20"/>
                  </a:lnTo>
                  <a:lnTo>
                    <a:pt x="185" y="26"/>
                  </a:lnTo>
                  <a:lnTo>
                    <a:pt x="182" y="30"/>
                  </a:lnTo>
                  <a:lnTo>
                    <a:pt x="178" y="36"/>
                  </a:lnTo>
                  <a:lnTo>
                    <a:pt x="175" y="42"/>
                  </a:lnTo>
                  <a:lnTo>
                    <a:pt x="173" y="48"/>
                  </a:lnTo>
                  <a:lnTo>
                    <a:pt x="171" y="54"/>
                  </a:lnTo>
                  <a:lnTo>
                    <a:pt x="170" y="61"/>
                  </a:lnTo>
                  <a:lnTo>
                    <a:pt x="170" y="68"/>
                  </a:lnTo>
                  <a:lnTo>
                    <a:pt x="171" y="448"/>
                  </a:lnTo>
                  <a:lnTo>
                    <a:pt x="148" y="417"/>
                  </a:lnTo>
                  <a:lnTo>
                    <a:pt x="129" y="392"/>
                  </a:lnTo>
                  <a:lnTo>
                    <a:pt x="120" y="383"/>
                  </a:lnTo>
                  <a:lnTo>
                    <a:pt x="112" y="374"/>
                  </a:lnTo>
                  <a:lnTo>
                    <a:pt x="104" y="367"/>
                  </a:lnTo>
                  <a:lnTo>
                    <a:pt x="96" y="360"/>
                  </a:lnTo>
                  <a:lnTo>
                    <a:pt x="89" y="356"/>
                  </a:lnTo>
                  <a:lnTo>
                    <a:pt x="82" y="351"/>
                  </a:lnTo>
                  <a:lnTo>
                    <a:pt x="75" y="349"/>
                  </a:lnTo>
                  <a:lnTo>
                    <a:pt x="68" y="346"/>
                  </a:lnTo>
                  <a:lnTo>
                    <a:pt x="54" y="344"/>
                  </a:lnTo>
                  <a:lnTo>
                    <a:pt x="40" y="343"/>
                  </a:lnTo>
                  <a:lnTo>
                    <a:pt x="34" y="343"/>
                  </a:lnTo>
                  <a:lnTo>
                    <a:pt x="28" y="344"/>
                  </a:lnTo>
                  <a:lnTo>
                    <a:pt x="24" y="346"/>
                  </a:lnTo>
                  <a:lnTo>
                    <a:pt x="19" y="348"/>
                  </a:lnTo>
                  <a:lnTo>
                    <a:pt x="16" y="351"/>
                  </a:lnTo>
                  <a:lnTo>
                    <a:pt x="12" y="354"/>
                  </a:lnTo>
                  <a:lnTo>
                    <a:pt x="9" y="358"/>
                  </a:lnTo>
                  <a:lnTo>
                    <a:pt x="6" y="362"/>
                  </a:lnTo>
                  <a:lnTo>
                    <a:pt x="3" y="370"/>
                  </a:lnTo>
                  <a:lnTo>
                    <a:pt x="1" y="379"/>
                  </a:lnTo>
                  <a:lnTo>
                    <a:pt x="0" y="388"/>
                  </a:lnTo>
                  <a:lnTo>
                    <a:pt x="1" y="397"/>
                  </a:lnTo>
                  <a:lnTo>
                    <a:pt x="3" y="406"/>
                  </a:lnTo>
                  <a:lnTo>
                    <a:pt x="6" y="415"/>
                  </a:lnTo>
                  <a:lnTo>
                    <a:pt x="9" y="423"/>
                  </a:lnTo>
                  <a:lnTo>
                    <a:pt x="13" y="431"/>
                  </a:lnTo>
                  <a:lnTo>
                    <a:pt x="173" y="662"/>
                  </a:lnTo>
                  <a:lnTo>
                    <a:pt x="485" y="662"/>
                  </a:lnTo>
                  <a:lnTo>
                    <a:pt x="521" y="447"/>
                  </a:lnTo>
                  <a:lnTo>
                    <a:pt x="523" y="431"/>
                  </a:lnTo>
                  <a:lnTo>
                    <a:pt x="524" y="415"/>
                  </a:lnTo>
                  <a:lnTo>
                    <a:pt x="524" y="407"/>
                  </a:lnTo>
                  <a:lnTo>
                    <a:pt x="523" y="401"/>
                  </a:lnTo>
                  <a:lnTo>
                    <a:pt x="521" y="393"/>
                  </a:lnTo>
                  <a:lnTo>
                    <a:pt x="519" y="385"/>
                  </a:lnTo>
                  <a:lnTo>
                    <a:pt x="516" y="378"/>
                  </a:lnTo>
                  <a:lnTo>
                    <a:pt x="513" y="371"/>
                  </a:lnTo>
                  <a:lnTo>
                    <a:pt x="510" y="366"/>
                  </a:lnTo>
                  <a:lnTo>
                    <a:pt x="504" y="360"/>
                  </a:lnTo>
                  <a:lnTo>
                    <a:pt x="499" y="354"/>
                  </a:lnTo>
                  <a:lnTo>
                    <a:pt x="493" y="350"/>
                  </a:lnTo>
                  <a:lnTo>
                    <a:pt x="486" y="346"/>
                  </a:lnTo>
                  <a:lnTo>
                    <a:pt x="479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5" name="Freeform 4518"/>
            <p:cNvSpPr>
              <a:spLocks/>
            </p:cNvSpPr>
            <p:nvPr/>
          </p:nvSpPr>
          <p:spPr bwMode="auto">
            <a:xfrm>
              <a:off x="9934575" y="354013"/>
              <a:ext cx="187325" cy="163513"/>
            </a:xfrm>
            <a:custGeom>
              <a:avLst/>
              <a:gdLst>
                <a:gd name="T0" fmla="*/ 137 w 591"/>
                <a:gd name="T1" fmla="*/ 489 h 514"/>
                <a:gd name="T2" fmla="*/ 133 w 591"/>
                <a:gd name="T3" fmla="*/ 467 h 514"/>
                <a:gd name="T4" fmla="*/ 107 w 591"/>
                <a:gd name="T5" fmla="*/ 436 h 514"/>
                <a:gd name="T6" fmla="*/ 71 w 591"/>
                <a:gd name="T7" fmla="*/ 365 h 514"/>
                <a:gd name="T8" fmla="*/ 61 w 591"/>
                <a:gd name="T9" fmla="*/ 307 h 514"/>
                <a:gd name="T10" fmla="*/ 63 w 591"/>
                <a:gd name="T11" fmla="*/ 261 h 514"/>
                <a:gd name="T12" fmla="*/ 74 w 591"/>
                <a:gd name="T13" fmla="*/ 215 h 514"/>
                <a:gd name="T14" fmla="*/ 93 w 591"/>
                <a:gd name="T15" fmla="*/ 175 h 514"/>
                <a:gd name="T16" fmla="*/ 122 w 591"/>
                <a:gd name="T17" fmla="*/ 138 h 514"/>
                <a:gd name="T18" fmla="*/ 155 w 591"/>
                <a:gd name="T19" fmla="*/ 106 h 514"/>
                <a:gd name="T20" fmla="*/ 195 w 591"/>
                <a:gd name="T21" fmla="*/ 82 h 514"/>
                <a:gd name="T22" fmla="*/ 238 w 591"/>
                <a:gd name="T23" fmla="*/ 66 h 514"/>
                <a:gd name="T24" fmla="*/ 284 w 591"/>
                <a:gd name="T25" fmla="*/ 60 h 514"/>
                <a:gd name="T26" fmla="*/ 330 w 591"/>
                <a:gd name="T27" fmla="*/ 62 h 514"/>
                <a:gd name="T28" fmla="*/ 376 w 591"/>
                <a:gd name="T29" fmla="*/ 73 h 514"/>
                <a:gd name="T30" fmla="*/ 417 w 591"/>
                <a:gd name="T31" fmla="*/ 94 h 514"/>
                <a:gd name="T32" fmla="*/ 454 w 591"/>
                <a:gd name="T33" fmla="*/ 121 h 514"/>
                <a:gd name="T34" fmla="*/ 485 w 591"/>
                <a:gd name="T35" fmla="*/ 156 h 514"/>
                <a:gd name="T36" fmla="*/ 509 w 591"/>
                <a:gd name="T37" fmla="*/ 195 h 514"/>
                <a:gd name="T38" fmla="*/ 529 w 591"/>
                <a:gd name="T39" fmla="*/ 261 h 514"/>
                <a:gd name="T40" fmla="*/ 532 w 591"/>
                <a:gd name="T41" fmla="*/ 307 h 514"/>
                <a:gd name="T42" fmla="*/ 521 w 591"/>
                <a:gd name="T43" fmla="*/ 365 h 514"/>
                <a:gd name="T44" fmla="*/ 485 w 591"/>
                <a:gd name="T45" fmla="*/ 436 h 514"/>
                <a:gd name="T46" fmla="*/ 459 w 591"/>
                <a:gd name="T47" fmla="*/ 467 h 514"/>
                <a:gd name="T48" fmla="*/ 455 w 591"/>
                <a:gd name="T49" fmla="*/ 489 h 514"/>
                <a:gd name="T50" fmla="*/ 467 w 591"/>
                <a:gd name="T51" fmla="*/ 509 h 514"/>
                <a:gd name="T52" fmla="*/ 490 w 591"/>
                <a:gd name="T53" fmla="*/ 513 h 514"/>
                <a:gd name="T54" fmla="*/ 516 w 591"/>
                <a:gd name="T55" fmla="*/ 494 h 514"/>
                <a:gd name="T56" fmla="*/ 550 w 591"/>
                <a:gd name="T57" fmla="*/ 447 h 514"/>
                <a:gd name="T58" fmla="*/ 574 w 591"/>
                <a:gd name="T59" fmla="*/ 395 h 514"/>
                <a:gd name="T60" fmla="*/ 589 w 591"/>
                <a:gd name="T61" fmla="*/ 340 h 514"/>
                <a:gd name="T62" fmla="*/ 591 w 591"/>
                <a:gd name="T63" fmla="*/ 281 h 514"/>
                <a:gd name="T64" fmla="*/ 583 w 591"/>
                <a:gd name="T65" fmla="*/ 223 h 514"/>
                <a:gd name="T66" fmla="*/ 564 w 591"/>
                <a:gd name="T67" fmla="*/ 169 h 514"/>
                <a:gd name="T68" fmla="*/ 534 w 591"/>
                <a:gd name="T69" fmla="*/ 119 h 514"/>
                <a:gd name="T70" fmla="*/ 494 w 591"/>
                <a:gd name="T71" fmla="*/ 77 h 514"/>
                <a:gd name="T72" fmla="*/ 448 w 591"/>
                <a:gd name="T73" fmla="*/ 42 h 514"/>
                <a:gd name="T74" fmla="*/ 396 w 591"/>
                <a:gd name="T75" fmla="*/ 17 h 514"/>
                <a:gd name="T76" fmla="*/ 340 w 591"/>
                <a:gd name="T77" fmla="*/ 3 h 514"/>
                <a:gd name="T78" fmla="*/ 295 w 591"/>
                <a:gd name="T79" fmla="*/ 0 h 514"/>
                <a:gd name="T80" fmla="*/ 238 w 591"/>
                <a:gd name="T81" fmla="*/ 5 h 514"/>
                <a:gd name="T82" fmla="*/ 183 w 591"/>
                <a:gd name="T83" fmla="*/ 22 h 514"/>
                <a:gd name="T84" fmla="*/ 132 w 591"/>
                <a:gd name="T85" fmla="*/ 49 h 514"/>
                <a:gd name="T86" fmla="*/ 87 w 591"/>
                <a:gd name="T87" fmla="*/ 87 h 514"/>
                <a:gd name="T88" fmla="*/ 49 w 591"/>
                <a:gd name="T89" fmla="*/ 132 h 514"/>
                <a:gd name="T90" fmla="*/ 22 w 591"/>
                <a:gd name="T91" fmla="*/ 182 h 514"/>
                <a:gd name="T92" fmla="*/ 5 w 591"/>
                <a:gd name="T93" fmla="*/ 237 h 514"/>
                <a:gd name="T94" fmla="*/ 0 w 591"/>
                <a:gd name="T95" fmla="*/ 296 h 514"/>
                <a:gd name="T96" fmla="*/ 5 w 591"/>
                <a:gd name="T97" fmla="*/ 353 h 514"/>
                <a:gd name="T98" fmla="*/ 22 w 591"/>
                <a:gd name="T99" fmla="*/ 409 h 514"/>
                <a:gd name="T100" fmla="*/ 49 w 591"/>
                <a:gd name="T101" fmla="*/ 459 h 514"/>
                <a:gd name="T102" fmla="*/ 87 w 591"/>
                <a:gd name="T103" fmla="*/ 505 h 514"/>
                <a:gd name="T104" fmla="*/ 108 w 591"/>
                <a:gd name="T105" fmla="*/ 514 h 514"/>
                <a:gd name="T106" fmla="*/ 129 w 591"/>
                <a:gd name="T107" fmla="*/ 505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1" h="514">
                  <a:moveTo>
                    <a:pt x="129" y="505"/>
                  </a:moveTo>
                  <a:lnTo>
                    <a:pt x="133" y="500"/>
                  </a:lnTo>
                  <a:lnTo>
                    <a:pt x="136" y="494"/>
                  </a:lnTo>
                  <a:lnTo>
                    <a:pt x="137" y="489"/>
                  </a:lnTo>
                  <a:lnTo>
                    <a:pt x="138" y="483"/>
                  </a:lnTo>
                  <a:lnTo>
                    <a:pt x="137" y="478"/>
                  </a:lnTo>
                  <a:lnTo>
                    <a:pt x="136" y="472"/>
                  </a:lnTo>
                  <a:lnTo>
                    <a:pt x="133" y="467"/>
                  </a:lnTo>
                  <a:lnTo>
                    <a:pt x="129" y="462"/>
                  </a:lnTo>
                  <a:lnTo>
                    <a:pt x="122" y="454"/>
                  </a:lnTo>
                  <a:lnTo>
                    <a:pt x="114" y="445"/>
                  </a:lnTo>
                  <a:lnTo>
                    <a:pt x="107" y="436"/>
                  </a:lnTo>
                  <a:lnTo>
                    <a:pt x="100" y="427"/>
                  </a:lnTo>
                  <a:lnTo>
                    <a:pt x="88" y="406"/>
                  </a:lnTo>
                  <a:lnTo>
                    <a:pt x="79" y="386"/>
                  </a:lnTo>
                  <a:lnTo>
                    <a:pt x="71" y="365"/>
                  </a:lnTo>
                  <a:lnTo>
                    <a:pt x="65" y="342"/>
                  </a:lnTo>
                  <a:lnTo>
                    <a:pt x="63" y="331"/>
                  </a:lnTo>
                  <a:lnTo>
                    <a:pt x="62" y="319"/>
                  </a:lnTo>
                  <a:lnTo>
                    <a:pt x="61" y="307"/>
                  </a:lnTo>
                  <a:lnTo>
                    <a:pt x="61" y="296"/>
                  </a:lnTo>
                  <a:lnTo>
                    <a:pt x="61" y="283"/>
                  </a:lnTo>
                  <a:lnTo>
                    <a:pt x="62" y="272"/>
                  </a:lnTo>
                  <a:lnTo>
                    <a:pt x="63" y="261"/>
                  </a:lnTo>
                  <a:lnTo>
                    <a:pt x="65" y="249"/>
                  </a:lnTo>
                  <a:lnTo>
                    <a:pt x="67" y="238"/>
                  </a:lnTo>
                  <a:lnTo>
                    <a:pt x="71" y="227"/>
                  </a:lnTo>
                  <a:lnTo>
                    <a:pt x="74" y="215"/>
                  </a:lnTo>
                  <a:lnTo>
                    <a:pt x="79" y="205"/>
                  </a:lnTo>
                  <a:lnTo>
                    <a:pt x="83" y="195"/>
                  </a:lnTo>
                  <a:lnTo>
                    <a:pt x="88" y="185"/>
                  </a:lnTo>
                  <a:lnTo>
                    <a:pt x="93" y="175"/>
                  </a:lnTo>
                  <a:lnTo>
                    <a:pt x="100" y="165"/>
                  </a:lnTo>
                  <a:lnTo>
                    <a:pt x="107" y="156"/>
                  </a:lnTo>
                  <a:lnTo>
                    <a:pt x="114" y="147"/>
                  </a:lnTo>
                  <a:lnTo>
                    <a:pt x="122" y="138"/>
                  </a:lnTo>
                  <a:lnTo>
                    <a:pt x="129" y="129"/>
                  </a:lnTo>
                  <a:lnTo>
                    <a:pt x="137" y="121"/>
                  </a:lnTo>
                  <a:lnTo>
                    <a:pt x="146" y="113"/>
                  </a:lnTo>
                  <a:lnTo>
                    <a:pt x="155" y="106"/>
                  </a:lnTo>
                  <a:lnTo>
                    <a:pt x="166" y="99"/>
                  </a:lnTo>
                  <a:lnTo>
                    <a:pt x="175" y="94"/>
                  </a:lnTo>
                  <a:lnTo>
                    <a:pt x="185" y="88"/>
                  </a:lnTo>
                  <a:lnTo>
                    <a:pt x="195" y="82"/>
                  </a:lnTo>
                  <a:lnTo>
                    <a:pt x="206" y="78"/>
                  </a:lnTo>
                  <a:lnTo>
                    <a:pt x="216" y="73"/>
                  </a:lnTo>
                  <a:lnTo>
                    <a:pt x="228" y="70"/>
                  </a:lnTo>
                  <a:lnTo>
                    <a:pt x="238" y="66"/>
                  </a:lnTo>
                  <a:lnTo>
                    <a:pt x="249" y="64"/>
                  </a:lnTo>
                  <a:lnTo>
                    <a:pt x="262" y="62"/>
                  </a:lnTo>
                  <a:lnTo>
                    <a:pt x="273" y="61"/>
                  </a:lnTo>
                  <a:lnTo>
                    <a:pt x="284" y="60"/>
                  </a:lnTo>
                  <a:lnTo>
                    <a:pt x="295" y="60"/>
                  </a:lnTo>
                  <a:lnTo>
                    <a:pt x="308" y="60"/>
                  </a:lnTo>
                  <a:lnTo>
                    <a:pt x="319" y="61"/>
                  </a:lnTo>
                  <a:lnTo>
                    <a:pt x="330" y="62"/>
                  </a:lnTo>
                  <a:lnTo>
                    <a:pt x="342" y="64"/>
                  </a:lnTo>
                  <a:lnTo>
                    <a:pt x="353" y="66"/>
                  </a:lnTo>
                  <a:lnTo>
                    <a:pt x="364" y="70"/>
                  </a:lnTo>
                  <a:lnTo>
                    <a:pt x="376" y="73"/>
                  </a:lnTo>
                  <a:lnTo>
                    <a:pt x="386" y="78"/>
                  </a:lnTo>
                  <a:lnTo>
                    <a:pt x="397" y="82"/>
                  </a:lnTo>
                  <a:lnTo>
                    <a:pt x="407" y="88"/>
                  </a:lnTo>
                  <a:lnTo>
                    <a:pt x="417" y="94"/>
                  </a:lnTo>
                  <a:lnTo>
                    <a:pt x="426" y="99"/>
                  </a:lnTo>
                  <a:lnTo>
                    <a:pt x="437" y="106"/>
                  </a:lnTo>
                  <a:lnTo>
                    <a:pt x="446" y="113"/>
                  </a:lnTo>
                  <a:lnTo>
                    <a:pt x="454" y="121"/>
                  </a:lnTo>
                  <a:lnTo>
                    <a:pt x="463" y="129"/>
                  </a:lnTo>
                  <a:lnTo>
                    <a:pt x="471" y="138"/>
                  </a:lnTo>
                  <a:lnTo>
                    <a:pt x="478" y="147"/>
                  </a:lnTo>
                  <a:lnTo>
                    <a:pt x="485" y="156"/>
                  </a:lnTo>
                  <a:lnTo>
                    <a:pt x="492" y="165"/>
                  </a:lnTo>
                  <a:lnTo>
                    <a:pt x="499" y="175"/>
                  </a:lnTo>
                  <a:lnTo>
                    <a:pt x="504" y="185"/>
                  </a:lnTo>
                  <a:lnTo>
                    <a:pt x="509" y="195"/>
                  </a:lnTo>
                  <a:lnTo>
                    <a:pt x="513" y="205"/>
                  </a:lnTo>
                  <a:lnTo>
                    <a:pt x="521" y="227"/>
                  </a:lnTo>
                  <a:lnTo>
                    <a:pt x="527" y="249"/>
                  </a:lnTo>
                  <a:lnTo>
                    <a:pt x="529" y="261"/>
                  </a:lnTo>
                  <a:lnTo>
                    <a:pt x="530" y="272"/>
                  </a:lnTo>
                  <a:lnTo>
                    <a:pt x="532" y="283"/>
                  </a:lnTo>
                  <a:lnTo>
                    <a:pt x="532" y="296"/>
                  </a:lnTo>
                  <a:lnTo>
                    <a:pt x="532" y="307"/>
                  </a:lnTo>
                  <a:lnTo>
                    <a:pt x="530" y="319"/>
                  </a:lnTo>
                  <a:lnTo>
                    <a:pt x="529" y="331"/>
                  </a:lnTo>
                  <a:lnTo>
                    <a:pt x="527" y="342"/>
                  </a:lnTo>
                  <a:lnTo>
                    <a:pt x="521" y="365"/>
                  </a:lnTo>
                  <a:lnTo>
                    <a:pt x="513" y="386"/>
                  </a:lnTo>
                  <a:lnTo>
                    <a:pt x="504" y="406"/>
                  </a:lnTo>
                  <a:lnTo>
                    <a:pt x="492" y="427"/>
                  </a:lnTo>
                  <a:lnTo>
                    <a:pt x="485" y="436"/>
                  </a:lnTo>
                  <a:lnTo>
                    <a:pt x="478" y="445"/>
                  </a:lnTo>
                  <a:lnTo>
                    <a:pt x="471" y="454"/>
                  </a:lnTo>
                  <a:lnTo>
                    <a:pt x="463" y="462"/>
                  </a:lnTo>
                  <a:lnTo>
                    <a:pt x="459" y="467"/>
                  </a:lnTo>
                  <a:lnTo>
                    <a:pt x="456" y="472"/>
                  </a:lnTo>
                  <a:lnTo>
                    <a:pt x="455" y="478"/>
                  </a:lnTo>
                  <a:lnTo>
                    <a:pt x="454" y="483"/>
                  </a:lnTo>
                  <a:lnTo>
                    <a:pt x="455" y="489"/>
                  </a:lnTo>
                  <a:lnTo>
                    <a:pt x="456" y="494"/>
                  </a:lnTo>
                  <a:lnTo>
                    <a:pt x="459" y="500"/>
                  </a:lnTo>
                  <a:lnTo>
                    <a:pt x="463" y="505"/>
                  </a:lnTo>
                  <a:lnTo>
                    <a:pt x="467" y="509"/>
                  </a:lnTo>
                  <a:lnTo>
                    <a:pt x="473" y="511"/>
                  </a:lnTo>
                  <a:lnTo>
                    <a:pt x="478" y="513"/>
                  </a:lnTo>
                  <a:lnTo>
                    <a:pt x="484" y="514"/>
                  </a:lnTo>
                  <a:lnTo>
                    <a:pt x="490" y="513"/>
                  </a:lnTo>
                  <a:lnTo>
                    <a:pt x="495" y="511"/>
                  </a:lnTo>
                  <a:lnTo>
                    <a:pt x="501" y="509"/>
                  </a:lnTo>
                  <a:lnTo>
                    <a:pt x="506" y="505"/>
                  </a:lnTo>
                  <a:lnTo>
                    <a:pt x="516" y="494"/>
                  </a:lnTo>
                  <a:lnTo>
                    <a:pt x="525" y="483"/>
                  </a:lnTo>
                  <a:lnTo>
                    <a:pt x="534" y="472"/>
                  </a:lnTo>
                  <a:lnTo>
                    <a:pt x="543" y="459"/>
                  </a:lnTo>
                  <a:lnTo>
                    <a:pt x="550" y="447"/>
                  </a:lnTo>
                  <a:lnTo>
                    <a:pt x="557" y="435"/>
                  </a:lnTo>
                  <a:lnTo>
                    <a:pt x="564" y="422"/>
                  </a:lnTo>
                  <a:lnTo>
                    <a:pt x="570" y="409"/>
                  </a:lnTo>
                  <a:lnTo>
                    <a:pt x="574" y="395"/>
                  </a:lnTo>
                  <a:lnTo>
                    <a:pt x="579" y="382"/>
                  </a:lnTo>
                  <a:lnTo>
                    <a:pt x="583" y="368"/>
                  </a:lnTo>
                  <a:lnTo>
                    <a:pt x="586" y="353"/>
                  </a:lnTo>
                  <a:lnTo>
                    <a:pt x="589" y="340"/>
                  </a:lnTo>
                  <a:lnTo>
                    <a:pt x="590" y="325"/>
                  </a:lnTo>
                  <a:lnTo>
                    <a:pt x="591" y="310"/>
                  </a:lnTo>
                  <a:lnTo>
                    <a:pt x="591" y="296"/>
                  </a:lnTo>
                  <a:lnTo>
                    <a:pt x="591" y="281"/>
                  </a:lnTo>
                  <a:lnTo>
                    <a:pt x="590" y="266"/>
                  </a:lnTo>
                  <a:lnTo>
                    <a:pt x="589" y="252"/>
                  </a:lnTo>
                  <a:lnTo>
                    <a:pt x="586" y="237"/>
                  </a:lnTo>
                  <a:lnTo>
                    <a:pt x="583" y="223"/>
                  </a:lnTo>
                  <a:lnTo>
                    <a:pt x="579" y="209"/>
                  </a:lnTo>
                  <a:lnTo>
                    <a:pt x="574" y="195"/>
                  </a:lnTo>
                  <a:lnTo>
                    <a:pt x="570" y="183"/>
                  </a:lnTo>
                  <a:lnTo>
                    <a:pt x="564" y="169"/>
                  </a:lnTo>
                  <a:lnTo>
                    <a:pt x="557" y="156"/>
                  </a:lnTo>
                  <a:lnTo>
                    <a:pt x="550" y="143"/>
                  </a:lnTo>
                  <a:lnTo>
                    <a:pt x="543" y="132"/>
                  </a:lnTo>
                  <a:lnTo>
                    <a:pt x="534" y="119"/>
                  </a:lnTo>
                  <a:lnTo>
                    <a:pt x="525" y="108"/>
                  </a:lnTo>
                  <a:lnTo>
                    <a:pt x="516" y="97"/>
                  </a:lnTo>
                  <a:lnTo>
                    <a:pt x="506" y="87"/>
                  </a:lnTo>
                  <a:lnTo>
                    <a:pt x="494" y="77"/>
                  </a:lnTo>
                  <a:lnTo>
                    <a:pt x="483" y="66"/>
                  </a:lnTo>
                  <a:lnTo>
                    <a:pt x="472" y="57"/>
                  </a:lnTo>
                  <a:lnTo>
                    <a:pt x="460" y="49"/>
                  </a:lnTo>
                  <a:lnTo>
                    <a:pt x="448" y="42"/>
                  </a:lnTo>
                  <a:lnTo>
                    <a:pt x="436" y="35"/>
                  </a:lnTo>
                  <a:lnTo>
                    <a:pt x="422" y="28"/>
                  </a:lnTo>
                  <a:lnTo>
                    <a:pt x="410" y="22"/>
                  </a:lnTo>
                  <a:lnTo>
                    <a:pt x="396" y="17"/>
                  </a:lnTo>
                  <a:lnTo>
                    <a:pt x="382" y="12"/>
                  </a:lnTo>
                  <a:lnTo>
                    <a:pt x="368" y="9"/>
                  </a:lnTo>
                  <a:lnTo>
                    <a:pt x="354" y="5"/>
                  </a:lnTo>
                  <a:lnTo>
                    <a:pt x="340" y="3"/>
                  </a:lnTo>
                  <a:lnTo>
                    <a:pt x="325" y="1"/>
                  </a:lnTo>
                  <a:lnTo>
                    <a:pt x="311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281" y="0"/>
                  </a:lnTo>
                  <a:lnTo>
                    <a:pt x="266" y="1"/>
                  </a:lnTo>
                  <a:lnTo>
                    <a:pt x="253" y="3"/>
                  </a:lnTo>
                  <a:lnTo>
                    <a:pt x="238" y="5"/>
                  </a:lnTo>
                  <a:lnTo>
                    <a:pt x="223" y="9"/>
                  </a:lnTo>
                  <a:lnTo>
                    <a:pt x="210" y="12"/>
                  </a:lnTo>
                  <a:lnTo>
                    <a:pt x="196" y="17"/>
                  </a:lnTo>
                  <a:lnTo>
                    <a:pt x="183" y="22"/>
                  </a:lnTo>
                  <a:lnTo>
                    <a:pt x="169" y="28"/>
                  </a:lnTo>
                  <a:lnTo>
                    <a:pt x="157" y="35"/>
                  </a:lnTo>
                  <a:lnTo>
                    <a:pt x="144" y="42"/>
                  </a:lnTo>
                  <a:lnTo>
                    <a:pt x="132" y="49"/>
                  </a:lnTo>
                  <a:lnTo>
                    <a:pt x="120" y="57"/>
                  </a:lnTo>
                  <a:lnTo>
                    <a:pt x="108" y="66"/>
                  </a:lnTo>
                  <a:lnTo>
                    <a:pt x="98" y="77"/>
                  </a:lnTo>
                  <a:lnTo>
                    <a:pt x="87" y="87"/>
                  </a:lnTo>
                  <a:lnTo>
                    <a:pt x="76" y="97"/>
                  </a:lnTo>
                  <a:lnTo>
                    <a:pt x="67" y="108"/>
                  </a:lnTo>
                  <a:lnTo>
                    <a:pt x="58" y="119"/>
                  </a:lnTo>
                  <a:lnTo>
                    <a:pt x="49" y="132"/>
                  </a:lnTo>
                  <a:lnTo>
                    <a:pt x="41" y="143"/>
                  </a:lnTo>
                  <a:lnTo>
                    <a:pt x="35" y="156"/>
                  </a:lnTo>
                  <a:lnTo>
                    <a:pt x="28" y="169"/>
                  </a:lnTo>
                  <a:lnTo>
                    <a:pt x="22" y="182"/>
                  </a:lnTo>
                  <a:lnTo>
                    <a:pt x="18" y="195"/>
                  </a:lnTo>
                  <a:lnTo>
                    <a:pt x="13" y="209"/>
                  </a:lnTo>
                  <a:lnTo>
                    <a:pt x="9" y="223"/>
                  </a:lnTo>
                  <a:lnTo>
                    <a:pt x="5" y="237"/>
                  </a:lnTo>
                  <a:lnTo>
                    <a:pt x="3" y="252"/>
                  </a:lnTo>
                  <a:lnTo>
                    <a:pt x="2" y="266"/>
                  </a:lnTo>
                  <a:lnTo>
                    <a:pt x="1" y="281"/>
                  </a:lnTo>
                  <a:lnTo>
                    <a:pt x="0" y="296"/>
                  </a:lnTo>
                  <a:lnTo>
                    <a:pt x="1" y="310"/>
                  </a:lnTo>
                  <a:lnTo>
                    <a:pt x="2" y="325"/>
                  </a:lnTo>
                  <a:lnTo>
                    <a:pt x="3" y="340"/>
                  </a:lnTo>
                  <a:lnTo>
                    <a:pt x="5" y="353"/>
                  </a:lnTo>
                  <a:lnTo>
                    <a:pt x="9" y="368"/>
                  </a:lnTo>
                  <a:lnTo>
                    <a:pt x="13" y="382"/>
                  </a:lnTo>
                  <a:lnTo>
                    <a:pt x="18" y="395"/>
                  </a:lnTo>
                  <a:lnTo>
                    <a:pt x="22" y="409"/>
                  </a:lnTo>
                  <a:lnTo>
                    <a:pt x="28" y="422"/>
                  </a:lnTo>
                  <a:lnTo>
                    <a:pt x="35" y="435"/>
                  </a:lnTo>
                  <a:lnTo>
                    <a:pt x="41" y="447"/>
                  </a:lnTo>
                  <a:lnTo>
                    <a:pt x="49" y="459"/>
                  </a:lnTo>
                  <a:lnTo>
                    <a:pt x="58" y="472"/>
                  </a:lnTo>
                  <a:lnTo>
                    <a:pt x="67" y="483"/>
                  </a:lnTo>
                  <a:lnTo>
                    <a:pt x="76" y="494"/>
                  </a:lnTo>
                  <a:lnTo>
                    <a:pt x="87" y="505"/>
                  </a:lnTo>
                  <a:lnTo>
                    <a:pt x="91" y="509"/>
                  </a:lnTo>
                  <a:lnTo>
                    <a:pt x="97" y="511"/>
                  </a:lnTo>
                  <a:lnTo>
                    <a:pt x="102" y="513"/>
                  </a:lnTo>
                  <a:lnTo>
                    <a:pt x="108" y="514"/>
                  </a:lnTo>
                  <a:lnTo>
                    <a:pt x="114" y="513"/>
                  </a:lnTo>
                  <a:lnTo>
                    <a:pt x="119" y="511"/>
                  </a:lnTo>
                  <a:lnTo>
                    <a:pt x="125" y="509"/>
                  </a:lnTo>
                  <a:lnTo>
                    <a:pt x="129" y="5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sp>
        <p:nvSpPr>
          <p:cNvPr id="56" name="Rectangle 29"/>
          <p:cNvSpPr/>
          <p:nvPr>
            <p:custDataLst>
              <p:tags r:id="rId5"/>
            </p:custDataLst>
          </p:nvPr>
        </p:nvSpPr>
        <p:spPr bwMode="auto">
          <a:xfrm>
            <a:off x="866051" y="3293605"/>
            <a:ext cx="8488800" cy="345600"/>
          </a:xfrm>
          <a:prstGeom prst="rect">
            <a:avLst/>
          </a:prstGeom>
          <a:solidFill>
            <a:srgbClr val="1747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Caratteristiche del finanziamento</a:t>
            </a: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Box 2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98812" y="3754026"/>
            <a:ext cx="8357177" cy="21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5738" lvl="1" indent="-184150" defTabSz="914400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Emissione di minibond a 9 anni da parte delle medie aziende che verranno sottoscritti da un veicolo societario che finanzierà l’acquisto tramite l’emissione di un titolo che verrà comprato da Finlombarda e da Cassa Depositi e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Prestiti</a:t>
            </a:r>
            <a:endParaRPr lang="it-IT" sz="1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lvl="1" indent="-184150" defTabSz="914400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valore complessivo dei </a:t>
            </a:r>
            <a:r>
              <a:rPr lang="it-IT" sz="1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minibond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sinora finanziati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pari </a:t>
            </a: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32 mln di euro emessi da 3 imprese Lombarde il programma di emissioni prevede un valore massimo del programma pari a 100 mln di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</a:t>
            </a:r>
          </a:p>
          <a:p>
            <a:pPr marL="185738" lvl="1" indent="-184150" defTabSz="914400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it-IT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tasso applicato pari sarà determinato in fase di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emissione</a:t>
            </a:r>
            <a:endParaRPr lang="it-IT" sz="1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lvl="1" indent="-184150" defTabSz="914400">
              <a:buFontTx/>
              <a:buChar char="•"/>
              <a:defRPr/>
            </a:pPr>
            <a:endParaRPr lang="it-IT" sz="1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lvl="1" indent="-184150" defTabSz="914400">
              <a:buFontTx/>
              <a:buChar char="•"/>
              <a:defRPr/>
            </a:pPr>
            <a:endParaRPr lang="it-IT" sz="1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bLeanShape Left U-Shape 21"/>
          <p:cNvSpPr>
            <a:spLocks noChangeArrowheads="1"/>
          </p:cNvSpPr>
          <p:nvPr/>
        </p:nvSpPr>
        <p:spPr bwMode="auto">
          <a:xfrm rot="5400000">
            <a:off x="3986755" y="165356"/>
            <a:ext cx="2275964" cy="8532383"/>
          </a:xfrm>
          <a:custGeom>
            <a:avLst/>
            <a:gdLst>
              <a:gd name="T0" fmla="*/ 0 w 1270000"/>
              <a:gd name="T1" fmla="*/ 0 h 3175000"/>
              <a:gd name="T2" fmla="*/ 1270000 w 1270000"/>
              <a:gd name="T3" fmla="*/ 0 h 3175000"/>
              <a:gd name="T4" fmla="*/ 1270000 w 1270000"/>
              <a:gd name="T5" fmla="*/ 2076759 h 3175000"/>
              <a:gd name="T6" fmla="*/ 0 w 1270000"/>
              <a:gd name="T7" fmla="*/ 2076759 h 3175000"/>
              <a:gd name="T8" fmla="*/ 0 60000 65536"/>
              <a:gd name="T9" fmla="*/ 0 60000 65536"/>
              <a:gd name="T10" fmla="*/ 0 60000 65536"/>
              <a:gd name="T11" fmla="*/ 0 60000 65536"/>
              <a:gd name="T12" fmla="*/ 0 w 1270000"/>
              <a:gd name="T13" fmla="*/ 0 h 3175000"/>
              <a:gd name="T14" fmla="*/ 1270000 w 1270000"/>
              <a:gd name="T15" fmla="*/ 3175000 h 3175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noFill/>
          <a:ln w="22225" algn="ctr">
            <a:solidFill>
              <a:srgbClr val="000099"/>
            </a:solidFill>
            <a:round/>
            <a:headEnd/>
            <a:tailEnd/>
          </a:ln>
        </p:spPr>
        <p:txBody>
          <a:bodyPr wrap="none" lIns="0" tIns="89999" rIns="0" bIns="0"/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3" name="Group 495"/>
          <p:cNvGrpSpPr/>
          <p:nvPr/>
        </p:nvGrpSpPr>
        <p:grpSpPr>
          <a:xfrm>
            <a:off x="3763666" y="3291393"/>
            <a:ext cx="284163" cy="292415"/>
            <a:chOff x="7613650" y="1387475"/>
            <a:chExt cx="284163" cy="284163"/>
          </a:xfrm>
          <a:solidFill>
            <a:schemeClr val="bg1"/>
          </a:solidFill>
        </p:grpSpPr>
        <p:sp>
          <p:nvSpPr>
            <p:cNvPr id="64" name="Freeform 4359"/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65" name="Freeform 4360"/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674358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LaU2c5CUKPvvJj6boEb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qjjX_7pU6Xdp48g8cCp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LaU2c5CUKPvvJj6boEb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qjjX_7pU6Xdp48g8cCp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LaU2c5CUKPvvJj6boEb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qjjX_7pU6Xdp48g8cCp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LaU2c5CUKPvvJj6boEb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qjjX_7pU6Xdp48g8cCp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LaU2c5CUKPvvJj6boEb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qjjX_7pU6Xdp48g8cCp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LaU2c5CUKPvvJj6boEb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qjjX_7pU6Xdp48g8cCp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qjjX_7pU6Xdp48g8cCp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LaU2c5CUKPvvJj6boEb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qjjX_7pU6Xdp48g8cCp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LaU2c5CUKPvvJj6boEb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qjjX_7pU6Xdp48g8cCp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LaU2c5CUKPvvJj6boEb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qjjX_7pU6Xdp48g8cCp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LaU2c5CUKPvvJj6boEb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qjjX_7pU6Xdp48g8cCp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LaU2c5CUKPvvJj6boEb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LaU2c5CUKPvvJj6boEb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qjjX_7pU6Xdp48g8cCp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LaU2c5CUKPvvJj6boEb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qjjX_7pU6Xdp48g8cCp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LaU2c5CUKPvvJj6boEb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qjjX_7pU6Xdp48g8cCp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LaU2c5CUKPvvJj6boEb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qjjX_7pU6Xdp48g8cCp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LaU2c5CUKPvvJj6boEb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qjjX_7pU6Xdp48g8cCp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LaU2c5CUKPvvJj6boEb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qjjX_7pU6Xdp48g8cCp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qjjX_7pU6Xdp48g8cCp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LaU2c5CUKPvvJj6boEb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qjjX_7pU6Xdp48g8cCp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LaU2c5CUKPvvJj6boEb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qjjX_7pU6Xdp48g8cCp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LaU2c5CUKPvvJj6boEb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qjjX_7pU6Xdp48g8cCp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LaU2c5CUKPvvJj6boEb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qjjX_7pU6Xdp48g8cCp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LaU2c5CUKPvvJj6boEb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qjjX_7pU6Xdp48g8cCp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LaU2c5CUKPvvJj6boEb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qjjX_7pU6Xdp48g8cCp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LaU2c5CUKPvvJj6boEbg"/>
</p:tagLst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6661</TotalTime>
  <Words>1528</Words>
  <Application>Microsoft Macintosh PowerPoint</Application>
  <PresentationFormat>A4 Paper (210x297 mm)</PresentationFormat>
  <Paragraphs>181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Regione Lombardia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Giuliana Bifulco  &lt;giuliana.bifulco@finlombarda.it&gt;; Giuliana Bifulco</dc:creator>
  <cp:lastModifiedBy>_ _</cp:lastModifiedBy>
  <cp:revision>466</cp:revision>
  <cp:lastPrinted>2019-09-27T10:34:30Z</cp:lastPrinted>
  <dcterms:created xsi:type="dcterms:W3CDTF">2017-03-31T12:52:09Z</dcterms:created>
  <dcterms:modified xsi:type="dcterms:W3CDTF">2020-12-01T10:16:19Z</dcterms:modified>
</cp:coreProperties>
</file>