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45"/>
  </p:notesMasterIdLst>
  <p:handoutMasterIdLst>
    <p:handoutMasterId r:id="rId46"/>
  </p:handoutMasterIdLst>
  <p:sldIdLst>
    <p:sldId id="548" r:id="rId5"/>
    <p:sldId id="583" r:id="rId6"/>
    <p:sldId id="584" r:id="rId7"/>
    <p:sldId id="585" r:id="rId8"/>
    <p:sldId id="586" r:id="rId9"/>
    <p:sldId id="587" r:id="rId10"/>
    <p:sldId id="588" r:id="rId11"/>
    <p:sldId id="589" r:id="rId12"/>
    <p:sldId id="590" r:id="rId13"/>
    <p:sldId id="591" r:id="rId14"/>
    <p:sldId id="592" r:id="rId15"/>
    <p:sldId id="593" r:id="rId16"/>
    <p:sldId id="594" r:id="rId17"/>
    <p:sldId id="595" r:id="rId18"/>
    <p:sldId id="596" r:id="rId19"/>
    <p:sldId id="597" r:id="rId20"/>
    <p:sldId id="598" r:id="rId21"/>
    <p:sldId id="600" r:id="rId22"/>
    <p:sldId id="601" r:id="rId23"/>
    <p:sldId id="602" r:id="rId24"/>
    <p:sldId id="603" r:id="rId25"/>
    <p:sldId id="605" r:id="rId26"/>
    <p:sldId id="606" r:id="rId27"/>
    <p:sldId id="608" r:id="rId28"/>
    <p:sldId id="607" r:id="rId29"/>
    <p:sldId id="604" r:id="rId30"/>
    <p:sldId id="609" r:id="rId31"/>
    <p:sldId id="610" r:id="rId32"/>
    <p:sldId id="611" r:id="rId33"/>
    <p:sldId id="612" r:id="rId34"/>
    <p:sldId id="613" r:id="rId35"/>
    <p:sldId id="614" r:id="rId36"/>
    <p:sldId id="615" r:id="rId37"/>
    <p:sldId id="616" r:id="rId38"/>
    <p:sldId id="617" r:id="rId39"/>
    <p:sldId id="618" r:id="rId40"/>
    <p:sldId id="619" r:id="rId41"/>
    <p:sldId id="620" r:id="rId42"/>
    <p:sldId id="621" r:id="rId43"/>
    <p:sldId id="582" r:id="rId44"/>
  </p:sldIdLst>
  <p:sldSz cx="9144000" cy="6858000" type="screen4x3"/>
  <p:notesSz cx="6781800" cy="9926638"/>
  <p:custDataLst>
    <p:tags r:id="rId47"/>
  </p:custDataLst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266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o Cassanelli" initials="RC" lastIdx="17" clrIdx="0">
    <p:extLst>
      <p:ext uri="{19B8F6BF-5375-455C-9EA6-DF929625EA0E}">
        <p15:presenceInfo xmlns:p15="http://schemas.microsoft.com/office/powerpoint/2012/main" userId="d35bc8a7d88e19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18C77"/>
    <a:srgbClr val="0A8C74"/>
    <a:srgbClr val="4B9E8A"/>
    <a:srgbClr val="FFFF00"/>
    <a:srgbClr val="FF0000"/>
    <a:srgbClr val="99FF33"/>
    <a:srgbClr val="CCFF33"/>
    <a:srgbClr val="B6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7377" autoAdjust="0"/>
  </p:normalViewPr>
  <p:slideViewPr>
    <p:cSldViewPr>
      <p:cViewPr varScale="1">
        <p:scale>
          <a:sx n="36" d="100"/>
          <a:sy n="36" d="100"/>
        </p:scale>
        <p:origin x="2558" y="29"/>
      </p:cViewPr>
      <p:guideLst>
        <p:guide orient="horz" pos="528"/>
        <p:guide pos="2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8" y="-90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gs" Target="tags/tag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23E00CC8-2270-446A-A259-F6EF277C22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algn="l" defTabSz="893763" eaLnBrk="1" hangingPunct="1">
              <a:spcBef>
                <a:spcPct val="50000"/>
              </a:spcBef>
              <a:buFontTx/>
              <a:buNone/>
              <a:defRPr sz="1200">
                <a:solidFill>
                  <a:schemeClr val="accent2"/>
                </a:solidFill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6EA863F8-7723-42D9-A61B-64A82646D4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8767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algn="r" defTabSz="893763" eaLnBrk="1" hangingPunct="1">
              <a:spcBef>
                <a:spcPct val="50000"/>
              </a:spcBef>
              <a:buFontTx/>
              <a:buNone/>
              <a:defRPr sz="1200">
                <a:solidFill>
                  <a:schemeClr val="accent2"/>
                </a:solidFill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78C12B66-6121-441D-9431-56126FD3C6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1465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algn="l" defTabSz="893763" eaLnBrk="1" hangingPunct="1">
              <a:spcBef>
                <a:spcPct val="50000"/>
              </a:spcBef>
              <a:buFontTx/>
              <a:buNone/>
              <a:defRPr sz="1200">
                <a:solidFill>
                  <a:schemeClr val="accent2"/>
                </a:solidFill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EF993B97-B725-4BC8-B157-685DE12B78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09113"/>
            <a:ext cx="298767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algn="r" defTabSz="893763" eaLnBrk="1" hangingPunct="1">
              <a:spcBef>
                <a:spcPct val="50000"/>
              </a:spcBef>
              <a:defRPr sz="1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F7DAFCA-65A0-4547-BF8C-3F14661C8D0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E402DC9-BF2E-4470-9F93-5D648262D6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l" defTabSz="923925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fr-FR" altLang="it-IT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CBBE38F-EFD6-49E8-A80C-6503E2CBDF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fr-FR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9E8001B-112D-40D8-BCFB-E2C1ECC8FD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2E031958-986D-451B-9D29-9A0626FD08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it-IT" noProof="0"/>
              <a:t>Cliquez pour modifier les styles du texte du masque</a:t>
            </a:r>
          </a:p>
          <a:p>
            <a:pPr lvl="1"/>
            <a:r>
              <a:rPr lang="fr-FR" altLang="it-IT" noProof="0"/>
              <a:t>Deuxième niveau</a:t>
            </a:r>
          </a:p>
          <a:p>
            <a:pPr lvl="2"/>
            <a:r>
              <a:rPr lang="fr-FR" altLang="it-IT" noProof="0"/>
              <a:t>Troisième niveau</a:t>
            </a:r>
          </a:p>
          <a:p>
            <a:pPr lvl="3"/>
            <a:r>
              <a:rPr lang="fr-FR" altLang="it-IT" noProof="0"/>
              <a:t>Quatrième niveau</a:t>
            </a:r>
          </a:p>
          <a:p>
            <a:pPr lvl="4"/>
            <a:r>
              <a:rPr lang="fr-FR" altLang="it-IT" noProof="0"/>
              <a:t>Cinquième niveau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AD50E85A-2E7F-429A-B4DD-C5AC789E22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384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l" defTabSz="923925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  <a:cs typeface="Times New Roman" pitchFamily="1" charset="0"/>
              </a:defRPr>
            </a:lvl1pPr>
          </a:lstStyle>
          <a:p>
            <a:pPr>
              <a:defRPr/>
            </a:pPr>
            <a:endParaRPr lang="fr-FR" altLang="it-IT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AAE45525-28C7-447C-B23C-792396C10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384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 b="0"/>
            </a:lvl1pPr>
          </a:lstStyle>
          <a:p>
            <a:pPr>
              <a:defRPr/>
            </a:pPr>
            <a:fld id="{309B09B3-00B2-4517-A3DA-D5E8E1DD928A}" type="slidenum">
              <a:rPr lang="fr-FR" altLang="it-IT"/>
              <a:pPr>
                <a:defRPr/>
              </a:pPr>
              <a:t>‹N›</a:t>
            </a:fld>
            <a:endParaRPr lang="fr-FR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E705F95-079A-418A-B981-9A8C486B11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027713-7A45-49CA-971B-534AE56FECB4}" type="slidenum">
              <a:rPr lang="fr-FR" altLang="it-IT" smtClean="0"/>
              <a:pPr>
                <a:spcBef>
                  <a:spcPct val="0"/>
                </a:spcBef>
              </a:pPr>
              <a:t>1</a:t>
            </a:fld>
            <a:endParaRPr lang="fr-FR" altLang="it-IT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4580EE2-C2B2-483B-BAA5-E7C36662E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74700"/>
            <a:ext cx="4953000" cy="371475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9FADD00-4FFC-48F0-8D28-011147AB9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721225"/>
            <a:ext cx="4962525" cy="4487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>
            <a:extLst>
              <a:ext uri="{FF2B5EF4-FFF2-40B4-BE49-F238E27FC236}">
                <a16:creationId xmlns:a16="http://schemas.microsoft.com/office/drawing/2014/main" id="{AD4D887B-A647-46BA-8E75-67693E35EA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endParaRPr lang="it-IT" sz="923"/>
          </a:p>
        </p:txBody>
      </p:sp>
      <p:pic>
        <p:nvPicPr>
          <p:cNvPr id="5" name="Immagine 7">
            <a:extLst>
              <a:ext uri="{FF2B5EF4-FFF2-40B4-BE49-F238E27FC236}">
                <a16:creationId xmlns:a16="http://schemas.microsoft.com/office/drawing/2014/main" id="{3A340765-29BF-4881-AC87-96CF6EF14E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4813"/>
            <a:ext cx="7191375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>
                <a:solidFill>
                  <a:srgbClr val="118C77"/>
                </a:solidFill>
              </a:defRPr>
            </a:lvl1pPr>
          </a:lstStyle>
          <a:p>
            <a:pPr lvl="0"/>
            <a:r>
              <a:rPr lang="it-IT" altLang="it-IT" noProof="0" dirty="0"/>
              <a:t>Fare clic per modificare stile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2585"/>
            </a:lvl1pPr>
          </a:lstStyle>
          <a:p>
            <a:pPr lvl="0"/>
            <a:r>
              <a:rPr lang="it-IT" altLang="it-IT" noProof="0" dirty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5647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6174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76202"/>
            <a:ext cx="2057400" cy="60499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1" y="76202"/>
            <a:ext cx="6031523" cy="604996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33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4464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2"/>
            <a:ext cx="7772400" cy="1362075"/>
          </a:xfrm>
        </p:spPr>
        <p:txBody>
          <a:bodyPr anchor="t"/>
          <a:lstStyle>
            <a:lvl1pPr algn="l">
              <a:defRPr sz="3692" b="1" cap="all">
                <a:solidFill>
                  <a:srgbClr val="118C7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7"/>
            </a:lvl1pPr>
            <a:lvl2pPr marL="422042" indent="0">
              <a:buNone/>
              <a:defRPr sz="1661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7978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18C77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44461" cy="4525963"/>
          </a:xfrm>
        </p:spPr>
        <p:txBody>
          <a:bodyPr/>
          <a:lstStyle>
            <a:lvl1pPr>
              <a:defRPr sz="2585"/>
            </a:lvl1pPr>
            <a:lvl2pPr>
              <a:defRPr sz="2216"/>
            </a:lvl2pPr>
            <a:lvl3pPr>
              <a:defRPr sz="1847"/>
            </a:lvl3pPr>
            <a:lvl4pPr>
              <a:defRPr sz="1661"/>
            </a:lvl4pPr>
            <a:lvl5pPr>
              <a:defRPr sz="1661"/>
            </a:lvl5pPr>
            <a:lvl6pPr>
              <a:defRPr sz="1661"/>
            </a:lvl6pPr>
            <a:lvl7pPr>
              <a:defRPr sz="1661"/>
            </a:lvl7pPr>
            <a:lvl8pPr>
              <a:defRPr sz="1661"/>
            </a:lvl8pPr>
            <a:lvl9pPr>
              <a:defRPr sz="166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9" y="1600202"/>
            <a:ext cx="4044461" cy="4525963"/>
          </a:xfrm>
        </p:spPr>
        <p:txBody>
          <a:bodyPr/>
          <a:lstStyle>
            <a:lvl1pPr>
              <a:defRPr sz="2585"/>
            </a:lvl1pPr>
            <a:lvl2pPr>
              <a:defRPr sz="2216"/>
            </a:lvl2pPr>
            <a:lvl3pPr>
              <a:defRPr sz="1847"/>
            </a:lvl3pPr>
            <a:lvl4pPr>
              <a:defRPr sz="1661"/>
            </a:lvl4pPr>
            <a:lvl5pPr>
              <a:defRPr sz="1661"/>
            </a:lvl5pPr>
            <a:lvl6pPr>
              <a:defRPr sz="1661"/>
            </a:lvl6pPr>
            <a:lvl7pPr>
              <a:defRPr sz="1661"/>
            </a:lvl7pPr>
            <a:lvl8pPr>
              <a:defRPr sz="1661"/>
            </a:lvl8pPr>
            <a:lvl9pPr>
              <a:defRPr sz="166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5656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2042" indent="0">
              <a:buNone/>
              <a:defRPr sz="1847" b="1"/>
            </a:lvl2pPr>
            <a:lvl3pPr marL="844083" indent="0">
              <a:buNone/>
              <a:defRPr sz="1661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6"/>
            </a:lvl1pPr>
            <a:lvl2pPr>
              <a:defRPr sz="1847"/>
            </a:lvl2pPr>
            <a:lvl3pPr>
              <a:defRPr sz="1661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2042" indent="0">
              <a:buNone/>
              <a:defRPr sz="1847" b="1"/>
            </a:lvl2pPr>
            <a:lvl3pPr marL="844083" indent="0">
              <a:buNone/>
              <a:defRPr sz="1661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6"/>
            </a:lvl1pPr>
            <a:lvl2pPr>
              <a:defRPr sz="1847"/>
            </a:lvl2pPr>
            <a:lvl3pPr>
              <a:defRPr sz="1661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5853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1502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50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1847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9" y="273052"/>
            <a:ext cx="511126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6"/>
            </a:lvl3pPr>
            <a:lvl4pPr>
              <a:defRPr sz="1847"/>
            </a:lvl4pPr>
            <a:lvl5pPr>
              <a:defRPr sz="1847"/>
            </a:lvl5pPr>
            <a:lvl6pPr>
              <a:defRPr sz="1847"/>
            </a:lvl6pPr>
            <a:lvl7pPr>
              <a:defRPr sz="1847"/>
            </a:lvl7pPr>
            <a:lvl8pPr>
              <a:defRPr sz="1847"/>
            </a:lvl8pPr>
            <a:lvl9pPr>
              <a:defRPr sz="184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2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3325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7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2" indent="0">
              <a:buNone/>
              <a:defRPr sz="2585"/>
            </a:lvl2pPr>
            <a:lvl3pPr marL="844083" indent="0">
              <a:buNone/>
              <a:defRPr sz="2216"/>
            </a:lvl3pPr>
            <a:lvl4pPr marL="1266124" indent="0">
              <a:buNone/>
              <a:defRPr sz="1847"/>
            </a:lvl4pPr>
            <a:lvl5pPr marL="1688165" indent="0">
              <a:buNone/>
              <a:defRPr sz="1847"/>
            </a:lvl5pPr>
            <a:lvl6pPr marL="2110207" indent="0">
              <a:buNone/>
              <a:defRPr sz="1847"/>
            </a:lvl6pPr>
            <a:lvl7pPr marL="2532248" indent="0">
              <a:buNone/>
              <a:defRPr sz="1847"/>
            </a:lvl7pPr>
            <a:lvl8pPr marL="2954289" indent="0">
              <a:buNone/>
              <a:defRPr sz="1847"/>
            </a:lvl8pPr>
            <a:lvl9pPr marL="3376331" indent="0">
              <a:buNone/>
              <a:defRPr sz="1847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2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8419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DB5FAD-9961-423C-AA01-C4832CB90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CD7821-4875-4ED0-82A4-992E975E5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id="{BC60000C-5FA5-4052-A7B2-A7639E4197B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endParaRPr lang="it-IT" sz="923"/>
          </a:p>
        </p:txBody>
      </p:sp>
      <p:sp>
        <p:nvSpPr>
          <p:cNvPr id="1030" name="Text Box 14">
            <a:extLst>
              <a:ext uri="{FF2B5EF4-FFF2-40B4-BE49-F238E27FC236}">
                <a16:creationId xmlns:a16="http://schemas.microsoft.com/office/drawing/2014/main" id="{6982B6AF-7A43-4F2B-A347-DC937A73DE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68738" y="6477000"/>
            <a:ext cx="773112" cy="2349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fld id="{373084F7-EBA6-4C85-98B6-37D1850FBB6E}" type="slidenum">
              <a:rPr lang="it-IT" altLang="it-IT" sz="900" b="0" smtClean="0"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  <a:defRPr/>
              </a:pPr>
              <a:t>‹N›</a:t>
            </a:fld>
            <a:endParaRPr lang="it-IT" altLang="it-IT" sz="900" b="0">
              <a:latin typeface="Tahoma" panose="020B0604030504040204" pitchFamily="34" charset="0"/>
            </a:endParaRPr>
          </a:p>
        </p:txBody>
      </p:sp>
      <p:pic>
        <p:nvPicPr>
          <p:cNvPr id="2" name="Picture 15" descr="LOGOodcec1709">
            <a:extLst>
              <a:ext uri="{FF2B5EF4-FFF2-40B4-BE49-F238E27FC236}">
                <a16:creationId xmlns:a16="http://schemas.microsoft.com/office/drawing/2014/main" id="{6A04D570-5C80-4223-91EE-62EF536BEB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232525"/>
            <a:ext cx="2252662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118C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118C77"/>
          </a:solidFill>
          <a:latin typeface="Tahoma" pitchFamily="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118C77"/>
          </a:solidFill>
          <a:latin typeface="Tahoma" pitchFamily="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118C77"/>
          </a:solidFill>
          <a:latin typeface="Tahoma" pitchFamily="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>
          <a:solidFill>
            <a:srgbClr val="118C77"/>
          </a:solidFill>
          <a:latin typeface="Tahoma" pitchFamily="1" charset="0"/>
        </a:defRPr>
      </a:lvl5pPr>
      <a:lvl6pPr marL="422042" algn="l" rtl="0" fontAlgn="base">
        <a:spcBef>
          <a:spcPct val="0"/>
        </a:spcBef>
        <a:spcAft>
          <a:spcPct val="0"/>
        </a:spcAft>
        <a:defRPr sz="3139">
          <a:solidFill>
            <a:schemeClr val="hlink"/>
          </a:solidFill>
          <a:latin typeface="Tahoma" pitchFamily="1" charset="0"/>
        </a:defRPr>
      </a:lvl6pPr>
      <a:lvl7pPr marL="844083" algn="l" rtl="0" fontAlgn="base">
        <a:spcBef>
          <a:spcPct val="0"/>
        </a:spcBef>
        <a:spcAft>
          <a:spcPct val="0"/>
        </a:spcAft>
        <a:defRPr sz="3139">
          <a:solidFill>
            <a:schemeClr val="hlink"/>
          </a:solidFill>
          <a:latin typeface="Tahoma" pitchFamily="1" charset="0"/>
        </a:defRPr>
      </a:lvl7pPr>
      <a:lvl8pPr marL="1266124" algn="l" rtl="0" fontAlgn="base">
        <a:spcBef>
          <a:spcPct val="0"/>
        </a:spcBef>
        <a:spcAft>
          <a:spcPct val="0"/>
        </a:spcAft>
        <a:defRPr sz="3139">
          <a:solidFill>
            <a:schemeClr val="hlink"/>
          </a:solidFill>
          <a:latin typeface="Tahoma" pitchFamily="1" charset="0"/>
        </a:defRPr>
      </a:lvl8pPr>
      <a:lvl9pPr marL="1688165" algn="l" rtl="0" fontAlgn="base">
        <a:spcBef>
          <a:spcPct val="0"/>
        </a:spcBef>
        <a:spcAft>
          <a:spcPct val="0"/>
        </a:spcAft>
        <a:defRPr sz="3139">
          <a:solidFill>
            <a:schemeClr val="hlink"/>
          </a:solidFill>
          <a:latin typeface="Tahoma" pitchFamily="1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500">
          <a:solidFill>
            <a:schemeClr val="tx1"/>
          </a:solidFill>
          <a:latin typeface="+mn-lt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200">
          <a:solidFill>
            <a:schemeClr val="tx1"/>
          </a:solidFill>
          <a:latin typeface="+mn-lt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>
          <a:solidFill>
            <a:schemeClr val="tx1"/>
          </a:solidFill>
          <a:latin typeface="+mn-lt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»"/>
        <a:defRPr>
          <a:solidFill>
            <a:schemeClr val="tx1"/>
          </a:solidFill>
          <a:latin typeface="+mn-lt"/>
        </a:defRPr>
      </a:lvl5pPr>
      <a:lvl6pPr marL="2321228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Char char="»"/>
        <a:defRPr sz="1847">
          <a:solidFill>
            <a:schemeClr val="tx1"/>
          </a:solidFill>
          <a:latin typeface="+mn-lt"/>
        </a:defRPr>
      </a:lvl6pPr>
      <a:lvl7pPr marL="2743268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Char char="»"/>
        <a:defRPr sz="1847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Char char="»"/>
        <a:defRPr sz="1847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Char char="»"/>
        <a:defRPr sz="1847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2042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F7B5B640-9349-4283-BC49-C6DD48886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30513"/>
            <a:ext cx="9144000" cy="2393950"/>
          </a:xfrm>
          <a:prstGeom prst="rect">
            <a:avLst/>
          </a:prstGeom>
          <a:solidFill>
            <a:srgbClr val="0A8C74"/>
          </a:solidFill>
          <a:ln>
            <a:noFill/>
          </a:ln>
          <a:effectLst/>
        </p:spPr>
        <p:txBody>
          <a:bodyPr lIns="166154" tIns="44212" rIns="166154" bIns="44212" anchor="ctr"/>
          <a:lstStyle>
            <a:lvl1pPr algn="l" defTabSz="957263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79425" indent="-285750" algn="l" defTabSz="957263" eaLnBrk="0" hangingPunct="0"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957263" indent="-228600" algn="l" defTabSz="957263" eaLnBrk="0" hangingPunct="0"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436688" indent="-228600" algn="l" defTabSz="957263" eaLnBrk="0" hangingPunct="0"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16113" indent="-228600" algn="l" defTabSz="957263" eaLnBrk="0" hangingPunct="0"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3733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305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2877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449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</a:rPr>
              <a:t>FINANZA AGEVOLATA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NOVITA’ NEL DISEGNO DI </a:t>
            </a: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LEGGE </a:t>
            </a:r>
            <a:r>
              <a:rPr lang="it-IT" sz="1800">
                <a:latin typeface="Calibri" panose="020F0502020204030204" pitchFamily="34" charset="0"/>
                <a:ea typeface="Calibri" panose="020F0502020204030204" pitchFamily="34" charset="0"/>
              </a:rPr>
              <a:t>DI </a:t>
            </a: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BILANCIO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4DEFDF25-C24B-4D91-A595-4F80580C8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467350"/>
            <a:ext cx="3456086" cy="3578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44212" rIns="0" bIns="44212">
            <a:spAutoFit/>
          </a:bodyPr>
          <a:lstStyle>
            <a:lvl1pPr algn="l" defTabSz="957263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79425" indent="-285750" algn="l" defTabSz="957263" eaLnBrk="0" hangingPunct="0"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957263" indent="-228600" algn="l" defTabSz="957263" eaLnBrk="0" hangingPunct="0"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436688" indent="-228600" algn="l" defTabSz="957263" eaLnBrk="0" hangingPunct="0"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16113" indent="-228600" algn="l" defTabSz="957263" eaLnBrk="0" hangingPunct="0"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3733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305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2877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449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de-DE" altLang="it-IT" sz="1939" dirty="0"/>
              <a:t>Marco Angelo Cazzaniga</a:t>
            </a:r>
            <a:endParaRPr lang="it-IT" altLang="it-IT" sz="1939" dirty="0"/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id="{58E81C6C-0A6B-4B25-B1BC-2664F00A7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6381750"/>
            <a:ext cx="8561387" cy="293688"/>
          </a:xfrm>
          <a:prstGeom prst="rect">
            <a:avLst/>
          </a:prstGeom>
          <a:noFill/>
          <a:ln>
            <a:noFill/>
          </a:ln>
          <a:effectLst/>
        </p:spPr>
        <p:txBody>
          <a:bodyPr lIns="88424" tIns="44212" rIns="88424" bIns="44212">
            <a:spAutoFit/>
          </a:bodyPr>
          <a:lstStyle>
            <a:lvl1pPr algn="l" defTabSz="957263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79425" indent="-285750" algn="l" defTabSz="957263" eaLnBrk="0" hangingPunct="0"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957263" indent="-228600" algn="l" defTabSz="957263" eaLnBrk="0" hangingPunct="0"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436688" indent="-228600" algn="l" defTabSz="957263" eaLnBrk="0" hangingPunct="0"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16113" indent="-228600" algn="l" defTabSz="957263" eaLnBrk="0" hangingPunct="0"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3733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305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2877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44913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it-IT" altLang="it-IT" sz="1477" b="0" dirty="0"/>
              <a:t>Giovedì 17 dicembre 2020</a:t>
            </a:r>
          </a:p>
        </p:txBody>
      </p:sp>
      <p:sp>
        <p:nvSpPr>
          <p:cNvPr id="3078" name="Line 12">
            <a:extLst>
              <a:ext uri="{FF2B5EF4-FFF2-40B4-BE49-F238E27FC236}">
                <a16:creationId xmlns:a16="http://schemas.microsoft.com/office/drawing/2014/main" id="{D769E5A8-5432-4F04-87C0-26C495FDA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78638"/>
            <a:ext cx="9144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endParaRPr lang="it-IT" sz="923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E1654-EC6E-4F02-B3DD-13533EE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9) Sostegno al settore del Turismo tramite contratti di sviluppo (Art. 15)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D8CF1C-9C64-41B1-B222-029C7642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. Ridotta da 20 a 7,5 milioni di euro la soglia di accesso per i programmi di investimento che prevedono interventi da realizzare nelle aree interne del paese ovvero il recupero e la riqualificazione di strutture edilizie dismesse. L’importo minimo dei progetti di investimento è di conseguenza ridotto a 3 mil.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Dotazione di 100 </a:t>
            </a:r>
            <a:r>
              <a:rPr lang="it-IT" dirty="0" err="1"/>
              <a:t>mil</a:t>
            </a:r>
            <a:r>
              <a:rPr lang="it-IT" dirty="0"/>
              <a:t> per il 2021 e 30 mil. per il 2022: finanziamento agevolato sino al 75% delle spese ammissibili; contributi in conto interessi, in conto impianti e diretti alla spesa</a:t>
            </a:r>
          </a:p>
        </p:txBody>
      </p:sp>
    </p:spTree>
    <p:extLst>
      <p:ext uri="{BB962C8B-B14F-4D97-AF65-F5344CB8AC3E}">
        <p14:creationId xmlns:p14="http://schemas.microsoft.com/office/powerpoint/2010/main" val="3962371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0D71AF-A1F3-41BD-A3B9-7894F5F4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10) Erogazione in unica quota del contributo «Nuova Sabatini» (Art. 16)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BAC3BF-FC2E-443A-B96E-38AE7DCAD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Attualmente il contributo in conto impianti parametrato all’ammontare degli interessi del finanziamento o leasing viene erogato in 6 quote annuali (10% - 20% x4 – 10%). Unica soluzione solo per le operazioni non superiori a 200k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Dal 2021 erogazione in unica soluzione per tutte le operazioni, a prescindere dall’importo, sempre una volta concluso il programma di investimento agevolato</a:t>
            </a:r>
          </a:p>
        </p:txBody>
      </p:sp>
    </p:spTree>
    <p:extLst>
      <p:ext uri="{BB962C8B-B14F-4D97-AF65-F5344CB8AC3E}">
        <p14:creationId xmlns:p14="http://schemas.microsoft.com/office/powerpoint/2010/main" val="2025838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0894A7-BBC5-4F36-8D32-9D2728270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11) Fondo impresa femminile (Art. 17)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945C74-857C-4567-B8CD-A81EAF726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E’ istituito un fondo per promuovere e sostenere l’avvio e il rafforzamento dell’imprenditoria femminile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Finanziabili: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Avvio dell’attività, investimenti e rafforzamento della struttura patrimoniale e finanziaria delle imprese femminili, con specifica attenzione ai settori dell’alta tecnologia;</a:t>
            </a:r>
          </a:p>
        </p:txBody>
      </p:sp>
    </p:spTree>
    <p:extLst>
      <p:ext uri="{BB962C8B-B14F-4D97-AF65-F5344CB8AC3E}">
        <p14:creationId xmlns:p14="http://schemas.microsoft.com/office/powerpoint/2010/main" val="2578899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EF42B-034E-444B-9AC5-1E4871F2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11) Fondo impresa femminile (Art. 17)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E86AB-DD11-4D8B-A399-3C7B2D497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 startAt="2"/>
            </a:pPr>
            <a:r>
              <a:rPr lang="it-IT" dirty="0"/>
              <a:t>Programmi per la diffusione della cultura imprenditoriale tra le Donne;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it-IT" dirty="0"/>
              <a:t>Programmi di formazione ed orientamento per professioni attualmente «sbilanciate»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Si può trattare sia di finanziamenti agevolati che di contributi a fondo perduto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Dotazione di 20 </a:t>
            </a:r>
            <a:r>
              <a:rPr lang="it-IT" dirty="0" err="1"/>
              <a:t>mil</a:t>
            </a:r>
            <a:r>
              <a:rPr lang="it-IT" dirty="0"/>
              <a:t> per il 2021 e di 20 </a:t>
            </a:r>
            <a:r>
              <a:rPr lang="it-IT" dirty="0" err="1"/>
              <a:t>mil</a:t>
            </a:r>
            <a:r>
              <a:rPr lang="it-IT" dirty="0"/>
              <a:t> per il 2022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Istituito presso il MISE il Comitato Impresa Donna ( a titolo gratuito)</a:t>
            </a:r>
          </a:p>
        </p:txBody>
      </p:sp>
    </p:spTree>
    <p:extLst>
      <p:ext uri="{BB962C8B-B14F-4D97-AF65-F5344CB8AC3E}">
        <p14:creationId xmlns:p14="http://schemas.microsoft.com/office/powerpoint/2010/main" val="73047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2FC46-2630-4E83-B681-5EF9A9C29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12) Fondo per le imprese creative (Art. 18)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AC04B7-D833-418E-B2E9-B4274F2AB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le aziende operanti nel «settore creativo» (codici ATECO da individuare con DM) previsti contributi a fondo perduto, finanziamenti agevolati e loro combinazioni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Finalizzato alla costituzione di nuove realtà e al rafforzamento di quelle esistenti per spese per investimenti e attività di utilità pluriennale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Dotazione di 20 </a:t>
            </a:r>
            <a:r>
              <a:rPr lang="it-IT" dirty="0" err="1"/>
              <a:t>mil</a:t>
            </a:r>
            <a:r>
              <a:rPr lang="it-IT" dirty="0"/>
              <a:t> per il 2021 e di 20 </a:t>
            </a:r>
            <a:r>
              <a:rPr lang="it-IT" dirty="0" err="1"/>
              <a:t>mil</a:t>
            </a:r>
            <a:r>
              <a:rPr lang="it-IT" dirty="0"/>
              <a:t> per il 2022</a:t>
            </a:r>
          </a:p>
        </p:txBody>
      </p:sp>
    </p:spTree>
    <p:extLst>
      <p:ext uri="{BB962C8B-B14F-4D97-AF65-F5344CB8AC3E}">
        <p14:creationId xmlns:p14="http://schemas.microsoft.com/office/powerpoint/2010/main" val="206404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E9BE63-C809-4A09-A43B-1311C3BB1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13) Fondo d’investimento per lo sviluppo delle PMI settore aeronautico e green economy (Art. 19)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BB7A1F-1A9B-4965-BB97-58CD466D9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Previsto per le PMI nel settore aeronautico nazionale, della chimica verde e della componentistica per la mobilità elettrica e per la produzione di energia da fonti rinnovabili: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100 </a:t>
            </a:r>
            <a:r>
              <a:rPr lang="it-IT" dirty="0" err="1"/>
              <a:t>mil</a:t>
            </a:r>
            <a:r>
              <a:rPr lang="it-IT" dirty="0"/>
              <a:t> per il 2021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30 </a:t>
            </a:r>
            <a:r>
              <a:rPr lang="it-IT" dirty="0" err="1"/>
              <a:t>mil</a:t>
            </a:r>
            <a:r>
              <a:rPr lang="it-IT" dirty="0"/>
              <a:t> ciascuno per il 2022 e per il 2023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40 </a:t>
            </a:r>
            <a:r>
              <a:rPr lang="it-IT" dirty="0" err="1"/>
              <a:t>mil</a:t>
            </a:r>
            <a:r>
              <a:rPr lang="it-IT" dirty="0"/>
              <a:t> ciascuno dal 2024 al 2026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dirty="0"/>
              <a:t>Finanzia progetti di sviluppo (DM di </a:t>
            </a:r>
            <a:r>
              <a:rPr lang="it-IT" dirty="0" err="1"/>
              <a:t>attuaz</a:t>
            </a:r>
            <a:r>
              <a:rPr lang="it-I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03172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2D889-FB27-4E79-9E61-3716CC10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14) Rifinanziamento fondo per imprese sequestrate o confiscate alla crim.org.(Art.20)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3F7108-C133-403E-A2A9-0B163C4B6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ciascuno degli anni 2021 e 2022 incremento di 10 </a:t>
            </a:r>
            <a:r>
              <a:rPr lang="it-IT" dirty="0" err="1"/>
              <a:t>mil</a:t>
            </a:r>
            <a:r>
              <a:rPr lang="it-IT" dirty="0"/>
              <a:t> per il fondo destinato a sostenere le aziende sequestrate o confiscate alla criminalità organizzata</a:t>
            </a:r>
          </a:p>
        </p:txBody>
      </p:sp>
    </p:spTree>
    <p:extLst>
      <p:ext uri="{BB962C8B-B14F-4D97-AF65-F5344CB8AC3E}">
        <p14:creationId xmlns:p14="http://schemas.microsoft.com/office/powerpoint/2010/main" val="530220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ABBDBB-A856-441D-AEBA-E94A99B8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15) Accordi per l’innovazione (Art. 25)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CF7949-FE95-4050-99FB-C8D616559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Fondo a sostegno di rilevanti progetti di ricerca, sviluppo e innovazione, caratterizzati dal notevole impatto tecnologico e in grado di incidere sulla capacità competitiva delle imprese e sulla qualità dell’ambiente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Incrementato di 100mil per ciascuno degli anni 2025-2035</a:t>
            </a:r>
          </a:p>
        </p:txBody>
      </p:sp>
    </p:spTree>
    <p:extLst>
      <p:ext uri="{BB962C8B-B14F-4D97-AF65-F5344CB8AC3E}">
        <p14:creationId xmlns:p14="http://schemas.microsoft.com/office/powerpoint/2010/main" val="2464724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19293-8076-40D5-9891-3B4D3D17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15) Decontribuzione sud (Art. 27)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16010-C656-4683-8E40-E80FB4FD0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le imprese operanti nel Mezzogiorno: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Decontribuzione del 30% per gli anni 2021-2025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Decontribuzione del 20% per gli anni 2026-2027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dirty="0"/>
              <a:t>Decontribuzione del 10% per gli anni 2028-2029</a:t>
            </a:r>
          </a:p>
        </p:txBody>
      </p:sp>
    </p:spTree>
    <p:extLst>
      <p:ext uri="{BB962C8B-B14F-4D97-AF65-F5344CB8AC3E}">
        <p14:creationId xmlns:p14="http://schemas.microsoft.com/office/powerpoint/2010/main" val="1372609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29EAE-4E12-4373-835C-EC2684BF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16) Proroga credito di imposta per investimenti nel Mezzogiorno (Art. 28)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7705CB-F52B-41C9-B9C9-C770C7B09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Prorogato al 31 dicembre 2022 il credito di imposta sull’acquisto di beni strumentali nuovi per piccole (20%) medie (15%) e grandi (10%) imprese</a:t>
            </a:r>
          </a:p>
        </p:txBody>
      </p:sp>
    </p:spTree>
    <p:extLst>
      <p:ext uri="{BB962C8B-B14F-4D97-AF65-F5344CB8AC3E}">
        <p14:creationId xmlns:p14="http://schemas.microsoft.com/office/powerpoint/2010/main" val="383900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94F7A-F5ED-4BA6-9D61-0DDEB36E3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1) Incentivo occupazione giovani (Art. 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1E3443-1F18-4864-AF5D-FDFDC8418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Esonero contributivo nella misura del 100%, per un periodo massimo di 36 mesi e nel limite massimo di euro 6.000 annui, per le assunzioni di soggetti con meno di 36 anni alla data di assunzione (sub aut. 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Periodo massimo 48 mesi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Datori di lavoro privati che effettuino assunzioni in una sede o unità produttiva ubicata in: Abruzzo, Molise, Campania, Basilicata, Sicilia, Calabria, Sardegna</a:t>
            </a:r>
          </a:p>
        </p:txBody>
      </p:sp>
    </p:spTree>
    <p:extLst>
      <p:ext uri="{BB962C8B-B14F-4D97-AF65-F5344CB8AC3E}">
        <p14:creationId xmlns:p14="http://schemas.microsoft.com/office/powerpoint/2010/main" val="2771804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EC618-E351-4788-9825-5D46C2245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17) Proroga credito di imposta R&amp;S potenziato per il Mezzogiorno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3B5256-DD54-40CE-AC91-9096A41DF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le imprese di Abruzzo, Basilicata, Campania, Calabria, Molise, Puglia, Sardegna e Sicilia, prorogato per il 2021 e 2022 il credito di imposta per R&amp;S per le grandi imprese (25%), le medie (35%) e le piccole (45%)</a:t>
            </a:r>
          </a:p>
        </p:txBody>
      </p:sp>
    </p:spTree>
    <p:extLst>
      <p:ext uri="{BB962C8B-B14F-4D97-AF65-F5344CB8AC3E}">
        <p14:creationId xmlns:p14="http://schemas.microsoft.com/office/powerpoint/2010/main" val="3479386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B9EBF-D1B0-4DF4-B0FB-36E7E1B43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18) Misure per il sostegno alla liquidità delle imprese (Art. 35)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677067-FB96-4243-950F-4407CDEB1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«Garanzia Italia» SACE è esteso sino al 30 giugno 2021 (conformemente alla proroga del Temporary framework) anche per finanziamenti destinati in quota parte alla rinegoziazione/consolidamento di finanziamenti esistenti, purché venga erogato credito aggiuntivo per almeno il 25% del finanziamento rinegoziato e si riduca il costo e/o si abbia una maggiore durata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90% gratuita sino max 5mil </a:t>
            </a:r>
          </a:p>
        </p:txBody>
      </p:sp>
    </p:spTree>
    <p:extLst>
      <p:ext uri="{BB962C8B-B14F-4D97-AF65-F5344CB8AC3E}">
        <p14:creationId xmlns:p14="http://schemas.microsoft.com/office/powerpoint/2010/main" val="1290606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BC4DF7-9F67-4BE6-B13C-D6B38203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18) Misure per il sostegno alla liquidità delle imprese (Art. 35) (Art.40)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67CE20-7EC4-44AE-B0EE-F1670513F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Allargamento della garanzia pubblica anche alle cessioni di credito pro-soluto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Percentuale massima della garanzia rilasciata da SACE: 70%. Incluse anche le Assicurazioni autorizzate all’esercizio del ramo crediti-cauzioni. Estendibile anche a prestiti obbligazionari o altri titoli di debito emessi dalle imprese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8759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F65C9-EF08-40A9-B2DF-552D516B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19) Consulenze per quotazione PMI (Art.36)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CA5012-B94E-49A7-A309-560E0115E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Viene prorogato al 31 dicembre 2021 la disciplina del credito di imposta per le spese di consulenza relative alla quotazione delle PMI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50% delle spese sostenute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L’attuale testo della norma fa pensare ad un rinnovo anche per il 2022 e il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Stanziamento di 30 </a:t>
            </a:r>
            <a:r>
              <a:rPr lang="it-IT" dirty="0" err="1"/>
              <a:t>mil</a:t>
            </a:r>
            <a:r>
              <a:rPr lang="it-IT" dirty="0"/>
              <a:t> per il 2021 (e, auspicabilmente, per il 2022 e 2023)</a:t>
            </a:r>
          </a:p>
        </p:txBody>
      </p:sp>
    </p:spTree>
    <p:extLst>
      <p:ext uri="{BB962C8B-B14F-4D97-AF65-F5344CB8AC3E}">
        <p14:creationId xmlns:p14="http://schemas.microsoft.com/office/powerpoint/2010/main" val="1860614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15C329-DDBD-41AA-921C-EEADF052D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20) Rifinanziamento fondo garanzia PMI </a:t>
            </a:r>
            <a:br>
              <a:rPr lang="it-IT" dirty="0"/>
            </a:br>
            <a:r>
              <a:rPr lang="it-IT" dirty="0"/>
              <a:t>	(Art. 	40)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77F75E-5F2C-41EC-8669-B2BCD1AF6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Aumento di: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500 milioni per il 2022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1miliardo per il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1,5 miliardi per il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1 miliardo per il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500 milioni per il 2026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75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8EF1A9-A970-43D2-8CF0-A93710034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21) Proroga moratoria (Art. 41)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7779A6-E6CA-4E89-A00D-EA6716A61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Le moratorie straordinarie già previste su prestiti e linee di credito bancari sino al 30 settembre 2020 (art. 56 D.L. 18/2020, </a:t>
            </a:r>
            <a:r>
              <a:rPr lang="it-IT" dirty="0" err="1"/>
              <a:t>conv</a:t>
            </a:r>
            <a:r>
              <a:rPr lang="it-IT" dirty="0"/>
              <a:t>. Con L. n. 27/2020), già prorogato al 31 gennaio 2021 e al 31 marzo 2021 per le imprese del settore turistico, sono prorogate al 30 giugno 2021, con istanze da presentare entro il 31 gennaio 2021</a:t>
            </a:r>
          </a:p>
        </p:txBody>
      </p:sp>
    </p:spTree>
    <p:extLst>
      <p:ext uri="{BB962C8B-B14F-4D97-AF65-F5344CB8AC3E}">
        <p14:creationId xmlns:p14="http://schemas.microsoft.com/office/powerpoint/2010/main" val="117635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C8BF9F-BA07-4D08-BF50-5DFABE437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22) Proroga Fondo patrimonio PMI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4F85AF-5A1B-4765-93CF-680FF1059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Viene prorogato al 30 giugno 2021 il termine entro il quale perfezionare aumenti di capitale con «bonus» (art. 26 Decreto Rilancio)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Viene confermato il credito di imposta a carico della società conferitaria (il limite massimo viene innalzato dal 30 al 50% dell’aumento di capitale deliberato), ma non il credito di imposta a favore del socio persona fisica;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fondo di dotazione viene fissato in 1 miliardo</a:t>
            </a:r>
          </a:p>
        </p:txBody>
      </p:sp>
    </p:spTree>
    <p:extLst>
      <p:ext uri="{BB962C8B-B14F-4D97-AF65-F5344CB8AC3E}">
        <p14:creationId xmlns:p14="http://schemas.microsoft.com/office/powerpoint/2010/main" val="4068469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23C969-E5FB-4F30-BCB2-91962BA5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23) Fondo Cinema (art. 96)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3C498-8495-44C3-9353-1B1B8616B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Fondo per gli investimenti nel cinema e nell’audiovisivo viene aumentato a 640 </a:t>
            </a:r>
            <a:r>
              <a:rPr lang="it-IT" dirty="0" err="1"/>
              <a:t>mil</a:t>
            </a: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credito di imposta per le imprese di produzione viene alzato al 40%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Stessa cosa per le imprese di distribuzione e per l’attrazione in Italia di investimenti cinematografici e audiovisivi</a:t>
            </a:r>
          </a:p>
        </p:txBody>
      </p:sp>
    </p:spTree>
    <p:extLst>
      <p:ext uri="{BB962C8B-B14F-4D97-AF65-F5344CB8AC3E}">
        <p14:creationId xmlns:p14="http://schemas.microsoft.com/office/powerpoint/2010/main" val="3222194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F2619-B8FE-4645-A5B0-3F773325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24) Misure a sostegno dell’informazione e dell’editoria (Art. 100)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F4F02B-7AEA-47EA-8CF0-CA61CE11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Proroga per il biennio 2021-2022 del credito di imposta per investimenti pubblicitari effettuati sui giornali quotidiani e periodici, anche on line, secondo il regime speciale introdotto per il 2020, con il medesimo tetto di spesa di 50 </a:t>
            </a:r>
            <a:r>
              <a:rPr lang="it-IT" dirty="0" err="1"/>
              <a:t>mil</a:t>
            </a:r>
            <a:r>
              <a:rPr lang="it-IT" dirty="0"/>
              <a:t> annui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50% dell’investimento effettuato, entro il limite massimo di 50 </a:t>
            </a:r>
            <a:r>
              <a:rPr lang="it-IT" dirty="0" err="1"/>
              <a:t>mil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64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5C033-8E2F-4EDD-A0A8-99F29C61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D40E5B-E31E-4635-93AA-104C0E97B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gli investimenti in beni strumentali nuovi effettuati dal 16/11/20 al 31/12/21, ovvero entro il 30/06/22, a condizione che entro il 31 dicembre 2021 il relativo ordine sia stato accettato dal venditore e risulti il pagamento di un acconto almeno pari al 20%, è riconosciuto un credito di imposta pari a 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materiali 4.0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50% per gli investimenti sino a 2,5 </a:t>
            </a:r>
            <a:r>
              <a:rPr lang="it-IT" dirty="0" err="1"/>
              <a:t>mil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30% per gli investimenti tra 2,5 e 10 </a:t>
            </a:r>
            <a:r>
              <a:rPr lang="it-IT" dirty="0" err="1"/>
              <a:t>mil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80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B116E-B5A7-46DA-BA70-2978A028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2) Sgravio contributivo per le Donne (Art.5)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D6E64-77AE-4C38-92A4-B7D7922AF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il biennio 2021-2022 esonero contributivo del 100%, nel limite massimo di euro 6.000 per anno, per le assunzioni di lavoratrici Donne (sub aut. CE)</a:t>
            </a:r>
          </a:p>
        </p:txBody>
      </p:sp>
    </p:spTree>
    <p:extLst>
      <p:ext uri="{BB962C8B-B14F-4D97-AF65-F5344CB8AC3E}">
        <p14:creationId xmlns:p14="http://schemas.microsoft.com/office/powerpoint/2010/main" val="1870079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8885D9-57BB-4CCD-ACF3-931AFFC0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56B8AF-D0C0-486D-B7CC-DDB319BB8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10% per gli investimenti tra 10 e 20 </a:t>
            </a:r>
            <a:r>
              <a:rPr lang="it-IT" dirty="0" err="1"/>
              <a:t>mil</a:t>
            </a:r>
            <a:r>
              <a:rPr lang="it-IT" dirty="0"/>
              <a:t> (nuovo massimale dei costi ammissibili)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immateriali 4.0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20% dei costi ammissibili, con un massimale aumentato a 1 </a:t>
            </a:r>
            <a:r>
              <a:rPr lang="it-IT" dirty="0" err="1"/>
              <a:t>mil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materiali e immateriali tradizionali (ex super-ammortamento)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10% dei costi ammissibili, con un massimale di 2 </a:t>
            </a:r>
            <a:r>
              <a:rPr lang="it-IT" dirty="0" err="1"/>
              <a:t>mil</a:t>
            </a:r>
            <a:r>
              <a:rPr lang="it-IT" dirty="0"/>
              <a:t> per i materiali e di 1 </a:t>
            </a:r>
            <a:r>
              <a:rPr lang="it-IT" dirty="0" err="1"/>
              <a:t>mil</a:t>
            </a:r>
            <a:r>
              <a:rPr lang="it-IT" dirty="0"/>
              <a:t> per gli immateriali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8085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67865-C329-43BA-8955-ACA76338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33D5B4-BF93-4AB4-86A8-A15004594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strumentali destinati allo smart </a:t>
            </a:r>
            <a:r>
              <a:rPr lang="it-IT" dirty="0" err="1"/>
              <a:t>working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15% dei costi ammissibili</a:t>
            </a:r>
          </a:p>
        </p:txBody>
      </p:sp>
    </p:spTree>
    <p:extLst>
      <p:ext uri="{BB962C8B-B14F-4D97-AF65-F5344CB8AC3E}">
        <p14:creationId xmlns:p14="http://schemas.microsoft.com/office/powerpoint/2010/main" val="555146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6342A-2BE0-4F08-B644-6F8BBE68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A89204-F392-4762-8DDB-97B2F361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gli investimenti in beni strumentali nuovi effettuati dall’ 01/01/22 al 31/12/22, ovvero entro il 30/06/23, a condizione che entro il 31 dicembre 2022 il relativo ordine sia stato accettato dal venditore e risulti il pagamento di un acconto almeno pari al 20%, è riconosciuto un credito di imposta pari a 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materiali 4.0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40% per gli investimenti sino a 2,5 </a:t>
            </a:r>
            <a:r>
              <a:rPr lang="it-IT" dirty="0" err="1"/>
              <a:t>mil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20% per gli investimenti tra 2,5 e 10 </a:t>
            </a:r>
            <a:r>
              <a:rPr lang="it-IT" dirty="0" err="1"/>
              <a:t>mil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4493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F9D9B-9D48-4E92-B7CF-7E258CBB9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73672D-4E75-41E1-B28A-238CF9C0B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10% per gli investimenti tra 10 e 20 </a:t>
            </a:r>
            <a:r>
              <a:rPr lang="it-IT" dirty="0" err="1"/>
              <a:t>mil</a:t>
            </a:r>
            <a:r>
              <a:rPr lang="it-IT" dirty="0"/>
              <a:t> (nuovo massimale dei costi ammissibili)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immateriali 4.0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20% dei costi ammissibili, con un massimale aumentato a 1 </a:t>
            </a:r>
            <a:r>
              <a:rPr lang="it-IT" dirty="0" err="1"/>
              <a:t>mil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materiali e immateriali tradizionali (ex super-ammortamento)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6% dei costi ammissibili, con un massimale di 2 </a:t>
            </a:r>
            <a:r>
              <a:rPr lang="it-IT" dirty="0" err="1"/>
              <a:t>mil</a:t>
            </a:r>
            <a:r>
              <a:rPr lang="it-IT" dirty="0"/>
              <a:t> per i materiali e di 1 </a:t>
            </a:r>
            <a:r>
              <a:rPr lang="it-IT" dirty="0" err="1"/>
              <a:t>mil</a:t>
            </a:r>
            <a:r>
              <a:rPr lang="it-IT" dirty="0"/>
              <a:t> per gli immateriali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25818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7381C-8873-4C1E-B37F-7136F6DB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5A19A4-C822-4A74-A71A-23385243E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Beni strumentali destinati allo smart </a:t>
            </a:r>
            <a:r>
              <a:rPr lang="it-IT" dirty="0" err="1"/>
              <a:t>working</a:t>
            </a:r>
            <a:endParaRPr lang="it-IT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dirty="0"/>
              <a:t>6% dei costi ammissibili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dirty="0"/>
              <a:t>Il credito di imposta potrà essere compensato in 3 anni, a partire dall’anno in cui è effettuata l’interconnessione per i beni 4.0 o dall’anno di entrata in funzione per i beni tradizionali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dirty="0"/>
              <a:t>Le imprese con ricavi inferiori a 5 </a:t>
            </a:r>
            <a:r>
              <a:rPr lang="it-IT" dirty="0" err="1"/>
              <a:t>mil</a:t>
            </a:r>
            <a:r>
              <a:rPr lang="it-IT" dirty="0"/>
              <a:t> che effettuano l’investimento entro il 31/12/21 possono compensare in un’unica soluzione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94108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D4DE7C-45FE-438A-84D3-484D8246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6317AE-EAF1-4BB9-869A-F95588C75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/>
              <a:t>Credito di imposta per attività di R&amp;S </a:t>
            </a:r>
            <a:r>
              <a:rPr lang="it-IT" dirty="0"/>
              <a:t>è prorogato sino al 31 dicembre 2022: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Passa dal 12% al 20%, con un tetto massimo che passa da 3 a 4 </a:t>
            </a:r>
            <a:r>
              <a:rPr lang="it-IT" dirty="0" err="1"/>
              <a:t>mil</a:t>
            </a:r>
            <a:r>
              <a:rPr lang="it-IT" dirty="0"/>
              <a:t>, per gli investimenti in R&amp;S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Passa dal 6% al 10%, con un tetto massimo da 1,5 </a:t>
            </a:r>
            <a:r>
              <a:rPr lang="it-IT" dirty="0" err="1"/>
              <a:t>mil</a:t>
            </a:r>
            <a:r>
              <a:rPr lang="it-IT" dirty="0"/>
              <a:t> a 2 </a:t>
            </a:r>
            <a:r>
              <a:rPr lang="it-IT" dirty="0" err="1"/>
              <a:t>mil</a:t>
            </a:r>
            <a:r>
              <a:rPr lang="it-IT" dirty="0"/>
              <a:t>,  per gli investimenti in innovazione tecnologica e in design e ideazione estetica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6404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CD61A-9A59-4FE9-B59D-D1F97AA8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30DB5-66DF-4552-8DE7-015A96464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Passa dal 10% al 15%, con tetto massimo da 1,5 </a:t>
            </a:r>
            <a:r>
              <a:rPr lang="it-IT" dirty="0" err="1"/>
              <a:t>mil</a:t>
            </a:r>
            <a:r>
              <a:rPr lang="it-IT" dirty="0"/>
              <a:t> a 2 </a:t>
            </a:r>
            <a:r>
              <a:rPr lang="it-IT" dirty="0" err="1"/>
              <a:t>mil</a:t>
            </a:r>
            <a:r>
              <a:rPr lang="it-IT" dirty="0"/>
              <a:t>, per gli investimenti in innovazione tecnologica finalizzati alla transizione ecologica e/o all’innovazione digitale 4.0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relazione tecnica dovrà essere asseverata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02915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764028-41FD-4CB3-88D0-CAD94CBD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25) Transizione 4.0 Credito di imposta per beni strumentali nuovi (Art. 184) (9)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F6DA37-EF8F-4C4C-BA87-12195C4C6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b="1" dirty="0"/>
              <a:t>Credito di imposta per formazione 4.0 </a:t>
            </a:r>
            <a:r>
              <a:rPr lang="it-IT" dirty="0"/>
              <a:t>è prorogato sino al 31/12/22: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Nella misura confermata del 40% dei costi ammessi;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Vengono ampliati i costi ammissibili, includendo, oltre al costo aziendale del personale, anche i costi dei formatori, i costi del progetto, i costi di consulenza inerenti e le spese generali indirette</a:t>
            </a:r>
          </a:p>
        </p:txBody>
      </p:sp>
    </p:spTree>
    <p:extLst>
      <p:ext uri="{BB962C8B-B14F-4D97-AF65-F5344CB8AC3E}">
        <p14:creationId xmlns:p14="http://schemas.microsoft.com/office/powerpoint/2010/main" val="34153523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EC6A99-9DBE-41E4-942F-B9F92E35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26) Innovazione e coesione territoriale (Art. 185)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9ABEC-C816-409B-A0AF-7099D0EA8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Al fine di sostenere gli investimenti produttivi ad alto contenuto tecnologico, nel Piano Nazionale di Ripresa e Resilienza, sono stanziati 250 milioni per ciascuno degli anni dal 2021 al 2023 per contributi pari al 40% dell’investimento in macchinari, impianti e attrezzature produttive (Invitalia)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contributo è cumulabile con altri incentivi, nei limiti disposti dalla norma e nel limite max del 50% dell’investimento</a:t>
            </a:r>
          </a:p>
        </p:txBody>
      </p:sp>
    </p:spTree>
    <p:extLst>
      <p:ext uri="{BB962C8B-B14F-4D97-AF65-F5344CB8AC3E}">
        <p14:creationId xmlns:p14="http://schemas.microsoft.com/office/powerpoint/2010/main" val="28343729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9E6CB8-8DA9-4A8A-B63E-85A92DCF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27) Credito di imposta per l’adeguamento dell’ambiente di lavoro (Art. 194)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5BF0F2-3F92-44D7-BF36-80661F11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credito di imposta per l’adeguamento degli ambienti di lavoro è utilizzabile dal 1° gennaio al 30 giugno 2021 e non più sino al 31 dicembre 2021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Può essere ceduto, sempre entro il 30 giugno 2021</a:t>
            </a:r>
          </a:p>
        </p:txBody>
      </p:sp>
    </p:spTree>
    <p:extLst>
      <p:ext uri="{BB962C8B-B14F-4D97-AF65-F5344CB8AC3E}">
        <p14:creationId xmlns:p14="http://schemas.microsoft.com/office/powerpoint/2010/main" val="239900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50451E-238E-4EA9-90C8-1B3D02ED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3) Esonero contributivo per giovani coltivatori diretti e imprenditori agricoli (Art. 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F5F349-B02A-4D68-A837-4F19C9412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Proroga al 31 dicembre 2021 dell’esonero dal versamento del 100% dell’accredito contributivo presso l’assicurazione generale obbligatoria per l’invalidità, la vecchiaia e i superstiti, con riferimento alle nuove iscrizioni nella previdenza agricola dei coltivatori diretti e degli imprenditori agricoli professionali (IAP) con età inferiore ai 40 anni</a:t>
            </a:r>
          </a:p>
        </p:txBody>
      </p:sp>
    </p:spTree>
    <p:extLst>
      <p:ext uri="{BB962C8B-B14F-4D97-AF65-F5344CB8AC3E}">
        <p14:creationId xmlns:p14="http://schemas.microsoft.com/office/powerpoint/2010/main" val="24603665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80EB9F-A35B-458E-92D8-896CBCC0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F1130F-ABC6-4206-9DC4-24E6F3170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/>
          </a:p>
          <a:p>
            <a:pPr algn="ctr"/>
            <a:r>
              <a:rPr lang="it-IT" dirty="0">
                <a:solidFill>
                  <a:srgbClr val="00B050"/>
                </a:solidFill>
              </a:rPr>
              <a:t>Grazie</a:t>
            </a:r>
          </a:p>
          <a:p>
            <a:pPr algn="ctr"/>
            <a:endParaRPr lang="it-IT" dirty="0">
              <a:solidFill>
                <a:srgbClr val="00B050"/>
              </a:solidFill>
            </a:endParaRPr>
          </a:p>
          <a:p>
            <a:pPr algn="ctr"/>
            <a:r>
              <a:rPr lang="it-IT" dirty="0">
                <a:solidFill>
                  <a:srgbClr val="00B050"/>
                </a:solidFill>
              </a:rPr>
              <a:t>per </a:t>
            </a:r>
          </a:p>
          <a:p>
            <a:pPr algn="ctr"/>
            <a:endParaRPr lang="it-IT" dirty="0">
              <a:solidFill>
                <a:srgbClr val="00B050"/>
              </a:solidFill>
            </a:endParaRPr>
          </a:p>
          <a:p>
            <a:pPr algn="ctr"/>
            <a:r>
              <a:rPr lang="it-IT" dirty="0">
                <a:solidFill>
                  <a:srgbClr val="00B050"/>
                </a:solidFill>
              </a:rPr>
              <a:t>l’Attenzione</a:t>
            </a:r>
          </a:p>
        </p:txBody>
      </p:sp>
    </p:spTree>
    <p:extLst>
      <p:ext uri="{BB962C8B-B14F-4D97-AF65-F5344CB8AC3E}">
        <p14:creationId xmlns:p14="http://schemas.microsoft.com/office/powerpoint/2010/main" val="51887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C1F70-167C-49F5-A0B1-3C22D113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4) Esonero contributivo nel settore sportivo dilettantistico (Art. 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CB8AF1-7568-411D-93A5-DB1A2FA6B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Per gli anni 2021 e 2022 esonero contributivo (non INAIL) nella misura del 60% a beneficio di federazioni sportive nazionali, discipline sportive associate, enti di promozione sportiva, associazioni e società sportive dilettantistiche relativamente ai rapporti di lavoro con atleti, allenatori, istruttori, direttori tecnici, direttori sportivi, preparatori atletici e direttori di gara</a:t>
            </a:r>
          </a:p>
        </p:txBody>
      </p:sp>
    </p:spTree>
    <p:extLst>
      <p:ext uri="{BB962C8B-B14F-4D97-AF65-F5344CB8AC3E}">
        <p14:creationId xmlns:p14="http://schemas.microsoft.com/office/powerpoint/2010/main" val="315203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B431C-2A1D-40FB-B817-C322AED1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5) Esenzione IRPEF redditi dominicali e agrari (Art.8)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46DD11-1ED7-4275-823D-E2C176A2E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err="1"/>
              <a:t>Eper</a:t>
            </a:r>
            <a:r>
              <a:rPr lang="it-IT" dirty="0"/>
              <a:t> il 2021 elevata dal 50% al 100% l’esenzione IRPEF per i redditi dominicali e agrari relativi a terreni dichiarati dai coltivatori diretti e dagli imprenditori agricoli professionali (come individuati nell’art. 1, </a:t>
            </a:r>
            <a:r>
              <a:rPr lang="it-IT" dirty="0" err="1"/>
              <a:t>D.Lgs.</a:t>
            </a:r>
            <a:r>
              <a:rPr lang="it-IT" dirty="0"/>
              <a:t> N. 99/2004) iscritti nella previdenza agricola</a:t>
            </a:r>
          </a:p>
        </p:txBody>
      </p:sp>
    </p:spTree>
    <p:extLst>
      <p:ext uri="{BB962C8B-B14F-4D97-AF65-F5344CB8AC3E}">
        <p14:creationId xmlns:p14="http://schemas.microsoft.com/office/powerpoint/2010/main" val="182114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E69B6B-A768-4703-83E7-ABD0673C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6) Riduzione tassazione dividendi per gli enti non commerciali (art. 10)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B46AA-3C65-4DAE-8551-A8832231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A decorrere dal 1° gennaio 2021, esclusione degli utili percepiti dagli enti non commerciali nella misura del 50%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Solo per specifiche attività di interesse generale per il perseguimento di finalità civilistiche, solidaristiche e di utilità sociale e per specifici settori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Il risparmio d’imposta deve essere accantonato in una riserva/fondo da destinarsi solo all’attività istituzionale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54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740DD-BF32-4C4E-8E82-56BD0CC4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7) Proroga di alcune detrazioni (Art.12)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E6F100-E91A-43A3-B632-7CD27B1F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Vengono prorogate al 2021 le detrazioni per interventi di riqualificazione energetica, di ristrutturazione edilizia e per l’acquisto di mobili di arredo e di grandi elettrodomestici a basso consumo energetico finalizzati all’arredo dell’immobile ristrutturato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Prorogato al 2021 anche il «Bonus facciate»</a:t>
            </a:r>
          </a:p>
        </p:txBody>
      </p:sp>
    </p:spTree>
    <p:extLst>
      <p:ext uri="{BB962C8B-B14F-4D97-AF65-F5344CB8AC3E}">
        <p14:creationId xmlns:p14="http://schemas.microsoft.com/office/powerpoint/2010/main" val="247186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E829E-80C4-43D7-9265-BEDEBC7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8) Proroga Bonus verde (Art. 13)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6FE2EC-0ED7-48E0-99A1-DF0C6A904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Prorogate per il 2021 le detrazioni spettanti per gli interventi di sistemazione a verde di aree scoperte private di edifici esistenti, unità immobiliari, pertinenze o recinzioni, impianti di irrigazione e realizzazione di pozzi o di coperture a verde e di giardini pensili;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Detrazione del 36% delle spese documentate sino ad un massimo di euro 5.000 per unità immobiliare ad uso abitativo</a:t>
            </a:r>
          </a:p>
        </p:txBody>
      </p:sp>
    </p:spTree>
    <p:extLst>
      <p:ext uri="{BB962C8B-B14F-4D97-AF65-F5344CB8AC3E}">
        <p14:creationId xmlns:p14="http://schemas.microsoft.com/office/powerpoint/2010/main" val="39875631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4/10/2004 07:00:53&quot;&gt;&lt;Slide id=&quot;256&quot; dur=&quot;3.956&quot;/&gt;&lt;Slide id=&quot;257&quot; dur=&quot;.471&quot;/&gt;&lt;Slide id=&quot;260&quot; dur=&quot;.35&quot;/&gt;&lt;Slide id=&quot;263&quot; dur=&quot;.301&quot;/&gt;&lt;Slide id=&quot;264&quot; dur=&quot;.39&quot;/&gt;&lt;Slide id=&quot;259&quot; dur=&quot;.291&quot;/&gt;&lt;Slide id=&quot;262&quot; dur=&quot;1.782&quot;/&gt;&lt;Slide id=&quot;258&quot; dur=&quot;2.053&quot;/&gt;&lt;Slide id=&quot;262&quot; dur=&quot;.13&quot;/&gt;&lt;Slide id=&quot;259&quot; dur=&quot;.161&quot;/&gt;&lt;Slide id=&quot;264&quot; dur=&quot;.15&quot;/&gt;&lt;Slide id=&quot;263&quot; dur=&quot;.17&quot;/&gt;&lt;Slide id=&quot;260&quot; dur=&quot;.16&quot;/&gt;&lt;Slide id=&quot;257&quot; dur=&quot;.16&quot;/&gt;&lt;Slide id=&quot;256&quot; dur=&quot;2.194&quot;/&gt;&lt;/Timings&gt;&lt;Timings time=&quot;04/10/2004 06:34:14&quot;&gt;&lt;Slide id=&quot;256&quot; dur=&quot;1.002&quot;/&gt;&lt;Slide id=&quot;257&quot; dur=&quot;.39&quot;/&gt;&lt;Slide id=&quot;260&quot; dur=&quot;.461&quot;/&gt;&lt;Slide id=&quot;263&quot; dur=&quot;.28&quot;/&gt;&lt;Slide id=&quot;264&quot; dur=&quot;.321&quot;/&gt;&lt;Slide id=&quot;259&quot; dur=&quot;.28&quot;/&gt;&lt;Slide id=&quot;262&quot; dur=&quot;.311&quot;/&gt;&lt;Slide id=&quot;258&quot; dur=&quot;1.241&quot;/&gt;&lt;Slide id=&quot;262&quot; dur=&quot;6.38&quot;/&gt;&lt;Slide id=&quot;258&quot; dur=&quot;6.058&quot;/&gt;&lt;/Timings&gt;&lt;Timings time=&quot;23/09/2004 18:22:46&quot;&gt;&lt;Slide id=&quot;256&quot; dur=&quot;1.472&quot;/&gt;&lt;Slide id=&quot;257&quot; dur=&quot;1.312&quot;/&gt;&lt;/Timings&gt;&lt;Timings time=&quot;23/09/2004 18:21:57&quot;&gt;&lt;Slide id=&quot;256&quot; dur=&quot;1.412&quot;/&gt;&lt;Slide id=&quot;257&quot; dur=&quot;1.352&quot;/&gt;&lt;/Timings&gt;&lt;Timings time=&quot;23/09/2004 18:20:49&quot;&gt;&lt;Slide id=&quot;256&quot; dur=&quot;3.235&quot;/&gt;&lt;/Timings&gt;&lt;/WMTools&gt;"/>
</p:tagLst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3190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1" charset="2"/>
          <a:buNone/>
          <a:tabLst>
            <a:tab pos="101600" algn="l"/>
          </a:tabLst>
          <a:defRPr kumimoji="0" lang="fr-FR" altLang="it-IT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3190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1" charset="2"/>
          <a:buNone/>
          <a:tabLst>
            <a:tab pos="101600" algn="l"/>
          </a:tabLst>
          <a:defRPr kumimoji="0" lang="fr-FR" altLang="it-IT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363DE0D8911384CAC7830D6C656503D" ma:contentTypeVersion="12" ma:contentTypeDescription="Creare un nuovo documento." ma:contentTypeScope="" ma:versionID="8e01691cf0faa3e2efdfb6cc9910f350">
  <xsd:schema xmlns:xsd="http://www.w3.org/2001/XMLSchema" xmlns:xs="http://www.w3.org/2001/XMLSchema" xmlns:p="http://schemas.microsoft.com/office/2006/metadata/properties" xmlns:ns2="a31a84c1-c8ec-472e-a53f-9b5b1161586e" xmlns:ns3="9e723c45-90f8-4a43-9f0b-1a5afe3d1975" targetNamespace="http://schemas.microsoft.com/office/2006/metadata/properties" ma:root="true" ma:fieldsID="6c489831e6c04253764a31d8198c1d45" ns2:_="" ns3:_="">
    <xsd:import namespace="a31a84c1-c8ec-472e-a53f-9b5b1161586e"/>
    <xsd:import namespace="9e723c45-90f8-4a43-9f0b-1a5afe3d197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a84c1-c8ec-472e-a53f-9b5b116158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23c45-90f8-4a43-9f0b-1a5afe3d1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C7CCF7-72A5-471D-99CC-3E8F6E6D8E56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C8452E-0610-4B06-A69E-F1BFACD8B5C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31a84c1-c8ec-472e-a53f-9b5b1161586e"/>
    <ds:schemaRef ds:uri="9e723c45-90f8-4a43-9f0b-1a5afe3d1975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CC0841-8632-48C4-AFD0-1C5D75398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17236</TotalTime>
  <Words>2649</Words>
  <Application>Microsoft Office PowerPoint</Application>
  <PresentationFormat>Presentazione su schermo (4:3)</PresentationFormat>
  <Paragraphs>152</Paragraphs>
  <Slides>40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5" baseType="lpstr">
      <vt:lpstr>Arial</vt:lpstr>
      <vt:lpstr>Calibri</vt:lpstr>
      <vt:lpstr>Tahoma</vt:lpstr>
      <vt:lpstr>Wingdings</vt:lpstr>
      <vt:lpstr>Personalizza struttura</vt:lpstr>
      <vt:lpstr>Presentazione standard di PowerPoint</vt:lpstr>
      <vt:lpstr>1) Incentivo occupazione giovani (Art. 4)</vt:lpstr>
      <vt:lpstr>2) Sgravio contributivo per le Donne (Art.5)</vt:lpstr>
      <vt:lpstr>3) Esonero contributivo per giovani coltivatori diretti e imprenditori agricoli (Art. 6)</vt:lpstr>
      <vt:lpstr>4) Esonero contributivo nel settore sportivo dilettantistico (Art. 7)</vt:lpstr>
      <vt:lpstr>5) Esenzione IRPEF redditi dominicali e agrari (Art.8)</vt:lpstr>
      <vt:lpstr>6) Riduzione tassazione dividendi per gli enti non commerciali (art. 10) </vt:lpstr>
      <vt:lpstr>7) Proroga di alcune detrazioni (Art.12)</vt:lpstr>
      <vt:lpstr>8) Proroga Bonus verde (Art. 13)</vt:lpstr>
      <vt:lpstr>9) Sostegno al settore del Turismo tramite contratti di sviluppo (Art. 15)</vt:lpstr>
      <vt:lpstr>10) Erogazione in unica quota del contributo «Nuova Sabatini» (Art. 16)</vt:lpstr>
      <vt:lpstr>11) Fondo impresa femminile (Art. 17) (1)</vt:lpstr>
      <vt:lpstr>11) Fondo impresa femminile (Art. 17) (2)</vt:lpstr>
      <vt:lpstr>12) Fondo per le imprese creative (Art. 18)</vt:lpstr>
      <vt:lpstr>13) Fondo d’investimento per lo sviluppo delle PMI settore aeronautico e green economy (Art. 19)</vt:lpstr>
      <vt:lpstr>14) Rifinanziamento fondo per imprese sequestrate o confiscate alla crim.org.(Art.20)</vt:lpstr>
      <vt:lpstr>15) Accordi per l’innovazione (Art. 25)</vt:lpstr>
      <vt:lpstr>15) Decontribuzione sud (Art. 27)</vt:lpstr>
      <vt:lpstr>16) Proroga credito di imposta per investimenti nel Mezzogiorno (Art. 28)</vt:lpstr>
      <vt:lpstr>17) Proroga credito di imposta R&amp;S potenziato per il Mezzogiorno</vt:lpstr>
      <vt:lpstr>18) Misure per il sostegno alla liquidità delle imprese (Art. 35) (1)</vt:lpstr>
      <vt:lpstr>18) Misure per il sostegno alla liquidità delle imprese (Art. 35) (Art.40) (2)</vt:lpstr>
      <vt:lpstr>19) Consulenze per quotazione PMI (Art.36)</vt:lpstr>
      <vt:lpstr>20) Rifinanziamento fondo garanzia PMI   (Art.  40)</vt:lpstr>
      <vt:lpstr>21) Proroga moratoria (Art. 41)</vt:lpstr>
      <vt:lpstr>22) Proroga Fondo patrimonio PMI</vt:lpstr>
      <vt:lpstr>23) Fondo Cinema (art. 96)</vt:lpstr>
      <vt:lpstr>24) Misure a sostegno dell’informazione e dell’editoria (Art. 100)</vt:lpstr>
      <vt:lpstr>25) Transizione 4.0 Credito di imposta per beni strumentali nuovi (Art. 184) (1)</vt:lpstr>
      <vt:lpstr>25) Transizione 4.0 Credito di imposta per beni strumentali nuovi (Art. 184) (2)</vt:lpstr>
      <vt:lpstr>25) Transizione 4.0 Credito di imposta per beni strumentali nuovi (Art. 184) (3)</vt:lpstr>
      <vt:lpstr>25) Transizione 4.0 Credito di imposta per beni strumentali nuovi (Art. 184) (4)</vt:lpstr>
      <vt:lpstr>25) Transizione 4.0 Credito di imposta per beni strumentali nuovi (Art. 184) (5)</vt:lpstr>
      <vt:lpstr>25) Transizione 4.0 Credito di imposta per beni strumentali nuovi (Art. 184) (6)</vt:lpstr>
      <vt:lpstr>25) Transizione 4.0 Credito di imposta per beni strumentali nuovi (Art. 184) (7)</vt:lpstr>
      <vt:lpstr>25) Transizione 4.0 Credito di imposta per beni strumentali nuovi (Art. 184) (8)</vt:lpstr>
      <vt:lpstr>25) Transizione 4.0 Credito di imposta per beni strumentali nuovi (Art. 184) (9)</vt:lpstr>
      <vt:lpstr>26) Innovazione e coesione territoriale (Art. 185)</vt:lpstr>
      <vt:lpstr>27) Credito di imposta per l’adeguamento dell’ambiente di lavoro (Art. 194)</vt:lpstr>
      <vt:lpstr>Presentazione standard di PowerPoint</vt:lpstr>
    </vt:vector>
  </TitlesOfParts>
  <Company>Picolli, Difino &amp; Colombo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PDCTAX</dc:title>
  <dc:creator>Fondazione ODCEC Milano</dc:creator>
  <cp:lastModifiedBy>Marco Angelo Cazzaniga</cp:lastModifiedBy>
  <cp:revision>981</cp:revision>
  <dcterms:created xsi:type="dcterms:W3CDTF">2004-09-23T16:37:03Z</dcterms:created>
  <dcterms:modified xsi:type="dcterms:W3CDTF">2020-12-17T17:25:32Z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0x010100A363DE0D8911384CAC7830D6C656503D</vt:lpwstr>
  </property>
</Properties>
</file>