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6"/>
  </p:notesMasterIdLst>
  <p:sldIdLst>
    <p:sldId id="256" r:id="rId5"/>
    <p:sldId id="273" r:id="rId6"/>
    <p:sldId id="261" r:id="rId7"/>
    <p:sldId id="282" r:id="rId8"/>
    <p:sldId id="260" r:id="rId9"/>
    <p:sldId id="278" r:id="rId10"/>
    <p:sldId id="293" r:id="rId11"/>
    <p:sldId id="275" r:id="rId12"/>
    <p:sldId id="277" r:id="rId13"/>
    <p:sldId id="279" r:id="rId14"/>
    <p:sldId id="280" r:id="rId15"/>
    <p:sldId id="281" r:id="rId16"/>
    <p:sldId id="276" r:id="rId17"/>
    <p:sldId id="294" r:id="rId18"/>
    <p:sldId id="295" r:id="rId19"/>
    <p:sldId id="296" r:id="rId20"/>
    <p:sldId id="297" r:id="rId21"/>
    <p:sldId id="298" r:id="rId22"/>
    <p:sldId id="301" r:id="rId23"/>
    <p:sldId id="300" r:id="rId24"/>
    <p:sldId id="269" r:id="rId25"/>
    <p:sldId id="274" r:id="rId26"/>
    <p:sldId id="292" r:id="rId27"/>
    <p:sldId id="285" r:id="rId28"/>
    <p:sldId id="286" r:id="rId29"/>
    <p:sldId id="290" r:id="rId30"/>
    <p:sldId id="291" r:id="rId31"/>
    <p:sldId id="284" r:id="rId32"/>
    <p:sldId id="287" r:id="rId33"/>
    <p:sldId id="288" r:id="rId34"/>
    <p:sldId id="267" r:id="rId35"/>
  </p:sldIdLst>
  <p:sldSz cx="14401800" cy="7200900"/>
  <p:notesSz cx="14401800" cy="7200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22A"/>
    <a:srgbClr val="07A996"/>
    <a:srgbClr val="86FAEC"/>
    <a:srgbClr val="73F188"/>
    <a:srgbClr val="17998D"/>
    <a:srgbClr val="0AA697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2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40463" cy="360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8158163" y="0"/>
            <a:ext cx="6240462" cy="360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FA92F-0431-42AA-AAC2-933923688095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70438" y="900113"/>
            <a:ext cx="4860925" cy="243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439863" y="3465513"/>
            <a:ext cx="11522075" cy="283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840538"/>
            <a:ext cx="6240463" cy="360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8158163" y="6840538"/>
            <a:ext cx="6240462" cy="360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1BF3A-2308-4DA6-94C4-12748FDC84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57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1BF3A-2308-4DA6-94C4-12748FDC849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35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0067" y="2232279"/>
            <a:ext cx="6120765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80135" y="4032504"/>
            <a:ext cx="504063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0045" y="1656207"/>
            <a:ext cx="3132391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08463" y="1656207"/>
            <a:ext cx="3132391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5979706" y="6368986"/>
            <a:ext cx="262890" cy="341630"/>
          </a:xfrm>
          <a:custGeom>
            <a:avLst/>
            <a:gdLst/>
            <a:ahLst/>
            <a:cxnLst/>
            <a:rect l="l" t="t" r="r" b="b"/>
            <a:pathLst>
              <a:path w="262889" h="341629">
                <a:moveTo>
                  <a:pt x="262521" y="0"/>
                </a:moveTo>
                <a:lnTo>
                  <a:pt x="0" y="0"/>
                </a:lnTo>
                <a:lnTo>
                  <a:pt x="0" y="41910"/>
                </a:lnTo>
                <a:lnTo>
                  <a:pt x="107365" y="41910"/>
                </a:lnTo>
                <a:lnTo>
                  <a:pt x="107365" y="341630"/>
                </a:lnTo>
                <a:lnTo>
                  <a:pt x="155143" y="341630"/>
                </a:lnTo>
                <a:lnTo>
                  <a:pt x="155143" y="41910"/>
                </a:lnTo>
                <a:lnTo>
                  <a:pt x="262521" y="41910"/>
                </a:lnTo>
                <a:lnTo>
                  <a:pt x="2625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92469" y="6368681"/>
            <a:ext cx="220979" cy="341630"/>
          </a:xfrm>
          <a:custGeom>
            <a:avLst/>
            <a:gdLst/>
            <a:ahLst/>
            <a:cxnLst/>
            <a:rect l="l" t="t" r="r" b="b"/>
            <a:pathLst>
              <a:path w="220979" h="341629">
                <a:moveTo>
                  <a:pt x="220649" y="300990"/>
                </a:moveTo>
                <a:lnTo>
                  <a:pt x="47777" y="300990"/>
                </a:lnTo>
                <a:lnTo>
                  <a:pt x="47777" y="182880"/>
                </a:lnTo>
                <a:lnTo>
                  <a:pt x="190614" y="182880"/>
                </a:lnTo>
                <a:lnTo>
                  <a:pt x="190614" y="142240"/>
                </a:lnTo>
                <a:lnTo>
                  <a:pt x="47777" y="142240"/>
                </a:lnTo>
                <a:lnTo>
                  <a:pt x="47777" y="40640"/>
                </a:lnTo>
                <a:lnTo>
                  <a:pt x="208356" y="40640"/>
                </a:lnTo>
                <a:lnTo>
                  <a:pt x="208356" y="0"/>
                </a:lnTo>
                <a:lnTo>
                  <a:pt x="0" y="0"/>
                </a:lnTo>
                <a:lnTo>
                  <a:pt x="0" y="40640"/>
                </a:lnTo>
                <a:lnTo>
                  <a:pt x="0" y="142240"/>
                </a:lnTo>
                <a:lnTo>
                  <a:pt x="0" y="182880"/>
                </a:lnTo>
                <a:lnTo>
                  <a:pt x="0" y="300990"/>
                </a:lnTo>
                <a:lnTo>
                  <a:pt x="0" y="341630"/>
                </a:lnTo>
                <a:lnTo>
                  <a:pt x="220649" y="341630"/>
                </a:lnTo>
                <a:lnTo>
                  <a:pt x="220649" y="300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573730" y="6365536"/>
            <a:ext cx="240029" cy="344805"/>
          </a:xfrm>
          <a:custGeom>
            <a:avLst/>
            <a:gdLst/>
            <a:ahLst/>
            <a:cxnLst/>
            <a:rect l="l" t="t" r="r" b="b"/>
            <a:pathLst>
              <a:path w="240029" h="344804">
                <a:moveTo>
                  <a:pt x="90601" y="0"/>
                </a:moveTo>
                <a:lnTo>
                  <a:pt x="45046" y="1727"/>
                </a:lnTo>
                <a:lnTo>
                  <a:pt x="0" y="8369"/>
                </a:lnTo>
                <a:lnTo>
                  <a:pt x="0" y="344766"/>
                </a:lnTo>
                <a:lnTo>
                  <a:pt x="47752" y="344766"/>
                </a:lnTo>
                <a:lnTo>
                  <a:pt x="47752" y="218211"/>
                </a:lnTo>
                <a:lnTo>
                  <a:pt x="85674" y="218211"/>
                </a:lnTo>
                <a:lnTo>
                  <a:pt x="135455" y="214873"/>
                </a:lnTo>
                <a:lnTo>
                  <a:pt x="176614" y="204592"/>
                </a:lnTo>
                <a:lnTo>
                  <a:pt x="216325" y="178304"/>
                </a:lnTo>
                <a:lnTo>
                  <a:pt x="217099" y="177317"/>
                </a:lnTo>
                <a:lnTo>
                  <a:pt x="47752" y="177317"/>
                </a:lnTo>
                <a:lnTo>
                  <a:pt x="47752" y="43345"/>
                </a:lnTo>
                <a:lnTo>
                  <a:pt x="56775" y="42700"/>
                </a:lnTo>
                <a:lnTo>
                  <a:pt x="67579" y="42235"/>
                </a:lnTo>
                <a:lnTo>
                  <a:pt x="80170" y="41953"/>
                </a:lnTo>
                <a:lnTo>
                  <a:pt x="217189" y="41859"/>
                </a:lnTo>
                <a:lnTo>
                  <a:pt x="201180" y="27343"/>
                </a:lnTo>
                <a:lnTo>
                  <a:pt x="179768" y="15376"/>
                </a:lnTo>
                <a:lnTo>
                  <a:pt x="154201" y="6832"/>
                </a:lnTo>
                <a:lnTo>
                  <a:pt x="124480" y="1707"/>
                </a:lnTo>
                <a:lnTo>
                  <a:pt x="90601" y="0"/>
                </a:lnTo>
                <a:close/>
              </a:path>
              <a:path w="240029" h="344804">
                <a:moveTo>
                  <a:pt x="217189" y="41859"/>
                </a:moveTo>
                <a:lnTo>
                  <a:pt x="94551" y="41859"/>
                </a:lnTo>
                <a:lnTo>
                  <a:pt x="104034" y="42043"/>
                </a:lnTo>
                <a:lnTo>
                  <a:pt x="113266" y="42597"/>
                </a:lnTo>
                <a:lnTo>
                  <a:pt x="154485" y="51890"/>
                </a:lnTo>
                <a:lnTo>
                  <a:pt x="185306" y="82696"/>
                </a:lnTo>
                <a:lnTo>
                  <a:pt x="189598" y="108369"/>
                </a:lnTo>
                <a:lnTo>
                  <a:pt x="189138" y="118242"/>
                </a:lnTo>
                <a:lnTo>
                  <a:pt x="173288" y="154227"/>
                </a:lnTo>
                <a:lnTo>
                  <a:pt x="137510" y="172235"/>
                </a:lnTo>
                <a:lnTo>
                  <a:pt x="95710" y="177117"/>
                </a:lnTo>
                <a:lnTo>
                  <a:pt x="83718" y="177317"/>
                </a:lnTo>
                <a:lnTo>
                  <a:pt x="217099" y="177317"/>
                </a:lnTo>
                <a:lnTo>
                  <a:pt x="237199" y="136255"/>
                </a:lnTo>
                <a:lnTo>
                  <a:pt x="239852" y="108851"/>
                </a:lnTo>
                <a:lnTo>
                  <a:pt x="237435" y="83444"/>
                </a:lnTo>
                <a:lnTo>
                  <a:pt x="230184" y="61387"/>
                </a:lnTo>
                <a:lnTo>
                  <a:pt x="218109" y="42700"/>
                </a:lnTo>
                <a:lnTo>
                  <a:pt x="217189" y="41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395503" y="6061236"/>
            <a:ext cx="172219" cy="105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594031" y="6058804"/>
            <a:ext cx="361726" cy="110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196955" y="6202407"/>
            <a:ext cx="186281" cy="110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405258" y="6204868"/>
            <a:ext cx="282842" cy="108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710122" y="6202413"/>
            <a:ext cx="101155" cy="110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833295" y="6204872"/>
            <a:ext cx="84962" cy="1058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196954" y="6368974"/>
            <a:ext cx="734060" cy="41910"/>
          </a:xfrm>
          <a:custGeom>
            <a:avLst/>
            <a:gdLst/>
            <a:ahLst/>
            <a:cxnLst/>
            <a:rect l="l" t="t" r="r" b="b"/>
            <a:pathLst>
              <a:path w="734060" h="41910">
                <a:moveTo>
                  <a:pt x="733526" y="0"/>
                </a:moveTo>
                <a:lnTo>
                  <a:pt x="0" y="0"/>
                </a:lnTo>
                <a:lnTo>
                  <a:pt x="0" y="41389"/>
                </a:lnTo>
                <a:lnTo>
                  <a:pt x="733526" y="41389"/>
                </a:lnTo>
                <a:lnTo>
                  <a:pt x="733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979902" y="6777047"/>
            <a:ext cx="838649" cy="1020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pic>
        <p:nvPicPr>
          <p:cNvPr id="6" name="Immagine 7">
            <a:extLst>
              <a:ext uri="{FF2B5EF4-FFF2-40B4-BE49-F238E27FC236}">
                <a16:creationId xmlns:a16="http://schemas.microsoft.com/office/drawing/2014/main" id="{169EE5E4-66D1-4EC3-90F4-D29991C64A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29276"/>
            <a:ext cx="71913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83078" y="1799360"/>
            <a:ext cx="4009390" cy="31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44299" y="3525693"/>
            <a:ext cx="3410584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48306" y="6696837"/>
            <a:ext cx="2304288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0045" y="6696837"/>
            <a:ext cx="1656207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84648" y="6696837"/>
            <a:ext cx="1656207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DA422A5-6347-4ADA-8A4C-F9BDAD2E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30513"/>
            <a:ext cx="14401800" cy="2393950"/>
          </a:xfrm>
          <a:prstGeom prst="rect">
            <a:avLst/>
          </a:prstGeom>
          <a:solidFill>
            <a:srgbClr val="0A8C74"/>
          </a:solidFill>
          <a:ln>
            <a:noFill/>
          </a:ln>
          <a:effectLst/>
        </p:spPr>
        <p:txBody>
          <a:bodyPr lIns="166154" tIns="44212" rIns="166154" bIns="44212" anchor="ctr"/>
          <a:lstStyle>
            <a:lvl1pPr algn="l" defTabSz="957263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79425" indent="-285750" algn="l" defTabSz="957263" eaLnBrk="0" hangingPunct="0"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57263" indent="-228600" algn="l" defTabSz="957263" eaLnBrk="0" hangingPunct="0"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36688" indent="-228600" algn="l" defTabSz="957263" eaLnBrk="0" hangingPunct="0"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16113" indent="-228600" algn="l" defTabSz="957263" eaLnBrk="0" hangingPunct="0"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3733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305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2877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449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692" dirty="0">
                <a:solidFill>
                  <a:schemeClr val="bg1"/>
                </a:solidFill>
              </a:rPr>
              <a:t>SUPERBONUS 110%. ASPETTI OPERATIVI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9527ABA-F011-4971-8593-B3896AF6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93" y="5467350"/>
            <a:ext cx="13615200" cy="357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44212" rIns="0" bIns="44212">
            <a:spAutoFit/>
          </a:bodyPr>
          <a:lstStyle>
            <a:lvl1pPr algn="l" defTabSz="957263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79425" indent="-285750" algn="l" defTabSz="957263" eaLnBrk="0" hangingPunct="0"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57263" indent="-228600" algn="l" defTabSz="957263" eaLnBrk="0" hangingPunct="0"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36688" indent="-228600" algn="l" defTabSz="957263" eaLnBrk="0" hangingPunct="0"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16113" indent="-228600" algn="l" defTabSz="957263" eaLnBrk="0" hangingPunct="0"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3733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305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2877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449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de-DE" altLang="it-IT" sz="1939" dirty="0"/>
              <a:t>Patrizia </a:t>
            </a:r>
            <a:r>
              <a:rPr lang="de-DE" altLang="it-IT" sz="1939" dirty="0" err="1"/>
              <a:t>Ottino</a:t>
            </a:r>
            <a:endParaRPr lang="it-IT" altLang="it-IT" sz="1939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7FE997E-33F8-4186-A884-84D1EBE33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6" y="2029756"/>
            <a:ext cx="14401799" cy="4870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44212" rIns="0" bIns="44212" anchor="ctr" anchorCtr="1">
            <a:spAutoFit/>
          </a:bodyPr>
          <a:lstStyle>
            <a:lvl1pPr algn="l" defTabSz="957263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79425" indent="-285750" algn="l" defTabSz="957263" eaLnBrk="0" hangingPunct="0"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57263" indent="-228600" algn="l" defTabSz="957263" eaLnBrk="0" hangingPunct="0"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36688" indent="-228600" algn="l" defTabSz="957263" eaLnBrk="0" hangingPunct="0"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16113" indent="-228600" algn="l" defTabSz="957263" eaLnBrk="0" hangingPunct="0"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3733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305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2877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449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2585" b="0" dirty="0"/>
              <a:t>WEBINAR SUPERBONUS 110%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469814D-884D-42C3-A673-E2C906C0D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6381750"/>
            <a:ext cx="13615987" cy="2938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8424" tIns="44212" rIns="88424" bIns="44212">
            <a:spAutoFit/>
          </a:bodyPr>
          <a:lstStyle>
            <a:lvl1pPr algn="l" defTabSz="957263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79425" indent="-285750" algn="l" defTabSz="957263" eaLnBrk="0" hangingPunct="0"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957263" indent="-228600" algn="l" defTabSz="957263" eaLnBrk="0" hangingPunct="0"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436688" indent="-228600" algn="l" defTabSz="957263" eaLnBrk="0" hangingPunct="0">
              <a:buClr>
                <a:schemeClr val="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916113" indent="-228600" algn="l" defTabSz="957263" eaLnBrk="0" hangingPunct="0"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3733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8305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2877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744913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it-IT" altLang="it-IT" sz="1477" b="0" dirty="0"/>
              <a:t>11 novembre 2020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640A604-7C00-4E08-A531-EEEDE37C3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3" y="5651507"/>
            <a:ext cx="2209800" cy="10641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171461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risposte dell’Agenzia Entrate</a:t>
            </a:r>
            <a:endParaRPr lang="it-IT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7211A60-407B-43C7-9E90-E360CD4BA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0500" y="1314450"/>
            <a:ext cx="9899214" cy="830997"/>
          </a:xfrm>
        </p:spPr>
        <p:txBody>
          <a:bodyPr/>
          <a:lstStyle/>
          <a:p>
            <a:pPr algn="just"/>
            <a:r>
              <a:rPr lang="it-IT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Prassi</a:t>
            </a:r>
            <a:endParaRPr lang="it-IT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08 08 - Circolare Agenzia delle entrate n. 24/2020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10 27 - Risposte Agenzia delle entrate e MISE durante «Speciale Telefisco» sul Superbonus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79225D0F-B5A6-4C33-965A-61F7E01A748C}"/>
              </a:ext>
            </a:extLst>
          </p:cNvPr>
          <p:cNvSpPr txBox="1"/>
          <p:nvPr/>
        </p:nvSpPr>
        <p:spPr>
          <a:xfrm>
            <a:off x="4171826" y="414180"/>
            <a:ext cx="9899214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Calcolo superficie residenziale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 unità in A/1, A/8, A/9 (per unità non aperte al pubblico)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38C22C32-4138-47EE-BA58-BEC3E02B9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8" y="4720748"/>
            <a:ext cx="24003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contenuto 8">
            <a:extLst>
              <a:ext uri="{FF2B5EF4-FFF2-40B4-BE49-F238E27FC236}">
                <a16:creationId xmlns:a16="http://schemas.microsoft.com/office/drawing/2014/main" id="{BB9E3A83-53B1-474D-9ABB-8F00674C4A41}"/>
              </a:ext>
            </a:extLst>
          </p:cNvPr>
          <p:cNvSpPr txBox="1">
            <a:spLocks/>
          </p:cNvSpPr>
          <p:nvPr/>
        </p:nvSpPr>
        <p:spPr>
          <a:xfrm>
            <a:off x="4000500" y="2686050"/>
            <a:ext cx="9899214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Prassi</a:t>
            </a:r>
          </a:p>
          <a:p>
            <a:pPr algn="just"/>
            <a:endParaRPr lang="it-IT" sz="1800" b="0" kern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Circolare Agenzia delle entrate n. 24/2020</a:t>
            </a:r>
          </a:p>
          <a:p>
            <a:pPr algn="just"/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1800" b="0" i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caso di interventi realizzati sulle parti comuni di un edificio, le relative spese possono essere considerate qualora la superficie complessiva delle unità immobiliari destinate a residenza ricomprese nell’edificio sia superiore al 50% seguendo un principio di “prevalenza</a:t>
            </a:r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”»;</a:t>
            </a:r>
          </a:p>
          <a:p>
            <a:pPr algn="just"/>
            <a:endParaRPr lang="it-IT" sz="1800" b="0" kern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Risposte Agenzia delle entrate e MISE durante «Speciale Telefisco» sul Superbonus</a:t>
            </a:r>
          </a:p>
          <a:p>
            <a:pPr algn="just"/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1800" b="0" i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fini del calcolo della superficie complessiva delle unità immobiliari destinate a residenza </a:t>
            </a:r>
            <a:r>
              <a:rPr lang="it-IT" sz="1800" i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tiene conto </a:t>
            </a:r>
            <a:r>
              <a:rPr lang="it-IT" sz="1800" b="0" i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anche delle eventuali </a:t>
            </a:r>
            <a:r>
              <a:rPr lang="it-IT" sz="1800" i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unità immobiliari rientranti nelle categorie catastali c.d. di lusso </a:t>
            </a:r>
            <a:r>
              <a:rPr lang="it-IT" sz="1800" b="0" i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(A/1, A/8, A/9), escluse dal superbonus</a:t>
            </a:r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1324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17146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Varie</a:t>
            </a:r>
            <a:endParaRPr lang="it-IT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7211A60-407B-43C7-9E90-E360CD4BA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0500" y="1314450"/>
            <a:ext cx="9899214" cy="127490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Consiglio Nazionale Dottori Commercialisti e degli esperti contabili – CNDCEC – e la Fondazione nazionale commercialisti hanno predisposto e pubblicato n° 2 “check list” rispettivamente relative a: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agli interventi di risparmio energetico propri del Superbonus;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agli interventi del </a:t>
            </a:r>
            <a:r>
              <a:rPr lang="it-IT" sz="1800" b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Sismabonus</a:t>
            </a: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richiamati dal Superbonus.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79225D0F-B5A6-4C33-965A-61F7E01A748C}"/>
              </a:ext>
            </a:extLst>
          </p:cNvPr>
          <p:cNvSpPr txBox="1"/>
          <p:nvPr/>
        </p:nvSpPr>
        <p:spPr>
          <a:xfrm>
            <a:off x="4171826" y="414180"/>
            <a:ext cx="989921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«</a:t>
            </a:r>
            <a:r>
              <a:rPr lang="it-IT" sz="24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Check list </a:t>
            </a: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per v</a:t>
            </a:r>
            <a:r>
              <a:rPr lang="it-IT" sz="24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isto di conformità</a:t>
            </a: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»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1FC1BDD6-5BFA-427A-81C3-F7585AC47798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019516" y="5026820"/>
            <a:ext cx="10070540" cy="579582"/>
          </a:xfr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interpretativa CNDCEC del 18 febbraio 2010 inerenti al visto di conformità leggero per le compensazioni IVA nelle quali il compenso è definito in un range tra 0,5% e 2% del valore della pratica.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8627D76-A573-4535-AF39-3A82D2ED43CF}"/>
              </a:ext>
            </a:extLst>
          </p:cNvPr>
          <p:cNvSpPr txBox="1"/>
          <p:nvPr/>
        </p:nvSpPr>
        <p:spPr>
          <a:xfrm>
            <a:off x="4000500" y="3829050"/>
            <a:ext cx="989921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Compensi professionali per «</a:t>
            </a:r>
            <a:r>
              <a:rPr lang="it-IT" sz="24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visto di conformità</a:t>
            </a: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1762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72" y="0"/>
            <a:ext cx="4396112" cy="7200265"/>
            <a:chOff x="0" y="0"/>
            <a:chExt cx="7199999" cy="7200265"/>
          </a:xfrm>
          <a:gradFill flip="none" rotWithShape="1">
            <a:gsLst>
              <a:gs pos="0">
                <a:srgbClr val="85A22A">
                  <a:shade val="30000"/>
                  <a:satMod val="115000"/>
                </a:srgbClr>
              </a:gs>
              <a:gs pos="50000">
                <a:srgbClr val="85A22A">
                  <a:shade val="67500"/>
                  <a:satMod val="115000"/>
                </a:srgbClr>
              </a:gs>
              <a:gs pos="100000">
                <a:srgbClr val="85A22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9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8375" y="2420036"/>
            <a:ext cx="27601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Agenda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E323FEF-A2F4-4BAD-B0C0-836980923982}"/>
              </a:ext>
            </a:extLst>
          </p:cNvPr>
          <p:cNvSpPr txBox="1"/>
          <p:nvPr/>
        </p:nvSpPr>
        <p:spPr>
          <a:xfrm>
            <a:off x="4686300" y="161925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Caratteristiche Principali del Superbonus 110%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risposte dell’Agenzia Entrate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evidenze tecniche e sanzionatorie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 cessione del credito e lo sconto in fattura dal punto di vista fiscale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Come inviare operativamente la documentazione ad AE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411A56A-7AD6-4263-A94E-CCAE1AAC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AB8D90F-A1A0-4572-8DA7-6C3779BC6463}"/>
              </a:ext>
            </a:extLst>
          </p:cNvPr>
          <p:cNvSpPr/>
          <p:nvPr/>
        </p:nvSpPr>
        <p:spPr>
          <a:xfrm>
            <a:off x="4533900" y="3295650"/>
            <a:ext cx="8686800" cy="685800"/>
          </a:xfrm>
          <a:prstGeom prst="rect">
            <a:avLst/>
          </a:prstGeom>
          <a:noFill/>
          <a:ln>
            <a:solidFill>
              <a:srgbClr val="85A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13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488629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evidenze tecniche e sanzionatorie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E8005CEA-3E3F-41B8-B011-51F2243CECDF}"/>
              </a:ext>
            </a:extLst>
          </p:cNvPr>
          <p:cNvSpPr txBox="1">
            <a:spLocks/>
          </p:cNvSpPr>
          <p:nvPr/>
        </p:nvSpPr>
        <p:spPr>
          <a:xfrm>
            <a:off x="4838700" y="230505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CONTINUI CHIARIMENTI ED INTERPELLI  - INCERTEZZA </a:t>
            </a:r>
          </a:p>
          <a:p>
            <a:endParaRPr lang="it-IT" dirty="0"/>
          </a:p>
          <a:p>
            <a:r>
              <a:rPr lang="it-IT" dirty="0"/>
              <a:t>PROROGA DELLA SCADENZA</a:t>
            </a:r>
          </a:p>
          <a:p>
            <a:endParaRPr lang="it-IT" dirty="0"/>
          </a:p>
          <a:p>
            <a:r>
              <a:rPr lang="it-IT" dirty="0"/>
              <a:t>RIUNIRE IN UN TESTO UNICO LA “FAMIGLIA DELLE DETRAZIONI/BONUS”</a:t>
            </a:r>
          </a:p>
        </p:txBody>
      </p:sp>
    </p:spTree>
    <p:extLst>
      <p:ext uri="{BB962C8B-B14F-4D97-AF65-F5344CB8AC3E}">
        <p14:creationId xmlns:p14="http://schemas.microsoft.com/office/powerpoint/2010/main" val="263395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488629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Casi particolari in cui viene meno il beneficio fiscale</a:t>
            </a:r>
            <a:endParaRPr lang="it-IT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ella 14">
            <a:extLst>
              <a:ext uri="{FF2B5EF4-FFF2-40B4-BE49-F238E27FC236}">
                <a16:creationId xmlns:a16="http://schemas.microsoft.com/office/drawing/2014/main" id="{4B58F7D4-3A2D-4C04-84FB-8BA166CAC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26371"/>
              </p:ext>
            </p:extLst>
          </p:nvPr>
        </p:nvGraphicFramePr>
        <p:xfrm>
          <a:off x="3934691" y="500143"/>
          <a:ext cx="10146740" cy="57241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51262">
                  <a:extLst>
                    <a:ext uri="{9D8B030D-6E8A-4147-A177-3AD203B41FA5}">
                      <a16:colId xmlns:a16="http://schemas.microsoft.com/office/drawing/2014/main" val="1186333840"/>
                    </a:ext>
                  </a:extLst>
                </a:gridCol>
                <a:gridCol w="6995478">
                  <a:extLst>
                    <a:ext uri="{9D8B030D-6E8A-4147-A177-3AD203B41FA5}">
                      <a16:colId xmlns:a16="http://schemas.microsoft.com/office/drawing/2014/main" val="585779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67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Attestazioni o asseverazioni dei professionisti, non veritiere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it-IT" sz="1800" dirty="0">
                          <a:effectLst/>
                        </a:rPr>
                        <a:t>vengono meno i benefici connessi al superbonus;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it-IT" sz="1800" dirty="0">
                          <a:effectLst/>
                        </a:rPr>
                        <a:t>ricorrono sanzioni amministrative  per i soggetti che rilasciano asseverazioni o attestazioni infedeli sono puniti con una sanzione amministrativa pecuniaria da 2.000 a 15.000 euro;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800" dirty="0">
                          <a:effectLst/>
                        </a:rPr>
                        <a:t>se il fatto costituisce reato vi sono conseguenze anche penali.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535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Difformità edilizie, urbanistiche, paesaggistiche, ecc.</a:t>
                      </a:r>
                    </a:p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it-IT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verifica di matrice edilizia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it-IT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pubbliche amministrazioni diventano interlocutori necessari per gli aspetti urbanistici, paesaggistici ed eventuali cambi di destinazione d’uso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it-IT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occorre un titolo che va dalla semplice </a:t>
                      </a:r>
                      <a:r>
                        <a:rPr lang="it-IT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</a:t>
                      </a:r>
                      <a:r>
                        <a:rPr lang="it-IT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comunicazione intervento lavori – alla scia o permesso di costruire.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04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Violazione delle norme in materia di tutela della salute e della sicurezza sul luogo di lavoro e nei cantieri, </a:t>
                      </a:r>
                      <a:r>
                        <a:rPr lang="it-IT" b="1" dirty="0" err="1"/>
                        <a:t>nonche</a:t>
                      </a:r>
                      <a:r>
                        <a:rPr lang="it-IT" b="1" dirty="0"/>
                        <a:t>’ di obbligazioni contributive accertate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it-IT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detrazione fiscale non riconosciuta in caso di violazione delle norme in materia di tutela della salute e della sicurezza sul luogo di lavoro e nei cantieri, </a:t>
                      </a:r>
                      <a:r>
                        <a:rPr lang="it-IT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nonche</a:t>
                      </a:r>
                      <a:r>
                        <a:rPr lang="it-IT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di obbligazioni contributive accertate.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it-IT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prima figura responsabile è il committente.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it-IT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committente può incaricare un responsabile dei lavori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89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34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79342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Responsabilità e Sanzioni</a:t>
            </a:r>
            <a:endParaRPr lang="it-IT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8">
            <a:extLst>
              <a:ext uri="{FF2B5EF4-FFF2-40B4-BE49-F238E27FC236}">
                <a16:creationId xmlns:a16="http://schemas.microsoft.com/office/drawing/2014/main" id="{9D33E2A3-941E-454C-AD3F-3E4AB710B21F}"/>
              </a:ext>
            </a:extLst>
          </p:cNvPr>
          <p:cNvSpPr txBox="1">
            <a:spLocks/>
          </p:cNvSpPr>
          <p:nvPr/>
        </p:nvSpPr>
        <p:spPr>
          <a:xfrm>
            <a:off x="3962389" y="400050"/>
            <a:ext cx="10070540" cy="421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Cessionario e fornitore rispondono in solido con il beneficiario.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fornitori e cessionari, che usano il credito d’imposta ricevuto dal contribuente, rispondono nel limite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dell’utilizzo irregolare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credito stesso.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Rischi per i cessionari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51435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fornitore che ha applicato lo sconto in fattura, in assenza di concorso nella violazione, risponde solo per l’eventuale utilizzo irregolare del credito d’imposta o se ha utilizzato un maggiore credito rispetto a quello ricevuto;</a:t>
            </a:r>
          </a:p>
          <a:p>
            <a:pPr marL="514350" lvl="1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risponde in solido con il beneficiario della detrazione, quando vi è la presenza di concorso della violazione, e risponderà per l’importo della detrazione non spettante più sanzioni ed interessi.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 ha ricevuto il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credito in buona fede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perde il diritto ad utilizzarlo.</a:t>
            </a:r>
          </a:p>
        </p:txBody>
      </p:sp>
      <p:sp>
        <p:nvSpPr>
          <p:cNvPr id="11" name="Segnaposto contenuto 8">
            <a:extLst>
              <a:ext uri="{FF2B5EF4-FFF2-40B4-BE49-F238E27FC236}">
                <a16:creationId xmlns:a16="http://schemas.microsoft.com/office/drawing/2014/main" id="{6FB4ED58-B47A-4D48-88F3-9EE6D603ABB8}"/>
              </a:ext>
            </a:extLst>
          </p:cNvPr>
          <p:cNvSpPr txBox="1">
            <a:spLocks/>
          </p:cNvSpPr>
          <p:nvPr/>
        </p:nvSpPr>
        <p:spPr>
          <a:xfrm>
            <a:off x="3962389" y="5072045"/>
            <a:ext cx="10070540" cy="134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51435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Se il credito d’imposta è esistente, ma non spettante, la </a:t>
            </a:r>
            <a:r>
              <a:rPr lang="it-IT" b="1" dirty="0"/>
              <a:t>sanzione è pari al 30% del credito utilizzato</a:t>
            </a:r>
          </a:p>
          <a:p>
            <a:endParaRPr lang="it-IT" dirty="0"/>
          </a:p>
          <a:p>
            <a:r>
              <a:rPr lang="it-IT" dirty="0"/>
              <a:t>Se il credito è inesistente, la </a:t>
            </a:r>
            <a:r>
              <a:rPr lang="it-IT" b="1" dirty="0"/>
              <a:t>sanzione va dal 100 al 200% </a:t>
            </a:r>
            <a:r>
              <a:rPr lang="it-IT" dirty="0"/>
              <a:t>del credito e non sono previsti pagamenti agevolati.</a:t>
            </a:r>
          </a:p>
        </p:txBody>
      </p:sp>
    </p:spTree>
    <p:extLst>
      <p:ext uri="{BB962C8B-B14F-4D97-AF65-F5344CB8AC3E}">
        <p14:creationId xmlns:p14="http://schemas.microsoft.com/office/powerpoint/2010/main" val="17729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79342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Assicurazione</a:t>
            </a:r>
            <a:endParaRPr lang="it-IT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8">
            <a:extLst>
              <a:ext uri="{FF2B5EF4-FFF2-40B4-BE49-F238E27FC236}">
                <a16:creationId xmlns:a16="http://schemas.microsoft.com/office/drawing/2014/main" id="{9D33E2A3-941E-454C-AD3F-3E4AB710B21F}"/>
              </a:ext>
            </a:extLst>
          </p:cNvPr>
          <p:cNvSpPr txBox="1">
            <a:spLocks/>
          </p:cNvSpPr>
          <p:nvPr/>
        </p:nvSpPr>
        <p:spPr>
          <a:xfrm>
            <a:off x="4000500" y="1314450"/>
            <a:ext cx="10070540" cy="484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alle assicurazioni professionali obbligatorie, il decreto rilancio ha aggiunto, una precisazione:</a:t>
            </a:r>
          </a:p>
          <a:p>
            <a:pPr marL="742950" lvl="1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stipulare una responsabilità civile con massimale adeguato al numero delle attestazioni o asseverazioni rilasciate e agli importi degli interventi 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oggetto di asseverazione e </a:t>
            </a:r>
            <a:r>
              <a:rPr lang="it-IT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cmq non inferiori a 500.000 euro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quanto riguarda i commercialisti, 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visti di conformità  per i superbonus  sono considerati</a:t>
            </a:r>
            <a: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visti leggeri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pertanto rientrano nel plafond previsto dei 3 milioni di euro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confrontarsi con il proprio assicuratore, anche in considerazione del numero dei visti apposti ed al loro ammontare.</a:t>
            </a:r>
          </a:p>
        </p:txBody>
      </p:sp>
    </p:spTree>
    <p:extLst>
      <p:ext uri="{BB962C8B-B14F-4D97-AF65-F5344CB8AC3E}">
        <p14:creationId xmlns:p14="http://schemas.microsoft.com/office/powerpoint/2010/main" val="330866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79342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Controlli</a:t>
            </a:r>
            <a:endParaRPr lang="it-IT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8">
            <a:extLst>
              <a:ext uri="{FF2B5EF4-FFF2-40B4-BE49-F238E27FC236}">
                <a16:creationId xmlns:a16="http://schemas.microsoft.com/office/drawing/2014/main" id="{9D33E2A3-941E-454C-AD3F-3E4AB710B21F}"/>
              </a:ext>
            </a:extLst>
          </p:cNvPr>
          <p:cNvSpPr txBox="1">
            <a:spLocks/>
          </p:cNvSpPr>
          <p:nvPr/>
        </p:nvSpPr>
        <p:spPr>
          <a:xfrm>
            <a:off x="4000500" y="1314450"/>
            <a:ext cx="10070540" cy="255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51435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Gli avvisi di accertamento devono essere notificati entro il 31 dicembre del quinto anno successivo a quello in cui è stata presentata la dichiarazione con cui si fruisce del beneficio fiscale. </a:t>
            </a:r>
          </a:p>
          <a:p>
            <a:endParaRPr lang="it-IT" dirty="0"/>
          </a:p>
          <a:p>
            <a:r>
              <a:rPr lang="it-IT" dirty="0"/>
              <a:t>L’atto di recupero, emesso a seguito del controllo degli importi a credito indicati nei modelli di pagamento unificato per la riscossione dei crediti inesistenti, utilizzati in compensazione, deve essere notificato, a pena di nullità, entro il 31 dicembre dell’ottavo anno successivo a quello del relativo utilizzo.</a:t>
            </a:r>
          </a:p>
        </p:txBody>
      </p:sp>
    </p:spTree>
    <p:extLst>
      <p:ext uri="{BB962C8B-B14F-4D97-AF65-F5344CB8AC3E}">
        <p14:creationId xmlns:p14="http://schemas.microsoft.com/office/powerpoint/2010/main" val="388233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793429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Come va compilata fattura elettronica</a:t>
            </a:r>
            <a:endParaRPr lang="it-IT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8">
            <a:extLst>
              <a:ext uri="{FF2B5EF4-FFF2-40B4-BE49-F238E27FC236}">
                <a16:creationId xmlns:a16="http://schemas.microsoft.com/office/drawing/2014/main" id="{9D33E2A3-941E-454C-AD3F-3E4AB710B21F}"/>
              </a:ext>
            </a:extLst>
          </p:cNvPr>
          <p:cNvSpPr txBox="1">
            <a:spLocks/>
          </p:cNvSpPr>
          <p:nvPr/>
        </p:nvSpPr>
        <p:spPr>
          <a:xfrm>
            <a:off x="4000500" y="1314450"/>
            <a:ext cx="10070540" cy="493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51435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L’importo dello SCONTO applicato in fattura ai sensi dell’art. 121 del </a:t>
            </a:r>
            <a:r>
              <a:rPr lang="it-IT" dirty="0" err="1"/>
              <a:t>DL</a:t>
            </a:r>
            <a:r>
              <a:rPr lang="it-IT" dirty="0"/>
              <a:t> 34/2020, non riduce l’imponibile ai fini iva e deve essere espressamente indicato nel documento (</a:t>
            </a:r>
            <a:r>
              <a:rPr lang="it-IT" dirty="0" err="1"/>
              <a:t>provv</a:t>
            </a:r>
            <a:r>
              <a:rPr lang="it-IT" dirty="0"/>
              <a:t>. AGE N. 283847/2020).</a:t>
            </a:r>
          </a:p>
          <a:p>
            <a:r>
              <a:rPr lang="it-IT" dirty="0"/>
              <a:t>E’ stato precisato che lo SCONTO, non dovendo intaccare la base imponibile, deve essere inserito nel campo 2.1.1.8.3 “importo” del file XML, della fattura elettronica, presente nel blocco 2.1.1.8 “ SCONTO- MAGGIORAZIONE”, che a sua volta, è compreso nella sezione 2.1 relativa ai dati generali del documento.</a:t>
            </a:r>
          </a:p>
          <a:p>
            <a:r>
              <a:rPr lang="it-IT" dirty="0"/>
              <a:t>In tale circostanza, occorre riportare, nel campo 2.2.1.16.2 “RIFERIMENTO/TESTO”, che si trova nella sezione ALTRI DATI GESTIONALI”, la dicitura “SCONTO PRATICATO AI SENSI DELL’ART. 121 DEL </a:t>
            </a:r>
            <a:r>
              <a:rPr lang="it-IT" dirty="0" err="1"/>
              <a:t>DL</a:t>
            </a:r>
            <a:r>
              <a:rPr lang="it-IT" dirty="0"/>
              <a:t>. 34/2020”.</a:t>
            </a:r>
          </a:p>
          <a:p>
            <a:r>
              <a:rPr lang="it-IT" dirty="0"/>
              <a:t>In termini pratici, occorre precisare che il blocco 2.1.1.8 “SCONTO/MAGGIORAZIONE” deve essere tenuto DISTINTO da quello caratterizzato dalla medesima denominazione   “SCONTO/MAGGIORAZIONE” 2.2.1.10, presente nella sezione “DATI/BENI/SERVIZI, che al contrario andrebbe ad incidere della determinazione del valore della base imponibile.</a:t>
            </a:r>
          </a:p>
        </p:txBody>
      </p:sp>
    </p:spTree>
    <p:extLst>
      <p:ext uri="{BB962C8B-B14F-4D97-AF65-F5344CB8AC3E}">
        <p14:creationId xmlns:p14="http://schemas.microsoft.com/office/powerpoint/2010/main" val="2221411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793429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Come contabilizzare le fatture</a:t>
            </a:r>
            <a:endParaRPr lang="it-IT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8">
            <a:extLst>
              <a:ext uri="{FF2B5EF4-FFF2-40B4-BE49-F238E27FC236}">
                <a16:creationId xmlns:a16="http://schemas.microsoft.com/office/drawing/2014/main" id="{9D33E2A3-941E-454C-AD3F-3E4AB710B21F}"/>
              </a:ext>
            </a:extLst>
          </p:cNvPr>
          <p:cNvSpPr txBox="1">
            <a:spLocks/>
          </p:cNvSpPr>
          <p:nvPr/>
        </p:nvSpPr>
        <p:spPr>
          <a:xfrm>
            <a:off x="4000500" y="247650"/>
            <a:ext cx="10070540" cy="628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51435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lvl="1">
              <a:spcAft>
                <a:spcPts val="1000"/>
              </a:spcAft>
              <a:buNone/>
            </a:pPr>
            <a:r>
              <a:rPr lang="it-IT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it-IT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sconto totale 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fattura del 2021, ad esempio,  di 40.000 comprensiva di iva</a:t>
            </a:r>
          </a:p>
          <a:p>
            <a:pPr marL="571500" lvl="1">
              <a:spcAft>
                <a:spcPts val="1000"/>
              </a:spcAft>
              <a:buNone/>
            </a:pPr>
            <a:r>
              <a:rPr lang="it-IT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it-IT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sconto parziale</a:t>
            </a: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fattura del 2021 pari a 40.000 euro comprensiva di iva </a:t>
            </a:r>
            <a: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sconto in fattura pari a 15.000 euro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fattura dovrà riportare il valore totale 40.000 (imponibile 36.000 + iva 4.000) </a:t>
            </a:r>
          </a:p>
          <a:p>
            <a:r>
              <a:rPr lang="it-IT" dirty="0"/>
              <a:t>Nel </a:t>
            </a:r>
            <a:r>
              <a:rPr lang="it-IT" b="1" dirty="0"/>
              <a:t>1) caso</a:t>
            </a:r>
            <a:r>
              <a:rPr lang="it-IT" dirty="0"/>
              <a:t>,  per il fornitore, il credito d’imposta sarà a pari  a 44.000 euro ( 40.000 x 110%).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/>
              <a:t>Nel </a:t>
            </a:r>
            <a:r>
              <a:rPr lang="it-IT" b="1" dirty="0"/>
              <a:t>2) caso </a:t>
            </a:r>
            <a:r>
              <a:rPr lang="it-IT" dirty="0"/>
              <a:t>, per il fornitore, il credito d’imposta è pari a 16.500 euro (15.000 x 110) , mentre per il contribuente sarà pari a 27.500 (25.000 x110%). Entrambi potranno detrarre il proprio credito in  rate costanti in 5 anni consecutivi.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/>
              <a:t>Per il </a:t>
            </a:r>
            <a:r>
              <a:rPr lang="it-IT" b="1" dirty="0"/>
              <a:t>fornitore</a:t>
            </a:r>
            <a:r>
              <a:rPr lang="it-IT" dirty="0"/>
              <a:t>, sia nel 1) che nel 2) caso, </a:t>
            </a:r>
            <a:r>
              <a:rPr lang="it-IT" b="1" dirty="0"/>
              <a:t>registrerà la fattura regolarmente </a:t>
            </a:r>
            <a:r>
              <a:rPr lang="it-IT" dirty="0"/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Clienti a diversi            40.000     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 rileva il credito         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D’IMPOSTA  </a:t>
            </a:r>
            <a:r>
              <a:rPr lang="it-IT" dirty="0"/>
              <a:t>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diversi         44.000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a Ricavi            36.000                       </a:t>
            </a: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CASO                                                  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CLIENTI        40.000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dirty="0"/>
              <a:t>                   a Iva a debito    4.000					    a PROVENTI     4.000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dirty="0"/>
              <a:t>							________________     ___________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         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CASO          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D’IMPOSTA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 diversi          16.500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dirty="0"/>
              <a:t>									     a CLIENTI       15.000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     a PROVENTI    1.500   </a:t>
            </a:r>
          </a:p>
        </p:txBody>
      </p:sp>
    </p:spTree>
    <p:extLst>
      <p:ext uri="{BB962C8B-B14F-4D97-AF65-F5344CB8AC3E}">
        <p14:creationId xmlns:p14="http://schemas.microsoft.com/office/powerpoint/2010/main" val="283583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72" y="0"/>
            <a:ext cx="4396112" cy="7200265"/>
            <a:chOff x="0" y="0"/>
            <a:chExt cx="7199999" cy="7200265"/>
          </a:xfrm>
          <a:gradFill flip="none" rotWithShape="1">
            <a:gsLst>
              <a:gs pos="0">
                <a:srgbClr val="85A22A">
                  <a:shade val="30000"/>
                  <a:satMod val="115000"/>
                </a:srgbClr>
              </a:gs>
              <a:gs pos="50000">
                <a:srgbClr val="85A22A">
                  <a:shade val="67500"/>
                  <a:satMod val="115000"/>
                </a:srgbClr>
              </a:gs>
              <a:gs pos="100000">
                <a:srgbClr val="85A22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9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8375" y="2420036"/>
            <a:ext cx="27601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Agenda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E323FEF-A2F4-4BAD-B0C0-836980923982}"/>
              </a:ext>
            </a:extLst>
          </p:cNvPr>
          <p:cNvSpPr txBox="1"/>
          <p:nvPr/>
        </p:nvSpPr>
        <p:spPr>
          <a:xfrm>
            <a:off x="4686300" y="161925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Caratteristiche Principali del Superbonus 110%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risposte dell’Agenzia Entrate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evidenze tecniche e sanzionatorie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 cessione del credito e lo sconto in fattura dal punto di vista fiscale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Come inviare operativamente la documentazione ad AE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411A56A-7AD6-4263-A94E-CCAE1AAC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AB8D90F-A1A0-4572-8DA7-6C3779BC6463}"/>
              </a:ext>
            </a:extLst>
          </p:cNvPr>
          <p:cNvSpPr/>
          <p:nvPr/>
        </p:nvSpPr>
        <p:spPr>
          <a:xfrm>
            <a:off x="4533900" y="1466850"/>
            <a:ext cx="8686800" cy="685800"/>
          </a:xfrm>
          <a:prstGeom prst="rect">
            <a:avLst/>
          </a:prstGeom>
          <a:noFill/>
          <a:ln>
            <a:solidFill>
              <a:srgbClr val="85A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252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72" y="0"/>
            <a:ext cx="4396112" cy="7200265"/>
            <a:chOff x="0" y="0"/>
            <a:chExt cx="7199999" cy="7200265"/>
          </a:xfrm>
          <a:gradFill flip="none" rotWithShape="1">
            <a:gsLst>
              <a:gs pos="0">
                <a:srgbClr val="85A22A">
                  <a:shade val="30000"/>
                  <a:satMod val="115000"/>
                </a:srgbClr>
              </a:gs>
              <a:gs pos="50000">
                <a:srgbClr val="85A22A">
                  <a:shade val="67500"/>
                  <a:satMod val="115000"/>
                </a:srgbClr>
              </a:gs>
              <a:gs pos="100000">
                <a:srgbClr val="85A22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9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8375" y="2420036"/>
            <a:ext cx="27601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Agenda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E323FEF-A2F4-4BAD-B0C0-836980923982}"/>
              </a:ext>
            </a:extLst>
          </p:cNvPr>
          <p:cNvSpPr txBox="1"/>
          <p:nvPr/>
        </p:nvSpPr>
        <p:spPr>
          <a:xfrm>
            <a:off x="4686300" y="161925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Caratteristiche Principali del Superbonus 110%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risposte dell’Agenzia Entrate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evidenze tecniche e sanzionatorie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 cessione del credito e lo sconto in fattura dal punto di vista fiscale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Come inviare operativamente la documentazione ad AE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411A56A-7AD6-4263-A94E-CCAE1AAC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AB8D90F-A1A0-4572-8DA7-6C3779BC6463}"/>
              </a:ext>
            </a:extLst>
          </p:cNvPr>
          <p:cNvSpPr/>
          <p:nvPr/>
        </p:nvSpPr>
        <p:spPr>
          <a:xfrm>
            <a:off x="4533900" y="4210050"/>
            <a:ext cx="9372600" cy="685800"/>
          </a:xfrm>
          <a:prstGeom prst="rect">
            <a:avLst/>
          </a:prstGeom>
          <a:noFill/>
          <a:ln>
            <a:solidFill>
              <a:srgbClr val="85A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17146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Quadro Normativo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8">
            <a:extLst>
              <a:ext uri="{FF2B5EF4-FFF2-40B4-BE49-F238E27FC236}">
                <a16:creationId xmlns:a16="http://schemas.microsoft.com/office/drawing/2014/main" id="{CE3C033C-17B1-4864-85F0-1705FCB2AAE0}"/>
              </a:ext>
            </a:extLst>
          </p:cNvPr>
          <p:cNvSpPr txBox="1">
            <a:spLocks/>
          </p:cNvSpPr>
          <p:nvPr/>
        </p:nvSpPr>
        <p:spPr>
          <a:xfrm>
            <a:off x="3799380" y="323850"/>
            <a:ext cx="10488120" cy="642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51435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6383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t-IT" sz="1600" dirty="0">
                <a:effectLst/>
                <a:latin typeface="+mn-lt"/>
                <a:ea typeface="Calibri" panose="020F0502020204030204" pitchFamily="34" charset="0"/>
              </a:rPr>
              <a:t>Art. 121 DL 34/2020 dispone l’opzione in luogo dell’utilizzo diretto:</a:t>
            </a:r>
          </a:p>
          <a:p>
            <a:pPr marL="449580" lvl="0">
              <a:lnSpc>
                <a:spcPct val="150000"/>
              </a:lnSpc>
              <a:spcAft>
                <a:spcPts val="0"/>
              </a:spcAft>
            </a:pPr>
            <a:r>
              <a:rPr lang="it-IT" sz="1600" b="1" dirty="0">
                <a:latin typeface="+mn-lt"/>
              </a:rPr>
              <a:t>sconto sul corrispettivo </a:t>
            </a:r>
            <a:r>
              <a:rPr lang="it-IT" sz="1600" dirty="0">
                <a:latin typeface="+mn-lt"/>
              </a:rPr>
              <a:t>dovuto ai fornitori che hanno effettuato gli interventi e da questi ultimi recuperato come credito d’imposta con facoltà di successiva cessione a terzi;</a:t>
            </a:r>
          </a:p>
          <a:p>
            <a:pPr marL="449580" lvl="0">
              <a:lnSpc>
                <a:spcPct val="150000"/>
              </a:lnSpc>
              <a:spcAft>
                <a:spcPts val="0"/>
              </a:spcAft>
            </a:pPr>
            <a:r>
              <a:rPr lang="it-IT" sz="1600" dirty="0">
                <a:latin typeface="+mn-lt"/>
              </a:rPr>
              <a:t>concessione di un </a:t>
            </a:r>
            <a:r>
              <a:rPr lang="it-IT" sz="1600" b="1" dirty="0">
                <a:latin typeface="+mn-lt"/>
              </a:rPr>
              <a:t>credito di imposta </a:t>
            </a:r>
            <a:r>
              <a:rPr lang="it-IT" sz="1600" dirty="0">
                <a:latin typeface="+mn-lt"/>
              </a:rPr>
              <a:t>di pari ammontare con facoltà di successiva cessione ad altri soggetti</a:t>
            </a:r>
          </a:p>
          <a:p>
            <a:pPr marL="163830" lv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it-IT" b="1" u="sng" dirty="0">
              <a:latin typeface="+mn-lt"/>
            </a:endParaRPr>
          </a:p>
          <a:p>
            <a:pPr marL="163830" lv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it-IT" b="1" u="sng" dirty="0">
                <a:latin typeface="+mn-lt"/>
              </a:rPr>
              <a:t>Aspetti Salienti</a:t>
            </a:r>
          </a:p>
          <a:p>
            <a:pPr marL="449580" algn="just">
              <a:lnSpc>
                <a:spcPct val="150000"/>
              </a:lnSpc>
              <a:spcAft>
                <a:spcPts val="0"/>
              </a:spcAft>
            </a:pPr>
            <a:r>
              <a:rPr lang="it-IT" sz="1600" dirty="0">
                <a:latin typeface="+mn-lt"/>
              </a:rPr>
              <a:t>può essere effettuata nei confronti di chiunque (persona giuridica o fisica), istituti di credito e assicurativi; </a:t>
            </a:r>
          </a:p>
          <a:p>
            <a:pPr marL="449580" algn="just">
              <a:lnSpc>
                <a:spcPct val="150000"/>
              </a:lnSpc>
              <a:spcAft>
                <a:spcPts val="0"/>
              </a:spcAft>
            </a:pPr>
            <a:r>
              <a:rPr lang="it-IT" sz="1600" dirty="0">
                <a:latin typeface="+mn-lt"/>
              </a:rPr>
              <a:t>è stata estesa agli interventi antisismici, di contenimento energetico, di recupero del patrimonio edilizio, interventi di recupero e restauro delle facciate, </a:t>
            </a:r>
            <a:r>
              <a:rPr lang="it-IT" sz="1600" dirty="0" err="1">
                <a:latin typeface="+mn-lt"/>
              </a:rPr>
              <a:t>ecc</a:t>
            </a:r>
            <a:r>
              <a:rPr lang="it-IT" sz="1600" dirty="0">
                <a:latin typeface="+mn-lt"/>
              </a:rPr>
              <a:t>;</a:t>
            </a:r>
          </a:p>
          <a:p>
            <a:pPr marL="449580" algn="just">
              <a:lnSpc>
                <a:spcPct val="150000"/>
              </a:lnSpc>
              <a:spcAft>
                <a:spcPts val="0"/>
              </a:spcAft>
            </a:pPr>
            <a:r>
              <a:rPr lang="it-IT" sz="1600" dirty="0">
                <a:latin typeface="+mn-lt"/>
              </a:rPr>
              <a:t>l’opzione può essere esercitata in base agli stati di avanzamento lavori, ma non più di due e per almeno il 30% dell’intervento;</a:t>
            </a:r>
          </a:p>
          <a:p>
            <a:pPr marL="449580" algn="just">
              <a:lnSpc>
                <a:spcPct val="150000"/>
              </a:lnSpc>
              <a:spcAft>
                <a:spcPts val="0"/>
              </a:spcAft>
            </a:pPr>
            <a:r>
              <a:rPr lang="it-IT" sz="1600" dirty="0">
                <a:latin typeface="+mn-lt"/>
              </a:rPr>
              <a:t>per esercitare l’opzione è necessario il visto di conformità, ai sensi dell’art 35 del decreto legislativo n. 241/1997</a:t>
            </a:r>
          </a:p>
          <a:p>
            <a:pPr marL="449580" algn="just">
              <a:lnSpc>
                <a:spcPct val="150000"/>
              </a:lnSpc>
              <a:spcAft>
                <a:spcPts val="0"/>
              </a:spcAft>
            </a:pPr>
            <a:r>
              <a:rPr lang="it-IT" sz="1600" dirty="0">
                <a:latin typeface="+mn-lt"/>
              </a:rPr>
              <a:t>l’utilizzo dei crediti d’imposta, generati dalla cessione o dallo sconto, in compensazione non soggiace alle limitazioni ordinarie;</a:t>
            </a:r>
          </a:p>
          <a:p>
            <a:pPr marL="449580" algn="just">
              <a:lnSpc>
                <a:spcPct val="150000"/>
              </a:lnSpc>
              <a:spcAft>
                <a:spcPts val="0"/>
              </a:spcAft>
            </a:pPr>
            <a:r>
              <a:rPr lang="it-IT" sz="1600" dirty="0">
                <a:latin typeface="+mn-lt"/>
              </a:rPr>
              <a:t>la responsabilità per la mancanza sussistenza dei requisiti per il diritto alla detrazione risponde il beneficiario della detrazione (che eventualmente si rivarrà nei confronti dei soggetti che hanno realizzato l’intervento)  e nulla potrà essere richiesto ai cessionari del credito di imposta.</a:t>
            </a:r>
          </a:p>
        </p:txBody>
      </p:sp>
    </p:spTree>
    <p:extLst>
      <p:ext uri="{BB962C8B-B14F-4D97-AF65-F5344CB8AC3E}">
        <p14:creationId xmlns:p14="http://schemas.microsoft.com/office/powerpoint/2010/main" val="3833494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3080539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 massimizzare i vantaggi fiscali: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detrazione, sconto o cessione?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8">
            <a:extLst>
              <a:ext uri="{FF2B5EF4-FFF2-40B4-BE49-F238E27FC236}">
                <a16:creationId xmlns:a16="http://schemas.microsoft.com/office/drawing/2014/main" id="{D92CDDB7-4FCB-4354-B143-E2D630A2E863}"/>
              </a:ext>
            </a:extLst>
          </p:cNvPr>
          <p:cNvSpPr txBox="1">
            <a:spLocks/>
          </p:cNvSpPr>
          <p:nvPr/>
        </p:nvSpPr>
        <p:spPr>
          <a:xfrm>
            <a:off x="3619500" y="262439"/>
            <a:ext cx="10515600" cy="648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 algn="just">
              <a:lnSpc>
                <a:spcPct val="115000"/>
              </a:lnSpc>
              <a:spcAft>
                <a:spcPts val="1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51435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6383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it-IT" sz="1800" b="1" u="sng" dirty="0">
                <a:effectLst/>
                <a:latin typeface="+mn-lt"/>
                <a:ea typeface="Calibri" panose="020F0502020204030204" pitchFamily="34" charset="0"/>
              </a:rPr>
              <a:t>Detrazione</a:t>
            </a:r>
          </a:p>
          <a:p>
            <a:pPr marL="449580" lvl="0"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latin typeface="+mn-lt"/>
              </a:rPr>
              <a:t>Scelta più semplice per i contribuenti: l’utilizzo è con la dichiarazione dei redditi, per il numero di anni previsti a seconda della tipologia di bonus richiesto (5 o 10 anni). </a:t>
            </a:r>
          </a:p>
          <a:p>
            <a:pPr marL="449580" lvl="0"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latin typeface="+mn-lt"/>
              </a:rPr>
              <a:t>La detrazione è il criterio che consente di sfruttare l’intero ammontare delle agevolazioni, senza riduzioni, l’esistenza di redditi capienti lungo tutto il corso della rateizzazione del bonus.</a:t>
            </a:r>
          </a:p>
          <a:p>
            <a:pPr marL="16383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it-IT" sz="1800" b="1" u="sng" dirty="0">
                <a:effectLst/>
                <a:latin typeface="+mn-lt"/>
                <a:ea typeface="Calibri" panose="020F0502020204030204" pitchFamily="34" charset="0"/>
              </a:rPr>
              <a:t>Sconto in Fattura</a:t>
            </a:r>
          </a:p>
          <a:p>
            <a:pPr marL="449580" lvl="0"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latin typeface="+mn-lt"/>
              </a:rPr>
              <a:t>È la scelta che presenta dal punto di vista operativo maggiori rigidità sia in termini di opzione – al massimo entro la data di pagamento della fattura – che in ordine a possibili futuri ripensamenti, in quanto, sarà indicato in fattura. </a:t>
            </a:r>
          </a:p>
          <a:p>
            <a:pPr marL="449580" lvl="0"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latin typeface="+mn-lt"/>
              </a:rPr>
              <a:t>Può essere parziale</a:t>
            </a:r>
          </a:p>
          <a:p>
            <a:pPr marL="16383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it-IT" sz="1800" b="1" u="sng" dirty="0">
                <a:effectLst/>
                <a:latin typeface="+mn-lt"/>
                <a:ea typeface="Calibri" panose="020F0502020204030204" pitchFamily="34" charset="0"/>
              </a:rPr>
              <a:t>Cessione del credito</a:t>
            </a:r>
          </a:p>
          <a:p>
            <a:pPr marL="449580" lvl="0"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latin typeface="+mn-lt"/>
              </a:rPr>
              <a:t>La “detrazione diventa un credito” da  trasferire ad altri soggetti. </a:t>
            </a:r>
          </a:p>
          <a:p>
            <a:pPr marL="449580" lvl="0"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latin typeface="+mn-lt"/>
              </a:rPr>
              <a:t>La cessione risulta più “rigida” in quanto sembra debba riguardare tutto il credito maturato (al netto dell’eventuale importo “scontato”) e non poter quindi essere parziale. </a:t>
            </a:r>
          </a:p>
        </p:txBody>
      </p:sp>
    </p:spTree>
    <p:extLst>
      <p:ext uri="{BB962C8B-B14F-4D97-AF65-F5344CB8AC3E}">
        <p14:creationId xmlns:p14="http://schemas.microsoft.com/office/powerpoint/2010/main" val="3302230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72" y="0"/>
            <a:ext cx="4396112" cy="7200265"/>
            <a:chOff x="0" y="0"/>
            <a:chExt cx="7199999" cy="7200265"/>
          </a:xfrm>
          <a:gradFill flip="none" rotWithShape="1">
            <a:gsLst>
              <a:gs pos="0">
                <a:srgbClr val="85A22A">
                  <a:shade val="30000"/>
                  <a:satMod val="115000"/>
                </a:srgbClr>
              </a:gs>
              <a:gs pos="50000">
                <a:srgbClr val="85A22A">
                  <a:shade val="67500"/>
                  <a:satMod val="115000"/>
                </a:srgbClr>
              </a:gs>
              <a:gs pos="100000">
                <a:srgbClr val="85A22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9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8375" y="2420036"/>
            <a:ext cx="27601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Agenda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E323FEF-A2F4-4BAD-B0C0-836980923982}"/>
              </a:ext>
            </a:extLst>
          </p:cNvPr>
          <p:cNvSpPr txBox="1"/>
          <p:nvPr/>
        </p:nvSpPr>
        <p:spPr>
          <a:xfrm>
            <a:off x="4686300" y="161925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Caratteristiche Principali del Superbonus 110%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risposte dell’Agenzia Entrate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evidenze tecniche e sanzionatorie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 cessione del credito e lo sconto in fattura dal punto di vista fiscale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Come inviare operativamente la documentazione ad AE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411A56A-7AD6-4263-A94E-CCAE1AAC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AB8D90F-A1A0-4572-8DA7-6C3779BC6463}"/>
              </a:ext>
            </a:extLst>
          </p:cNvPr>
          <p:cNvSpPr/>
          <p:nvPr/>
        </p:nvSpPr>
        <p:spPr>
          <a:xfrm>
            <a:off x="4533900" y="5124450"/>
            <a:ext cx="8686800" cy="685800"/>
          </a:xfrm>
          <a:prstGeom prst="rect">
            <a:avLst/>
          </a:prstGeom>
          <a:noFill/>
          <a:ln>
            <a:solidFill>
              <a:srgbClr val="85A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45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305158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Esempio Pratico di invio documentazione  ad AE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8100" y="167435"/>
            <a:ext cx="9144000" cy="1332673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dirty="0"/>
              <a:t>MODALITA’ DI ESERCIZIO DELL’OPZIONE</a:t>
            </a:r>
          </a:p>
          <a:p>
            <a:pPr algn="ctr">
              <a:lnSpc>
                <a:spcPct val="120000"/>
              </a:lnSpc>
            </a:pPr>
            <a:r>
              <a:rPr lang="it-IT" sz="2400" dirty="0"/>
              <a:t>(Provvedimento AdE 8 Agosto 2020)</a:t>
            </a: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lang="it-IT" sz="1400" dirty="0">
              <a:solidFill>
                <a:srgbClr val="58595B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A04AE25-9C82-4E83-BCC6-67F137329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306810"/>
            <a:ext cx="2514600" cy="1287716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7211A60-407B-43C7-9E90-E360CD4BA580}"/>
              </a:ext>
            </a:extLst>
          </p:cNvPr>
          <p:cNvSpPr txBox="1">
            <a:spLocks/>
          </p:cNvSpPr>
          <p:nvPr/>
        </p:nvSpPr>
        <p:spPr>
          <a:xfrm>
            <a:off x="4000500" y="1425599"/>
            <a:ext cx="9899214" cy="8032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L’esercizio dell’opzione è comunicato all’Agenzia delle Entrate utilizzando il modello approvato con il provvedimento in commento (di seguito “</a:t>
            </a:r>
            <a:r>
              <a:rPr lang="it-IT" i="1" dirty="0"/>
              <a:t>Comunicazione</a:t>
            </a:r>
            <a:r>
              <a:rPr lang="it-IT" dirty="0"/>
              <a:t>”)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72" y="2055492"/>
            <a:ext cx="2891270" cy="408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99" y="2055492"/>
            <a:ext cx="3249739" cy="410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50" y="2393610"/>
            <a:ext cx="2828394" cy="399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18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32107" y="1860430"/>
            <a:ext cx="305158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Esempio Pratico di invio documentazione  ad AE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7700" y="95250"/>
            <a:ext cx="9144000" cy="1332673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dirty="0"/>
              <a:t>MODALITA’ DI ESERCIZIO DELL’OPZIONE</a:t>
            </a:r>
          </a:p>
          <a:p>
            <a:pPr algn="ctr">
              <a:lnSpc>
                <a:spcPct val="120000"/>
              </a:lnSpc>
            </a:pPr>
            <a:r>
              <a:rPr lang="it-IT" sz="2400" dirty="0"/>
              <a:t>(Provvedimento AdE 8 Agosto 2020)</a:t>
            </a: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endParaRPr lang="it-IT" sz="1400" dirty="0">
              <a:solidFill>
                <a:srgbClr val="58595B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7211A60-407B-43C7-9E90-E360CD4BA580}"/>
              </a:ext>
            </a:extLst>
          </p:cNvPr>
          <p:cNvSpPr txBox="1">
            <a:spLocks/>
          </p:cNvSpPr>
          <p:nvPr/>
        </p:nvSpPr>
        <p:spPr>
          <a:xfrm>
            <a:off x="3848100" y="1162050"/>
            <a:ext cx="9753600" cy="9579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it-IT" dirty="0"/>
              <a:t>La </a:t>
            </a:r>
            <a:r>
              <a:rPr lang="it-IT" i="1" dirty="0"/>
              <a:t>Comunicazione</a:t>
            </a:r>
            <a:r>
              <a:rPr lang="it-IT" dirty="0"/>
              <a:t> è </a:t>
            </a:r>
            <a:r>
              <a:rPr lang="it-IT" b="1" u="sng" dirty="0"/>
              <a:t>inviata</a:t>
            </a:r>
            <a:r>
              <a:rPr lang="it-IT" u="sng" dirty="0"/>
              <a:t> </a:t>
            </a:r>
            <a:r>
              <a:rPr lang="it-IT" b="1" u="sng" dirty="0"/>
              <a:t>esclusivamente in via telematica all’Agenzia delle entrate:</a:t>
            </a:r>
          </a:p>
          <a:p>
            <a:pPr algn="just">
              <a:spcBef>
                <a:spcPct val="0"/>
              </a:spcBef>
              <a:defRPr/>
            </a:pPr>
            <a:endParaRPr lang="it-IT" b="1" u="sng" dirty="0"/>
          </a:p>
          <a:p>
            <a:pPr algn="just">
              <a:spcBef>
                <a:spcPct val="0"/>
              </a:spcBef>
              <a:defRPr/>
            </a:pPr>
            <a:r>
              <a:rPr lang="it-IT" dirty="0"/>
              <a:t>- Software di compilazione (cfr. specifiche tecniche rilasciate </a:t>
            </a:r>
            <a:r>
              <a:rPr lang="it-IT" dirty="0" err="1"/>
              <a:t>dall’AdE</a:t>
            </a:r>
            <a:r>
              <a:rPr lang="it-IT" dirty="0"/>
              <a:t>)</a:t>
            </a:r>
          </a:p>
          <a:p>
            <a:pPr algn="just">
              <a:spcBef>
                <a:spcPct val="0"/>
              </a:spcBef>
              <a:defRPr/>
            </a:pPr>
            <a:endParaRPr lang="it-IT" b="1" u="sng" dirty="0"/>
          </a:p>
          <a:p>
            <a:pPr algn="just">
              <a:spcBef>
                <a:spcPct val="0"/>
              </a:spcBef>
              <a:defRPr/>
            </a:pPr>
            <a:endParaRPr lang="it-IT" b="1" u="sng" dirty="0"/>
          </a:p>
          <a:p>
            <a:pPr algn="just">
              <a:spcBef>
                <a:spcPct val="0"/>
              </a:spcBef>
              <a:defRPr/>
            </a:pPr>
            <a:endParaRPr lang="it-IT" b="1" u="sng" dirty="0"/>
          </a:p>
          <a:p>
            <a:pPr algn="just">
              <a:spcBef>
                <a:spcPct val="0"/>
              </a:spcBef>
              <a:defRPr/>
            </a:pPr>
            <a:endParaRPr lang="it-IT" b="1" u="sng" dirty="0"/>
          </a:p>
          <a:p>
            <a:pPr algn="just">
              <a:spcBef>
                <a:spcPct val="0"/>
              </a:spcBef>
              <a:defRPr/>
            </a:pPr>
            <a:endParaRPr lang="it-IT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19962"/>
            <a:ext cx="8229600" cy="427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16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7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18" name="object 5"/>
          <p:cNvSpPr txBox="1"/>
          <p:nvPr/>
        </p:nvSpPr>
        <p:spPr>
          <a:xfrm>
            <a:off x="368871" y="1860430"/>
            <a:ext cx="305158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Esempio Pratico di invio documentazione  ad AE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EA04AE25-9C82-4E83-BCC6-67F137329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306810"/>
            <a:ext cx="2514600" cy="12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2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32107" y="1860430"/>
            <a:ext cx="305158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Esempio Pratico di invio documentazione  ad AE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7700" y="95250"/>
            <a:ext cx="9144000" cy="1332673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dirty="0"/>
              <a:t>MODALITA’ DI ESERCIZIO DELL’OPZIONE</a:t>
            </a:r>
          </a:p>
          <a:p>
            <a:pPr algn="ctr">
              <a:lnSpc>
                <a:spcPct val="120000"/>
              </a:lnSpc>
            </a:pPr>
            <a:r>
              <a:rPr lang="it-IT" sz="2400" dirty="0"/>
              <a:t>(Provvedimento AdE 8 Agosto 2020)</a:t>
            </a: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endParaRPr lang="it-IT" sz="1400" dirty="0">
              <a:solidFill>
                <a:srgbClr val="58595B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7211A60-407B-43C7-9E90-E360CD4BA580}"/>
              </a:ext>
            </a:extLst>
          </p:cNvPr>
          <p:cNvSpPr txBox="1">
            <a:spLocks/>
          </p:cNvSpPr>
          <p:nvPr/>
        </p:nvSpPr>
        <p:spPr>
          <a:xfrm>
            <a:off x="3848100" y="1162050"/>
            <a:ext cx="9753600" cy="9579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it-IT" dirty="0"/>
              <a:t>La </a:t>
            </a:r>
            <a:r>
              <a:rPr lang="it-IT" i="1" dirty="0"/>
              <a:t>Comunicazione</a:t>
            </a:r>
            <a:r>
              <a:rPr lang="it-IT" dirty="0"/>
              <a:t> è </a:t>
            </a:r>
            <a:r>
              <a:rPr lang="it-IT" b="1" u="sng" dirty="0"/>
              <a:t>inviata</a:t>
            </a:r>
            <a:r>
              <a:rPr lang="it-IT" u="sng" dirty="0"/>
              <a:t> </a:t>
            </a:r>
            <a:r>
              <a:rPr lang="it-IT" b="1" u="sng" dirty="0"/>
              <a:t>esclusivamente in via telematica all’Agenzia delle entrate:</a:t>
            </a:r>
          </a:p>
          <a:p>
            <a:pPr algn="just">
              <a:spcBef>
                <a:spcPct val="0"/>
              </a:spcBef>
              <a:defRPr/>
            </a:pPr>
            <a:endParaRPr lang="it-IT" b="1" u="sng" dirty="0"/>
          </a:p>
          <a:p>
            <a:pPr algn="just">
              <a:spcBef>
                <a:spcPct val="0"/>
              </a:spcBef>
              <a:defRPr/>
            </a:pPr>
            <a:r>
              <a:rPr lang="it-IT" dirty="0"/>
              <a:t>- Desktop Telematico</a:t>
            </a:r>
          </a:p>
          <a:p>
            <a:pPr algn="just">
              <a:spcBef>
                <a:spcPct val="0"/>
              </a:spcBef>
              <a:defRPr/>
            </a:pPr>
            <a:endParaRPr lang="it-IT" b="1" u="sng" dirty="0"/>
          </a:p>
          <a:p>
            <a:pPr algn="just">
              <a:spcBef>
                <a:spcPct val="0"/>
              </a:spcBef>
              <a:defRPr/>
            </a:pPr>
            <a:endParaRPr lang="it-IT" b="1" u="sng" dirty="0"/>
          </a:p>
          <a:p>
            <a:pPr algn="just">
              <a:spcBef>
                <a:spcPct val="0"/>
              </a:spcBef>
              <a:defRPr/>
            </a:pPr>
            <a:endParaRPr lang="it-IT" b="1" u="sng" dirty="0"/>
          </a:p>
          <a:p>
            <a:pPr algn="just">
              <a:spcBef>
                <a:spcPct val="0"/>
              </a:spcBef>
              <a:defRPr/>
            </a:pPr>
            <a:endParaRPr lang="it-IT" b="1" u="sng" dirty="0"/>
          </a:p>
          <a:p>
            <a:pPr algn="just">
              <a:spcBef>
                <a:spcPct val="0"/>
              </a:spcBef>
              <a:defRPr/>
            </a:pPr>
            <a:endParaRPr lang="it-IT" dirty="0"/>
          </a:p>
        </p:txBody>
      </p:sp>
      <p:grpSp>
        <p:nvGrpSpPr>
          <p:cNvPr id="15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16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7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18" name="object 5"/>
          <p:cNvSpPr txBox="1"/>
          <p:nvPr/>
        </p:nvSpPr>
        <p:spPr>
          <a:xfrm>
            <a:off x="368871" y="1860430"/>
            <a:ext cx="305158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Esempio Pratico di invio documentazione  ad AE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EA04AE25-9C82-4E83-BCC6-67F137329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306810"/>
            <a:ext cx="2514600" cy="128771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119962"/>
            <a:ext cx="7086600" cy="43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839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305158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Esempio Pratico di invio documentazione  ad AE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8100" y="167435"/>
            <a:ext cx="9144000" cy="1332673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dirty="0"/>
              <a:t>MODALITA’ DI ESERCIZIO DELL’OPZIONE</a:t>
            </a:r>
          </a:p>
          <a:p>
            <a:pPr algn="ctr">
              <a:lnSpc>
                <a:spcPct val="120000"/>
              </a:lnSpc>
            </a:pPr>
            <a:r>
              <a:rPr lang="it-IT" sz="2400" dirty="0"/>
              <a:t>(Provvedimento AdE 8 Agosto 2020)</a:t>
            </a: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lang="it-IT" sz="1400" dirty="0">
              <a:solidFill>
                <a:srgbClr val="58595B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A04AE25-9C82-4E83-BCC6-67F137329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306810"/>
            <a:ext cx="2514600" cy="1287716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7211A60-407B-43C7-9E90-E360CD4BA580}"/>
              </a:ext>
            </a:extLst>
          </p:cNvPr>
          <p:cNvSpPr txBox="1">
            <a:spLocks/>
          </p:cNvSpPr>
          <p:nvPr/>
        </p:nvSpPr>
        <p:spPr>
          <a:xfrm>
            <a:off x="4000500" y="1425599"/>
            <a:ext cx="9899214" cy="49942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defRPr/>
            </a:pPr>
            <a:endParaRPr lang="it-IT" dirty="0"/>
          </a:p>
          <a:p>
            <a:pPr algn="just">
              <a:spcBef>
                <a:spcPct val="0"/>
              </a:spcBef>
              <a:defRPr/>
            </a:pPr>
            <a:r>
              <a:rPr lang="it-IT" dirty="0"/>
              <a:t>La </a:t>
            </a:r>
            <a:r>
              <a:rPr lang="it-IT" i="1" dirty="0"/>
              <a:t>Comunicazione</a:t>
            </a:r>
            <a:r>
              <a:rPr lang="it-IT" dirty="0"/>
              <a:t> deve essere inviata </a:t>
            </a:r>
            <a:r>
              <a:rPr lang="it-IT" b="1" u="sng" dirty="0"/>
              <a:t>entro il 16 marzo dell’anno successivo a quello in cui sono state sostenute le spese</a:t>
            </a:r>
            <a:r>
              <a:rPr lang="it-IT" dirty="0"/>
              <a:t> che danno diritto alla detrazione</a:t>
            </a:r>
          </a:p>
          <a:p>
            <a:pPr algn="just">
              <a:spcBef>
                <a:spcPct val="0"/>
              </a:spcBef>
              <a:defRPr/>
            </a:pPr>
            <a:endParaRPr lang="it-IT" dirty="0"/>
          </a:p>
          <a:p>
            <a:pPr algn="just">
              <a:spcBef>
                <a:spcPct val="0"/>
              </a:spcBef>
              <a:defRPr/>
            </a:pPr>
            <a:r>
              <a:rPr lang="it-IT" dirty="0"/>
              <a:t>La </a:t>
            </a:r>
            <a:r>
              <a:rPr lang="it-IT" i="1" dirty="0"/>
              <a:t>Comunicazione</a:t>
            </a:r>
            <a:r>
              <a:rPr lang="it-IT" dirty="0"/>
              <a:t> è inviata a </a:t>
            </a:r>
            <a:r>
              <a:rPr lang="it-IT" b="1" u="sng" dirty="0"/>
              <a:t>decorrere dal quinto giorno lavorativo </a:t>
            </a:r>
            <a:r>
              <a:rPr lang="it-IT" dirty="0"/>
              <a:t>successivo al rilascio da parte dell’ENEA della </a:t>
            </a:r>
            <a:r>
              <a:rPr lang="it-IT" b="1" u="sng" dirty="0"/>
              <a:t>ricevuta di avvenuta trasmissione dell’asseverazione </a:t>
            </a:r>
            <a:r>
              <a:rPr lang="it-IT" dirty="0"/>
              <a:t>ivi prevista</a:t>
            </a:r>
          </a:p>
          <a:p>
            <a:pPr algn="just">
              <a:spcBef>
                <a:spcPct val="0"/>
              </a:spcBef>
              <a:defRPr/>
            </a:pPr>
            <a:endParaRPr lang="it-IT" dirty="0"/>
          </a:p>
          <a:p>
            <a:pPr algn="just">
              <a:spcBef>
                <a:spcPct val="0"/>
              </a:spcBef>
              <a:defRPr/>
            </a:pPr>
            <a:r>
              <a:rPr lang="it-IT" dirty="0"/>
              <a:t>A seguito dell’invio della </a:t>
            </a:r>
            <a:r>
              <a:rPr lang="it-IT" i="1" dirty="0"/>
              <a:t>Comunicazione</a:t>
            </a:r>
            <a:r>
              <a:rPr lang="it-IT" dirty="0"/>
              <a:t> è rilasciata, entro </a:t>
            </a:r>
            <a:r>
              <a:rPr lang="it-IT" b="1" u="sng" dirty="0"/>
              <a:t>5 giorni</a:t>
            </a:r>
            <a:r>
              <a:rPr lang="it-IT" dirty="0"/>
              <a:t>, una ri</a:t>
            </a:r>
            <a:r>
              <a:rPr lang="it-IT" b="1" u="sng" dirty="0"/>
              <a:t>cevuta che ne attesta la presa in carico, ovvero lo scarto</a:t>
            </a:r>
            <a:endParaRPr lang="it-IT" dirty="0"/>
          </a:p>
          <a:p>
            <a:pPr algn="just">
              <a:spcBef>
                <a:spcPct val="0"/>
              </a:spcBef>
              <a:defRPr/>
            </a:pPr>
            <a:endParaRPr lang="it-IT" dirty="0"/>
          </a:p>
          <a:p>
            <a:pPr algn="just">
              <a:spcBef>
                <a:spcPct val="0"/>
              </a:spcBef>
              <a:defRPr/>
            </a:pPr>
            <a:r>
              <a:rPr lang="it-IT" dirty="0"/>
              <a:t>La </a:t>
            </a:r>
            <a:r>
              <a:rPr lang="it-IT" i="1" dirty="0"/>
              <a:t>Comunicazione</a:t>
            </a:r>
            <a:r>
              <a:rPr lang="it-IT" dirty="0"/>
              <a:t> può essere </a:t>
            </a:r>
            <a:r>
              <a:rPr lang="it-IT" b="1" u="sng" dirty="0"/>
              <a:t>annullata entro il quinto giorno del mese successivo </a:t>
            </a:r>
            <a:r>
              <a:rPr lang="it-IT" dirty="0"/>
              <a:t>a quello di invio, pena il rifiuto della richiesta. </a:t>
            </a:r>
            <a:r>
              <a:rPr lang="it-IT" b="1" u="sng" dirty="0"/>
              <a:t>Entro lo stesso termine</a:t>
            </a:r>
            <a:r>
              <a:rPr lang="it-IT" dirty="0"/>
              <a:t>, può essere inviata una </a:t>
            </a:r>
            <a:r>
              <a:rPr lang="it-IT" i="1" dirty="0"/>
              <a:t>Comunicazione</a:t>
            </a:r>
            <a:r>
              <a:rPr lang="it-IT" dirty="0"/>
              <a:t> interamente </a:t>
            </a:r>
            <a:r>
              <a:rPr lang="it-IT" b="1" u="sng" dirty="0"/>
              <a:t>sostitutiva della precedente</a:t>
            </a:r>
            <a:endParaRPr lang="it-IT" b="1" u="sng" kern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4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305158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Esempio Pratico di invio documentazione  ad AE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8100" y="167435"/>
            <a:ext cx="9144000" cy="1332673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dirty="0"/>
              <a:t>MODALITA’ DI UTILIZZO DEI CREDITI D’IMPOSTA</a:t>
            </a:r>
          </a:p>
          <a:p>
            <a:pPr algn="ctr">
              <a:lnSpc>
                <a:spcPct val="120000"/>
              </a:lnSpc>
            </a:pPr>
            <a:r>
              <a:rPr lang="it-IT" sz="2400" dirty="0"/>
              <a:t>(Provvedimento AdE 8 Agosto 2020)</a:t>
            </a: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lang="it-IT" sz="1400" dirty="0">
              <a:solidFill>
                <a:srgbClr val="58595B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A04AE25-9C82-4E83-BCC6-67F137329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306810"/>
            <a:ext cx="2514600" cy="1287716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7211A60-407B-43C7-9E90-E360CD4BA580}"/>
              </a:ext>
            </a:extLst>
          </p:cNvPr>
          <p:cNvSpPr txBox="1">
            <a:spLocks/>
          </p:cNvSpPr>
          <p:nvPr/>
        </p:nvSpPr>
        <p:spPr>
          <a:xfrm>
            <a:off x="4000500" y="1425599"/>
            <a:ext cx="9899214" cy="49942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it-IT" b="1" u="sng" kern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egnaposto contenuto 8">
            <a:extLst>
              <a:ext uri="{FF2B5EF4-FFF2-40B4-BE49-F238E27FC236}">
                <a16:creationId xmlns:a16="http://schemas.microsoft.com/office/drawing/2014/main" id="{A7211A60-407B-43C7-9E90-E360CD4BA580}"/>
              </a:ext>
            </a:extLst>
          </p:cNvPr>
          <p:cNvSpPr txBox="1">
            <a:spLocks/>
          </p:cNvSpPr>
          <p:nvPr/>
        </p:nvSpPr>
        <p:spPr>
          <a:xfrm>
            <a:off x="4152900" y="1425599"/>
            <a:ext cx="9899214" cy="28606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Il credito d’imposta è </a:t>
            </a:r>
            <a:r>
              <a:rPr lang="it-IT" b="1" u="sng" dirty="0"/>
              <a:t>fruito a decorrere dal giorno 10 del mese successivo </a:t>
            </a:r>
            <a:r>
              <a:rPr lang="it-IT" dirty="0"/>
              <a:t>alla corretta ricezione della </a:t>
            </a:r>
            <a:r>
              <a:rPr lang="it-IT" i="1" dirty="0"/>
              <a:t>Comunicazione</a:t>
            </a:r>
            <a:r>
              <a:rPr lang="it-IT" dirty="0"/>
              <a:t> e comunque </a:t>
            </a:r>
            <a:r>
              <a:rPr lang="it-IT" b="1" u="sng" dirty="0"/>
              <a:t>non prima del 1° gennaio dell’anno successivo a quello di sostenimento delle spese</a:t>
            </a:r>
          </a:p>
          <a:p>
            <a:endParaRPr lang="it-IT" dirty="0"/>
          </a:p>
          <a:p>
            <a:r>
              <a:rPr lang="it-IT" dirty="0"/>
              <a:t>I cessionari e i fornitori sono tenuti preventivamente a </a:t>
            </a:r>
            <a:r>
              <a:rPr lang="it-IT" b="1" u="sng" dirty="0"/>
              <a:t>confermare l’esercizio dell’opzione</a:t>
            </a:r>
            <a:r>
              <a:rPr lang="it-IT" dirty="0"/>
              <a:t>, con le </a:t>
            </a:r>
            <a:r>
              <a:rPr lang="it-IT" b="1" u="sng" dirty="0"/>
              <a:t>funzionalità rese disponibili nell’area riservata </a:t>
            </a:r>
            <a:r>
              <a:rPr lang="it-IT" dirty="0"/>
              <a:t>del sito internet dell’Agenzia delle entrate </a:t>
            </a:r>
          </a:p>
          <a:p>
            <a:pPr algn="just">
              <a:spcBef>
                <a:spcPct val="0"/>
              </a:spcBef>
              <a:defRPr/>
            </a:pPr>
            <a:endParaRPr lang="it-IT" dirty="0"/>
          </a:p>
          <a:p>
            <a:pPr algn="just">
              <a:spcBef>
                <a:spcPct val="0"/>
              </a:spcBef>
              <a:defRPr/>
            </a:pPr>
            <a:r>
              <a:rPr lang="it-IT" dirty="0"/>
              <a:t>In alternativa all’utilizzo diretto, a </a:t>
            </a:r>
            <a:r>
              <a:rPr lang="it-IT" b="1" u="sng" dirty="0"/>
              <a:t>decorrere dal giorno 10 del mese successivo </a:t>
            </a:r>
            <a:r>
              <a:rPr lang="it-IT" dirty="0"/>
              <a:t>alla corretta ricezione della Comunicazione, i cessionari e i fornitori possono cedere i crediti d’imposta ad altri soggetti, ivi inclusi gli istituti di credito e gli altri intermediari finanziari, con facoltà di successiva cessione</a:t>
            </a:r>
          </a:p>
        </p:txBody>
      </p:sp>
    </p:spTree>
    <p:extLst>
      <p:ext uri="{BB962C8B-B14F-4D97-AF65-F5344CB8AC3E}">
        <p14:creationId xmlns:p14="http://schemas.microsoft.com/office/powerpoint/2010/main" val="1471838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8871" y="1860430"/>
            <a:ext cx="305158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Esempio Pratico di invio documentazione  ad AE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9100" y="171450"/>
            <a:ext cx="9144000" cy="1332673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dirty="0"/>
              <a:t>MODALITA’ DI UTILIZZO DEI CREDITI D’IMPOSTA</a:t>
            </a:r>
          </a:p>
          <a:p>
            <a:pPr algn="ctr">
              <a:lnSpc>
                <a:spcPct val="120000"/>
              </a:lnSpc>
            </a:pPr>
            <a:r>
              <a:rPr lang="it-IT" sz="2400" dirty="0"/>
              <a:t>(Provvedimento AdE 8 Agosto 2020)</a:t>
            </a: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lang="it-IT" sz="1400" dirty="0">
              <a:solidFill>
                <a:srgbClr val="58595B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7211A60-407B-43C7-9E90-E360CD4BA580}"/>
              </a:ext>
            </a:extLst>
          </p:cNvPr>
          <p:cNvSpPr txBox="1">
            <a:spLocks/>
          </p:cNvSpPr>
          <p:nvPr/>
        </p:nvSpPr>
        <p:spPr>
          <a:xfrm>
            <a:off x="4000500" y="1425599"/>
            <a:ext cx="9899214" cy="49942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it-IT" b="1" u="sng" kern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51903"/>
            <a:ext cx="9196388" cy="51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14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5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16" name="object 5"/>
          <p:cNvSpPr txBox="1"/>
          <p:nvPr/>
        </p:nvSpPr>
        <p:spPr>
          <a:xfrm>
            <a:off x="521271" y="2012830"/>
            <a:ext cx="305158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Esempio Pratico di invio documentazione  ad AE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A04AE25-9C82-4E83-BCC6-67F137329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306810"/>
            <a:ext cx="2514600" cy="12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72" y="0"/>
            <a:ext cx="4396112" cy="7200265"/>
            <a:chOff x="0" y="0"/>
            <a:chExt cx="7199999" cy="7200265"/>
          </a:xfrm>
          <a:gradFill flip="none" rotWithShape="1">
            <a:gsLst>
              <a:gs pos="0">
                <a:srgbClr val="85A22A">
                  <a:shade val="30000"/>
                  <a:satMod val="115000"/>
                </a:srgbClr>
              </a:gs>
              <a:gs pos="50000">
                <a:srgbClr val="85A22A">
                  <a:shade val="67500"/>
                  <a:satMod val="115000"/>
                </a:srgbClr>
              </a:gs>
              <a:gs pos="100000">
                <a:srgbClr val="85A22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9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8375" y="2420036"/>
            <a:ext cx="276012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Chi ne può usufruire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E323FEF-A2F4-4BAD-B0C0-836980923982}"/>
              </a:ext>
            </a:extLst>
          </p:cNvPr>
          <p:cNvSpPr txBox="1"/>
          <p:nvPr/>
        </p:nvSpPr>
        <p:spPr>
          <a:xfrm>
            <a:off x="4874487" y="1466850"/>
            <a:ext cx="821468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Condomìni a condizione che più del 50% della superficie complessiva deve riguardare immobili residenziali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Persone fisiche, Proprietari di immobili e Patrimoni Immobiliari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Associazioni e Società sportive dilettantistiche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Istituti autonomi case popolari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Organizzazioni non lucrative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Cooperative di abitazione a proprietà indivisa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r">
              <a:buClr>
                <a:srgbClr val="00B050"/>
              </a:buClr>
            </a:pPr>
            <a:r>
              <a:rPr lang="it-IT" sz="16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Agenzia delle entrate </a:t>
            </a:r>
          </a:p>
          <a:p>
            <a:pPr algn="r">
              <a:buClr>
                <a:srgbClr val="00B050"/>
              </a:buClr>
            </a:pPr>
            <a:r>
              <a:rPr lang="it-IT" sz="16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Circolare n. 24/E del 8/8/20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5" y="4642757"/>
            <a:ext cx="3475682" cy="2142544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411A56A-7AD6-4263-A94E-CCAE1AAC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8871" y="1860430"/>
            <a:ext cx="305158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Esempio Pratico di invio documentazione  ad AE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9100" y="577376"/>
            <a:ext cx="9144000" cy="1332673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dirty="0"/>
              <a:t>TIMELINE CESSIONE/SCONTO</a:t>
            </a:r>
          </a:p>
          <a:p>
            <a:pPr algn="ctr">
              <a:lnSpc>
                <a:spcPct val="120000"/>
              </a:lnSpc>
            </a:pPr>
            <a:r>
              <a:rPr lang="it-IT" sz="2400" dirty="0"/>
              <a:t>(Esempio) </a:t>
            </a: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lang="it-IT" sz="1400" dirty="0">
              <a:solidFill>
                <a:srgbClr val="58595B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7211A60-407B-43C7-9E90-E360CD4BA580}"/>
              </a:ext>
            </a:extLst>
          </p:cNvPr>
          <p:cNvSpPr txBox="1">
            <a:spLocks/>
          </p:cNvSpPr>
          <p:nvPr/>
        </p:nvSpPr>
        <p:spPr>
          <a:xfrm>
            <a:off x="4000500" y="1425599"/>
            <a:ext cx="9899214" cy="49942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it-IT" b="1" u="sng" kern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14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5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16" name="object 5"/>
          <p:cNvSpPr txBox="1"/>
          <p:nvPr/>
        </p:nvSpPr>
        <p:spPr>
          <a:xfrm>
            <a:off x="521271" y="2012830"/>
            <a:ext cx="305158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Esempio Pratico di invio documentazione  ad AE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A04AE25-9C82-4E83-BCC6-67F137329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306810"/>
            <a:ext cx="2514600" cy="128771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51" y="2252663"/>
            <a:ext cx="10326863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77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3238500" y="5662895"/>
            <a:ext cx="8915400" cy="378309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30"/>
              </a:spcBef>
            </a:pPr>
            <a:r>
              <a:rPr lang="it-IT" sz="1600" b="1" spc="-5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infosuperbonus@odcec.mi.it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870374" y="1526195"/>
            <a:ext cx="2042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spc="-20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GRUPPO DI LAVORO</a:t>
            </a:r>
            <a:endParaRPr sz="1400" dirty="0">
              <a:solidFill>
                <a:srgbClr val="00B05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34300" y="2209043"/>
            <a:ext cx="601980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b="1" spc="25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Patrizia Ottino – Membro del Consiglio dell’Ordine</a:t>
            </a:r>
          </a:p>
          <a:p>
            <a:pPr marL="12700">
              <a:lnSpc>
                <a:spcPct val="100000"/>
              </a:lnSpc>
            </a:pPr>
            <a:endParaRPr lang="it-IT" b="1" spc="25" dirty="0">
              <a:solidFill>
                <a:srgbClr val="00B05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/>
            <a:r>
              <a:rPr lang="it-IT" b="1" spc="25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Stefano Fava </a:t>
            </a:r>
          </a:p>
          <a:p>
            <a:pPr marL="12700">
              <a:lnSpc>
                <a:spcPct val="100000"/>
              </a:lnSpc>
            </a:pPr>
            <a:r>
              <a:rPr lang="it-IT" b="1" spc="25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Guido Fiori </a:t>
            </a:r>
          </a:p>
          <a:p>
            <a:pPr marL="12700">
              <a:lnSpc>
                <a:spcPct val="100000"/>
              </a:lnSpc>
            </a:pPr>
            <a:r>
              <a:rPr lang="it-IT" b="1" spc="25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Pietro Pagnozzi</a:t>
            </a:r>
          </a:p>
          <a:p>
            <a:pPr marL="12700">
              <a:lnSpc>
                <a:spcPct val="100000"/>
              </a:lnSpc>
            </a:pPr>
            <a:r>
              <a:rPr lang="it-IT" b="1" spc="25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Salvatore Petrucci</a:t>
            </a:r>
          </a:p>
          <a:p>
            <a:pPr marL="12700">
              <a:lnSpc>
                <a:spcPct val="100000"/>
              </a:lnSpc>
            </a:pPr>
            <a:endParaRPr lang="it-IT" b="1" spc="25" dirty="0">
              <a:solidFill>
                <a:srgbClr val="00B05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5048250"/>
            <a:ext cx="2152650" cy="17145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2919EC20-655D-474E-8993-B2041F64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704850"/>
            <a:ext cx="6324600" cy="12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72" y="0"/>
            <a:ext cx="4396112" cy="7200265"/>
            <a:chOff x="0" y="0"/>
            <a:chExt cx="7199999" cy="7200265"/>
          </a:xfrm>
          <a:gradFill flip="none" rotWithShape="1">
            <a:gsLst>
              <a:gs pos="0">
                <a:srgbClr val="85A22A">
                  <a:shade val="30000"/>
                  <a:satMod val="115000"/>
                </a:srgbClr>
              </a:gs>
              <a:gs pos="50000">
                <a:srgbClr val="85A22A">
                  <a:shade val="67500"/>
                  <a:satMod val="115000"/>
                </a:srgbClr>
              </a:gs>
              <a:gs pos="100000">
                <a:srgbClr val="85A22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9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8375" y="2420036"/>
            <a:ext cx="27601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Presupposti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5" y="4642757"/>
            <a:ext cx="3475682" cy="2142544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411A56A-7AD6-4263-A94E-CCAE1AAC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E80AC04-9AB8-4191-9F9D-8A0EA7F7F0AE}"/>
              </a:ext>
            </a:extLst>
          </p:cNvPr>
          <p:cNvSpPr txBox="1"/>
          <p:nvPr/>
        </p:nvSpPr>
        <p:spPr>
          <a:xfrm>
            <a:off x="4434904" y="459691"/>
            <a:ext cx="96361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it-IT" b="1" dirty="0"/>
              <a:t>Sull’immobile </a:t>
            </a:r>
            <a:r>
              <a:rPr lang="it-IT" dirty="0"/>
              <a:t>oggetto dei lavori </a:t>
            </a:r>
            <a:r>
              <a:rPr lang="it-IT" b="1" dirty="0"/>
              <a:t>non devono essere stati commessi abusi</a:t>
            </a:r>
            <a:r>
              <a:rPr lang="it-IT" dirty="0"/>
              <a:t>: diversamente non sarà possibile fruire della detrazione fiscale del 110%;</a:t>
            </a:r>
          </a:p>
          <a:p>
            <a:endParaRPr lang="it-IT" dirty="0"/>
          </a:p>
          <a:p>
            <a:r>
              <a:rPr lang="it-IT" dirty="0"/>
              <a:t>Il </a:t>
            </a:r>
            <a:r>
              <a:rPr lang="it-IT" b="1" dirty="0"/>
              <a:t>beneficio </a:t>
            </a:r>
            <a:r>
              <a:rPr lang="it-IT" dirty="0"/>
              <a:t>spetta se si possiede un </a:t>
            </a:r>
            <a:r>
              <a:rPr lang="it-IT" b="1" dirty="0"/>
              <a:t>reddito imponibile</a:t>
            </a:r>
          </a:p>
          <a:p>
            <a:endParaRPr lang="it-IT" b="1" dirty="0"/>
          </a:p>
          <a:p>
            <a:r>
              <a:rPr lang="it-IT" b="1" dirty="0"/>
              <a:t>Non </a:t>
            </a:r>
            <a:r>
              <a:rPr lang="it-IT" dirty="0"/>
              <a:t>può fruire della detrazione l’</a:t>
            </a:r>
            <a:r>
              <a:rPr lang="it-IT" b="1" dirty="0"/>
              <a:t>unico proprietario di più unità immobiliari che costituiscono un unico edificio</a:t>
            </a:r>
            <a:r>
              <a:rPr lang="it-IT" dirty="0"/>
              <a:t>, con parti comuni.</a:t>
            </a:r>
          </a:p>
          <a:p>
            <a:endParaRPr lang="it-IT" dirty="0"/>
          </a:p>
          <a:p>
            <a:r>
              <a:rPr lang="it-IT" b="1" dirty="0"/>
              <a:t>Esclusione </a:t>
            </a:r>
            <a:r>
              <a:rPr lang="it-IT" dirty="0"/>
              <a:t>delle categorie catastali A/1, A/8 e A/9</a:t>
            </a:r>
          </a:p>
          <a:p>
            <a:endParaRPr lang="it-IT" dirty="0"/>
          </a:p>
          <a:p>
            <a:r>
              <a:rPr lang="it-IT" b="1" dirty="0"/>
              <a:t>Limiti detrazione in caso di interventi come persona fisica</a:t>
            </a:r>
            <a:r>
              <a:rPr lang="it-IT" dirty="0"/>
              <a:t>: Max due unità immobiliari: 2 seconde case oppure 1 casa + seconda casa</a:t>
            </a:r>
          </a:p>
          <a:p>
            <a:endParaRPr lang="it-IT" dirty="0"/>
          </a:p>
          <a:p>
            <a:r>
              <a:rPr lang="it-IT" b="1" dirty="0"/>
              <a:t>Limiti detrazione in caso di interventi in condominio</a:t>
            </a:r>
            <a:r>
              <a:rPr lang="it-IT" dirty="0"/>
              <a:t>: Non sono previsti limiti numerici; Ad esempio anche 4 immobili; Solo le spese divise in base ai millesimi</a:t>
            </a:r>
          </a:p>
          <a:p>
            <a:endParaRPr lang="it-IT" dirty="0"/>
          </a:p>
          <a:p>
            <a:r>
              <a:rPr lang="it-IT" b="1" dirty="0"/>
              <a:t>Funzionamento efficace del «mercato» dei crediti fiscali</a:t>
            </a:r>
            <a:r>
              <a:rPr lang="it-IT" dirty="0"/>
              <a:t>: solo in questo caso le persone fisiche e i condomìni avranno un reale vantaggio (Info Camere, Work </a:t>
            </a:r>
            <a:r>
              <a:rPr lang="it-IT" dirty="0" err="1"/>
              <a:t>Invoice</a:t>
            </a:r>
            <a:r>
              <a:rPr lang="it-IT" dirty="0"/>
              <a:t>);</a:t>
            </a:r>
          </a:p>
          <a:p>
            <a:endParaRPr lang="it-IT" dirty="0"/>
          </a:p>
          <a:p>
            <a:r>
              <a:rPr lang="it-IT" b="1" dirty="0"/>
              <a:t>Ruolo primario</a:t>
            </a:r>
            <a:r>
              <a:rPr lang="it-IT" dirty="0"/>
              <a:t>, con riferimento al mercato dei crediti: </a:t>
            </a:r>
            <a:r>
              <a:rPr lang="it-IT" b="1" dirty="0"/>
              <a:t>degli istituti di credito, degli altri intermediari finanziari e dei creditori privati (Esco)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67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103053" y="0"/>
            <a:ext cx="4103553" cy="7200265"/>
          </a:xfrm>
          <a:custGeom>
            <a:avLst/>
            <a:gdLst/>
            <a:ahLst/>
            <a:cxnLst/>
            <a:rect l="l" t="t" r="r" b="b"/>
            <a:pathLst>
              <a:path w="4932044" h="7200265">
                <a:moveTo>
                  <a:pt x="4931994" y="0"/>
                </a:moveTo>
                <a:lnTo>
                  <a:pt x="0" y="0"/>
                </a:lnTo>
                <a:lnTo>
                  <a:pt x="0" y="7199998"/>
                </a:lnTo>
                <a:lnTo>
                  <a:pt x="4931994" y="7199998"/>
                </a:lnTo>
                <a:lnTo>
                  <a:pt x="4931994" y="0"/>
                </a:lnTo>
                <a:close/>
              </a:path>
            </a:pathLst>
          </a:custGeom>
          <a:solidFill>
            <a:srgbClr val="85A22A"/>
          </a:solidFill>
          <a:effectLst>
            <a:softEdge rad="317500"/>
          </a:effectLst>
        </p:spPr>
        <p:txBody>
          <a:bodyPr wrap="square" lIns="0" tIns="0" rIns="0" bIns="0" rtlCol="0"/>
          <a:lstStyle/>
          <a:p>
            <a:endParaRPr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9" y="412692"/>
            <a:ext cx="2834097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Gli incentivi</a:t>
            </a:r>
            <a:endParaRPr sz="3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334" y="1217184"/>
            <a:ext cx="3309329" cy="15388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Gli incentivi </a:t>
            </a:r>
            <a:r>
              <a:rPr sz="1600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sono</a:t>
            </a:r>
            <a:r>
              <a:rPr sz="16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un’</a:t>
            </a:r>
            <a:r>
              <a:rPr sz="1600" b="1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occasione</a:t>
            </a:r>
            <a:r>
              <a:rPr lang="it-IT" sz="16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eccezionale</a:t>
            </a:r>
            <a:r>
              <a:rPr sz="16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 </a:t>
            </a:r>
            <a:r>
              <a:rPr sz="1600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realizzare</a:t>
            </a:r>
            <a:r>
              <a:rPr sz="16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gli</a:t>
            </a:r>
            <a:r>
              <a:rPr lang="it-IT" sz="16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interventi</a:t>
            </a:r>
            <a:r>
              <a:rPr sz="16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di riqualificazione.</a:t>
            </a:r>
            <a:endParaRPr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2700" marR="427990">
              <a:lnSpc>
                <a:spcPct val="100000"/>
              </a:lnSpc>
              <a:spcBef>
                <a:spcPts val="2280"/>
              </a:spcBef>
            </a:pPr>
            <a:r>
              <a:rPr sz="1600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Gli</a:t>
            </a:r>
            <a:r>
              <a:rPr sz="16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incentivi sono </a:t>
            </a:r>
            <a:r>
              <a:rPr sz="1600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validi</a:t>
            </a:r>
            <a:r>
              <a:rPr sz="16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fino</a:t>
            </a:r>
            <a:r>
              <a:rPr lang="it-IT" sz="16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al </a:t>
            </a:r>
            <a:r>
              <a:rPr sz="16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31 dicembre 2021.</a:t>
            </a:r>
            <a:endParaRPr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B70B72F0-AE53-45D1-A8AD-A356FB176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74692"/>
              </p:ext>
            </p:extLst>
          </p:nvPr>
        </p:nvGraphicFramePr>
        <p:xfrm>
          <a:off x="4484266" y="1070610"/>
          <a:ext cx="9601200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37130532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949781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893763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Interventi di isolamento termico</a:t>
                      </a:r>
                    </a:p>
                    <a:p>
                      <a:pPr marL="0" indent="893763"/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  <a:p>
                      <a:pPr marL="0" indent="893763"/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Su almeno un quarto dell’involucro esterno dell’edificio e fino a un massimo di 50.000 euro e miglioramento di due classi energetiche</a:t>
                      </a:r>
                    </a:p>
                    <a:p>
                      <a:endParaRPr lang="it-IT" sz="16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0" indent="0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Sostituzione delle caldaie con impianti centralizzati a condensazione, a pompa di calore o ibridi</a:t>
                      </a:r>
                    </a:p>
                    <a:p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Per interventi sulle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parti comuni degli edifici</a:t>
                      </a: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, fino a un massimo di 20.000 euro per unità immobiliare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69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3288" indent="0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Sostituzione delle caldaie con impianti a pompa di calore o ibridi </a:t>
                      </a:r>
                    </a:p>
                    <a:p>
                      <a:pPr marL="903288" indent="0"/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Per interventi su edifici unifamiliari, fino a un massimo di 30.000 euro per unità immobiliare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9625" indent="-95250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Interventi antisismici sugli edifici</a:t>
                      </a:r>
                    </a:p>
                    <a:p>
                      <a:pPr marL="714375" indent="0"/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+mn-ea"/>
                        <a:cs typeface="Lucida Sans Unicode" panose="020B0602030504020204" pitchFamily="34" charset="0"/>
                      </a:endParaRPr>
                    </a:p>
                    <a:p>
                      <a:pPr marL="714375" indent="0"/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Spese fino a un massimo di 96.000 euro per unità immobiliare ubicata nelle zone a rischio sismico 1, 2 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885749"/>
                  </a:ext>
                </a:extLst>
              </a:tr>
            </a:tbl>
          </a:graphicData>
        </a:graphic>
      </p:graphicFrame>
      <p:pic>
        <p:nvPicPr>
          <p:cNvPr id="17" name="Immagine 16">
            <a:extLst>
              <a:ext uri="{FF2B5EF4-FFF2-40B4-BE49-F238E27FC236}">
                <a16:creationId xmlns:a16="http://schemas.microsoft.com/office/drawing/2014/main" id="{0F26F7BC-8F87-4289-A718-FE3BAD3362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38" y="1069707"/>
            <a:ext cx="815704" cy="74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FCDEFE6-B056-4F18-90F0-4469062970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552" y="1168803"/>
            <a:ext cx="772160" cy="6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7264163-FF75-4FAE-BF3F-24847FA4C3D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82" y="2940503"/>
            <a:ext cx="772160" cy="6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5402EAF-78F6-454C-877D-CE221EDE02E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552" y="2903556"/>
            <a:ext cx="772160" cy="6451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04938227-88E5-41B2-8D40-B768E98B3DE0}"/>
              </a:ext>
            </a:extLst>
          </p:cNvPr>
          <p:cNvSpPr txBox="1"/>
          <p:nvPr/>
        </p:nvSpPr>
        <p:spPr>
          <a:xfrm>
            <a:off x="6943030" y="414180"/>
            <a:ext cx="471559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Lavori Trainanti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580993B2-B0C5-4566-ABCB-A06E26EEA900}"/>
              </a:ext>
            </a:extLst>
          </p:cNvPr>
          <p:cNvSpPr txBox="1"/>
          <p:nvPr/>
        </p:nvSpPr>
        <p:spPr>
          <a:xfrm>
            <a:off x="4487299" y="3981450"/>
            <a:ext cx="9598167" cy="9977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135890">
              <a:lnSpc>
                <a:spcPct val="100000"/>
              </a:lnSpc>
              <a:spcBef>
                <a:spcPts val="100"/>
              </a:spcBef>
            </a:pPr>
            <a:r>
              <a:rPr lang="it-I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 si pensa di eseguire</a:t>
            </a:r>
            <a:r>
              <a:rPr lang="it-IT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almeno uno di queste quattro tipologie di spese</a:t>
            </a:r>
            <a:r>
              <a:rPr lang="it-I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(iniziative trainanti), si può avere diritto al </a:t>
            </a:r>
            <a:r>
              <a:rPr lang="it-IT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bonus 110%</a:t>
            </a:r>
            <a:r>
              <a:rPr lang="it-I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nei limiti di spesa previsti per ciascuno, </a:t>
            </a:r>
            <a:r>
              <a:rPr lang="it-IT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anche per queste altre tipologie di interventi eseguiti congiuntamente</a:t>
            </a:r>
            <a:r>
              <a:rPr lang="it-IT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compresi quelli che già oggi beneficiano del bonus con percentuali minori</a:t>
            </a:r>
            <a:r>
              <a:rPr lang="it-IT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it-IT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1544AFF1-B400-4C59-88C3-2B97EB796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775622"/>
              </p:ext>
            </p:extLst>
          </p:nvPr>
        </p:nvGraphicFramePr>
        <p:xfrm>
          <a:off x="4500228" y="5154930"/>
          <a:ext cx="960120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85122591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2253339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927398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77913" indent="0" eaLnBrk="0" fontAlgn="base" hangingPunct="0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Altri interventi di efficientamento energetico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+mn-ea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Per Interventi minori che già oggi beneficiano del bonus (ad es. sostituzione infissi)</a:t>
                      </a:r>
                      <a:endParaRPr lang="it-IT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3763" indent="0" eaLnBrk="0" fontAlgn="base" hangingPunct="0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Impianti solari fotovoltaici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+mn-ea"/>
                        <a:cs typeface="Lucida Sans Unicode" panose="020B0602030504020204" pitchFamily="34" charset="0"/>
                      </a:endParaRPr>
                    </a:p>
                    <a:p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+mn-ea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Per installazioni connesse alla rete elettrica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fino ad un ammontare complessivo massimo di 48.000 euro</a:t>
                      </a:r>
                      <a:endParaRPr lang="it-IT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3288" indent="0" eaLnBrk="0" fontAlgn="base" hangingPunct="0"/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Ricarica di veicoli elettrici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+mn-ea"/>
                        <a:cs typeface="Lucida Sans Unicode" panose="020B0602030504020204" pitchFamily="34" charset="0"/>
                      </a:endParaRPr>
                    </a:p>
                    <a:p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Lucida Sans Unicode" panose="020B0602030504020204" pitchFamily="34" charset="0"/>
                        <a:ea typeface="+mn-ea"/>
                        <a:cs typeface="Lucida Sans Unicode" panose="020B0602030504020204" pitchFamily="34" charset="0"/>
                      </a:endParaRPr>
                    </a:p>
                    <a:p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Installazione negli edifici delle necessarie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infrastrutture</a:t>
                      </a:r>
                      <a:endParaRPr lang="it-IT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610124"/>
                  </a:ext>
                </a:extLst>
              </a:tr>
            </a:tbl>
          </a:graphicData>
        </a:graphic>
      </p:graphicFrame>
      <p:pic>
        <p:nvPicPr>
          <p:cNvPr id="26" name="Immagine 25">
            <a:extLst>
              <a:ext uri="{FF2B5EF4-FFF2-40B4-BE49-F238E27FC236}">
                <a16:creationId xmlns:a16="http://schemas.microsoft.com/office/drawing/2014/main" id="{AE21035F-4F58-4AF0-8EED-4EEE11FCF66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95" y="5178376"/>
            <a:ext cx="772160" cy="6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A8C7ED4-42D2-4631-9B4E-7559CB35A2F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46" y="5165705"/>
            <a:ext cx="772160" cy="6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5D6E4AD5-327F-4B2A-A573-01DED6AA771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085" y="5184687"/>
            <a:ext cx="772160" cy="6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0" y="4846413"/>
            <a:ext cx="3074566" cy="192890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BD23270-0F90-434F-8CFF-BF411F17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360" y="6434639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72" y="0"/>
            <a:ext cx="4396112" cy="7200265"/>
            <a:chOff x="0" y="0"/>
            <a:chExt cx="7199999" cy="7200265"/>
          </a:xfrm>
          <a:gradFill flip="none" rotWithShape="1">
            <a:gsLst>
              <a:gs pos="0">
                <a:srgbClr val="85A22A">
                  <a:shade val="30000"/>
                  <a:satMod val="115000"/>
                </a:srgbClr>
              </a:gs>
              <a:gs pos="50000">
                <a:srgbClr val="85A22A">
                  <a:shade val="67500"/>
                  <a:satMod val="115000"/>
                </a:srgbClr>
              </a:gs>
              <a:gs pos="100000">
                <a:srgbClr val="85A22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9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8375" y="2420036"/>
            <a:ext cx="27601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Agenda</a:t>
            </a:r>
            <a:endParaRPr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E323FEF-A2F4-4BAD-B0C0-836980923982}"/>
              </a:ext>
            </a:extLst>
          </p:cNvPr>
          <p:cNvSpPr txBox="1"/>
          <p:nvPr/>
        </p:nvSpPr>
        <p:spPr>
          <a:xfrm>
            <a:off x="4686300" y="161925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Caratteristiche Principali del Superbonus 110%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risposte dell’Agenzia Entrate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evidenze tecniche e sanzionatorie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 cessione del credito e lo sconto in fattura dal punto di vista fiscale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Come inviare operativamente la documentazione ad AE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411A56A-7AD6-4263-A94E-CCAE1AAC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AB8D90F-A1A0-4572-8DA7-6C3779BC6463}"/>
              </a:ext>
            </a:extLst>
          </p:cNvPr>
          <p:cNvSpPr/>
          <p:nvPr/>
        </p:nvSpPr>
        <p:spPr>
          <a:xfrm>
            <a:off x="4533900" y="2381250"/>
            <a:ext cx="8686800" cy="685800"/>
          </a:xfrm>
          <a:prstGeom prst="rect">
            <a:avLst/>
          </a:prstGeom>
          <a:noFill/>
          <a:ln>
            <a:solidFill>
              <a:srgbClr val="85A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99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171461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risposte dell’Agenzia Entrate</a:t>
            </a:r>
            <a:endParaRPr lang="it-IT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7211A60-407B-43C7-9E90-E360CD4BA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6700" y="2728296"/>
            <a:ext cx="9899214" cy="3323987"/>
          </a:xfrm>
        </p:spPr>
        <p:txBody>
          <a:bodyPr/>
          <a:lstStyle/>
          <a:p>
            <a:pPr algn="just"/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Normativa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119, co. 1 e 1-bis DL 354/2020</a:t>
            </a:r>
          </a:p>
          <a:p>
            <a:pPr algn="just"/>
            <a:endParaRPr lang="it-IT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Prassi</a:t>
            </a:r>
            <a:endParaRPr lang="it-IT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08 08 - Circolare Agenzia delle entrate n. 24/2020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10 27 - Risposte Agenzia delle entrate e MISE durante «Speciale Telefisco» sul Superbonus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11 04 - Risposta Agenzia delle entrate n. 524/2020</a:t>
            </a:r>
          </a:p>
          <a:p>
            <a:pPr algn="just"/>
            <a:endParaRPr lang="it-IT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Altro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10 01 - Camera dei Deputati - Interrogazione parlamentare n. 5-04686 e n. 5-04688</a:t>
            </a:r>
          </a:p>
          <a:p>
            <a:pPr algn="just"/>
            <a:endParaRPr lang="it-IT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79225D0F-B5A6-4C33-965A-61F7E01A748C}"/>
              </a:ext>
            </a:extLst>
          </p:cNvPr>
          <p:cNvSpPr txBox="1"/>
          <p:nvPr/>
        </p:nvSpPr>
        <p:spPr>
          <a:xfrm>
            <a:off x="4171826" y="414180"/>
            <a:ext cx="9899214" cy="1145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Nozione di </a:t>
            </a:r>
            <a:r>
              <a:rPr lang="it-IT" sz="24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unità immobiliare residenziali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4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«funzionalmente indipendente»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con requisito dell’ «</a:t>
            </a:r>
            <a:r>
              <a:rPr lang="it-IT" sz="24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accesso autonomo</a:t>
            </a: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»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AA80C139-1713-475F-B3D7-2F7D29A3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8" y="4720748"/>
            <a:ext cx="24003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8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171461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risposte dell’Agenzia Entrate</a:t>
            </a:r>
            <a:endParaRPr lang="it-IT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8CA7661A-544B-44F8-B16B-991413DD6C25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305300" y="1323175"/>
            <a:ext cx="8839200" cy="3877985"/>
          </a:xfrm>
        </p:spPr>
        <p:txBody>
          <a:bodyPr wrap="square" lIns="0" tIns="0" rIns="0" bIns="0">
            <a:spAutoFit/>
          </a:bodyPr>
          <a:lstStyle/>
          <a:p>
            <a:pPr algn="just" rtl="0"/>
            <a:r>
              <a:rPr lang="it-IT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Quanto al requisito dell’ «</a:t>
            </a:r>
            <a:r>
              <a:rPr lang="it-IT" sz="1800" i="1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accesso autonomo</a:t>
            </a:r>
            <a:r>
              <a:rPr lang="it-IT" sz="1800" b="0" i="1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it-IT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rtl="0"/>
            <a:endParaRPr lang="it-IT" sz="1800" b="0" kern="12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0"/>
            <a:r>
              <a:rPr lang="it-IT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Art. 119 co. 1-bis DL 354/2020</a:t>
            </a:r>
          </a:p>
          <a:p>
            <a:pPr algn="just" rtl="0"/>
            <a:r>
              <a:rPr lang="it-IT" sz="18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«accesso autonomo dall’esterno si intende un accesso indipendente, non comune ad altre unità immobiliari, chiuso da cancello o portone d’ingresso che </a:t>
            </a: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consenta l’accesso dalla strada o da cortile o da giardino </a:t>
            </a:r>
            <a:r>
              <a:rPr lang="it-IT" sz="1800" i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anche di proprietà non esclusiva</a:t>
            </a:r>
            <a:r>
              <a:rPr lang="it-IT" sz="1800" b="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rtl="0"/>
            <a:endParaRPr lang="it-IT" sz="1800" b="0" kern="12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0"/>
            <a:r>
              <a:rPr lang="it-IT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Risposta n° 524/2020 Agenzia delle entrate</a:t>
            </a:r>
          </a:p>
          <a:p>
            <a:pPr algn="just" rtl="0"/>
            <a:r>
              <a:rPr lang="it-IT" sz="1800" b="0" i="1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«si può ritenere che l’unità immobiliare abbia </a:t>
            </a:r>
            <a:r>
              <a:rPr lang="it-IT" sz="1800" i="1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accesso autonomo dall’esterno</a:t>
            </a:r>
            <a:r>
              <a:rPr lang="it-IT" sz="1800" b="0" i="1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quando all’immobile si accede attraverso una strada privata e/o in multiproprietà o attraverso un terreno di utilizzo comune, ma non esclusivo, </a:t>
            </a:r>
            <a:r>
              <a:rPr lang="it-IT" sz="1800" i="1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non essendo rilevante la proprietà pubblica o privata e/o esclusiva del possessore dell’unità immobiliare all’accesso»</a:t>
            </a:r>
            <a:r>
              <a:rPr lang="it-IT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(i.e. del terreno).</a:t>
            </a:r>
          </a:p>
          <a:p>
            <a:pPr algn="just" rtl="0"/>
            <a:r>
              <a:rPr lang="it-IT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1800" i="1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 consegue</a:t>
            </a:r>
            <a:r>
              <a:rPr lang="it-IT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 che si può accedere al superbonus «</a:t>
            </a:r>
            <a:r>
              <a:rPr lang="it-IT" sz="1800" i="1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anche se l’accesso avviene da un percorso pedonale privato di libero accesso dall’esterno».</a:t>
            </a:r>
            <a:endParaRPr lang="it-IT" sz="1800" b="0" kern="12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79225D0F-B5A6-4C33-965A-61F7E01A748C}"/>
              </a:ext>
            </a:extLst>
          </p:cNvPr>
          <p:cNvSpPr txBox="1"/>
          <p:nvPr/>
        </p:nvSpPr>
        <p:spPr>
          <a:xfrm>
            <a:off x="4171826" y="196790"/>
            <a:ext cx="9899214" cy="1133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Nozione di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</a:t>
            </a:r>
            <a:r>
              <a:rPr lang="it-IT" sz="24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unità immobiliare residenziali funzionalmente indipendente</a:t>
            </a: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” con requisito dell’ «</a:t>
            </a:r>
            <a:r>
              <a:rPr lang="it-IT" sz="24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accesso autonomo</a:t>
            </a: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»</a:t>
            </a:r>
          </a:p>
        </p:txBody>
      </p:sp>
      <p:sp>
        <p:nvSpPr>
          <p:cNvPr id="16" name="Segnaposto contenuto 9">
            <a:extLst>
              <a:ext uri="{FF2B5EF4-FFF2-40B4-BE49-F238E27FC236}">
                <a16:creationId xmlns:a16="http://schemas.microsoft.com/office/drawing/2014/main" id="{C0D753D4-492C-400C-BE33-8BDA9A77745A}"/>
              </a:ext>
            </a:extLst>
          </p:cNvPr>
          <p:cNvSpPr txBox="1">
            <a:spLocks/>
          </p:cNvSpPr>
          <p:nvPr/>
        </p:nvSpPr>
        <p:spPr>
          <a:xfrm>
            <a:off x="4305300" y="5294160"/>
            <a:ext cx="88392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just">
              <a:defRPr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Quanto al requisito dell’</a:t>
            </a:r>
            <a:r>
              <a:rPr lang="it-IT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it-IT" b="1" i="1" dirty="0">
                <a:highlight>
                  <a:srgbClr val="FFFF00"/>
                </a:highlight>
              </a:rPr>
              <a:t>indipendenza funzionale</a:t>
            </a:r>
            <a:r>
              <a:rPr lang="it-IT" dirty="0"/>
              <a:t>»:</a:t>
            </a:r>
          </a:p>
          <a:p>
            <a:r>
              <a:rPr lang="it-IT" dirty="0"/>
              <a:t>Risposta MISE del 27 ottobre 2020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sembra chiaro che sia necessario che </a:t>
            </a:r>
            <a:r>
              <a:rPr lang="it-IT" sz="18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gli impianti elencati dall’agenzia delle entrate (ma non anche altri impianti non espressamente menzionati) debbano esser di proprietà esclusiva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it-IT" dirty="0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AA80C139-1713-475F-B3D7-2F7D29A3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8" y="4720748"/>
            <a:ext cx="24003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4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1" y="0"/>
            <a:ext cx="3806449" cy="7212965"/>
            <a:chOff x="-6350" y="0"/>
            <a:chExt cx="7206615" cy="7212965"/>
          </a:xfrm>
          <a:solidFill>
            <a:srgbClr val="85A22A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7199998" cy="7199998"/>
            </a:xfrm>
            <a:prstGeom prst="rect">
              <a:avLst/>
            </a:pr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182620" cy="7200265"/>
            </a:xfrm>
            <a:custGeom>
              <a:avLst/>
              <a:gdLst/>
              <a:ahLst/>
              <a:cxnLst/>
              <a:rect l="l" t="t" r="r" b="b"/>
              <a:pathLst>
                <a:path w="3182620" h="7200265">
                  <a:moveTo>
                    <a:pt x="3029582" y="7199998"/>
                  </a:moveTo>
                  <a:lnTo>
                    <a:pt x="3182033" y="6952521"/>
                  </a:lnTo>
                  <a:lnTo>
                    <a:pt x="2492230" y="6415355"/>
                  </a:lnTo>
                  <a:lnTo>
                    <a:pt x="701720" y="5625678"/>
                  </a:lnTo>
                  <a:lnTo>
                    <a:pt x="631646" y="5595918"/>
                  </a:lnTo>
                  <a:lnTo>
                    <a:pt x="562524" y="5566095"/>
                  </a:lnTo>
                  <a:lnTo>
                    <a:pt x="494354" y="5536210"/>
                  </a:lnTo>
                  <a:lnTo>
                    <a:pt x="427134" y="5506265"/>
                  </a:lnTo>
                  <a:lnTo>
                    <a:pt x="360862" y="5476260"/>
                  </a:lnTo>
                  <a:lnTo>
                    <a:pt x="295537" y="5446196"/>
                  </a:lnTo>
                  <a:lnTo>
                    <a:pt x="231157" y="5416074"/>
                  </a:lnTo>
                  <a:lnTo>
                    <a:pt x="167721" y="5385895"/>
                  </a:lnTo>
                  <a:lnTo>
                    <a:pt x="105228" y="5355660"/>
                  </a:lnTo>
                  <a:lnTo>
                    <a:pt x="43675" y="5325370"/>
                  </a:lnTo>
                  <a:lnTo>
                    <a:pt x="0" y="5303505"/>
                  </a:lnTo>
                </a:path>
                <a:path w="3182620" h="7200265">
                  <a:moveTo>
                    <a:pt x="0" y="989362"/>
                  </a:moveTo>
                  <a:lnTo>
                    <a:pt x="64496" y="956429"/>
                  </a:lnTo>
                  <a:lnTo>
                    <a:pt x="121244" y="927963"/>
                  </a:lnTo>
                  <a:lnTo>
                    <a:pt x="178717" y="899579"/>
                  </a:lnTo>
                  <a:lnTo>
                    <a:pt x="236914" y="871275"/>
                  </a:lnTo>
                  <a:lnTo>
                    <a:pt x="295833" y="843055"/>
                  </a:lnTo>
                  <a:lnTo>
                    <a:pt x="355474" y="814918"/>
                  </a:lnTo>
                  <a:lnTo>
                    <a:pt x="415833" y="786866"/>
                  </a:lnTo>
                  <a:lnTo>
                    <a:pt x="476911" y="758899"/>
                  </a:lnTo>
                  <a:lnTo>
                    <a:pt x="538705" y="731019"/>
                  </a:lnTo>
                  <a:lnTo>
                    <a:pt x="601213" y="703226"/>
                  </a:lnTo>
                  <a:lnTo>
                    <a:pt x="664435" y="675521"/>
                  </a:lnTo>
                  <a:lnTo>
                    <a:pt x="728369" y="647906"/>
                  </a:lnTo>
                  <a:lnTo>
                    <a:pt x="793012" y="620381"/>
                  </a:lnTo>
                  <a:lnTo>
                    <a:pt x="858365" y="592947"/>
                  </a:lnTo>
                  <a:lnTo>
                    <a:pt x="924425" y="565606"/>
                  </a:lnTo>
                  <a:lnTo>
                    <a:pt x="991191" y="538357"/>
                  </a:lnTo>
                  <a:lnTo>
                    <a:pt x="1058661" y="511203"/>
                  </a:lnTo>
                  <a:lnTo>
                    <a:pt x="1126834" y="484144"/>
                  </a:lnTo>
                  <a:lnTo>
                    <a:pt x="1195708" y="457180"/>
                  </a:lnTo>
                  <a:lnTo>
                    <a:pt x="1265281" y="430314"/>
                  </a:lnTo>
                  <a:lnTo>
                    <a:pt x="1335553" y="403546"/>
                  </a:lnTo>
                  <a:lnTo>
                    <a:pt x="1406522" y="376876"/>
                  </a:lnTo>
                  <a:lnTo>
                    <a:pt x="1478186" y="350306"/>
                  </a:lnTo>
                  <a:lnTo>
                    <a:pt x="1550543" y="323837"/>
                  </a:lnTo>
                  <a:lnTo>
                    <a:pt x="1623593" y="297469"/>
                  </a:lnTo>
                  <a:lnTo>
                    <a:pt x="1697334" y="271204"/>
                  </a:lnTo>
                  <a:lnTo>
                    <a:pt x="1771763" y="245043"/>
                  </a:lnTo>
                  <a:lnTo>
                    <a:pt x="1846881" y="218986"/>
                  </a:lnTo>
                  <a:lnTo>
                    <a:pt x="1922684" y="193035"/>
                  </a:lnTo>
                  <a:lnTo>
                    <a:pt x="1999173" y="167190"/>
                  </a:lnTo>
                  <a:lnTo>
                    <a:pt x="2076344" y="141452"/>
                  </a:lnTo>
                  <a:lnTo>
                    <a:pt x="2154197" y="115823"/>
                  </a:lnTo>
                  <a:lnTo>
                    <a:pt x="2232730" y="90303"/>
                  </a:lnTo>
                  <a:lnTo>
                    <a:pt x="2311942" y="64893"/>
                  </a:lnTo>
                  <a:lnTo>
                    <a:pt x="2391831" y="39594"/>
                  </a:lnTo>
                  <a:lnTo>
                    <a:pt x="2472395" y="14408"/>
                  </a:lnTo>
                  <a:lnTo>
                    <a:pt x="2519079" y="0"/>
                  </a:lnTo>
                </a:path>
              </a:pathLst>
            </a:custGeom>
            <a:grpFill/>
            <a:effectLst>
              <a:glow rad="63500">
                <a:schemeClr val="accent3">
                  <a:satMod val="175000"/>
                  <a:alpha val="0"/>
                </a:schemeClr>
              </a:glow>
              <a:outerShdw blurRad="50800" dist="50800" dir="5400000" algn="ctr" rotWithShape="0">
                <a:schemeClr val="bg1"/>
              </a:outerShdw>
              <a:softEdge rad="317500"/>
            </a:effectLst>
          </p:spPr>
          <p:txBody>
            <a:bodyPr wrap="square" lIns="0" tIns="0" rIns="0" bIns="0" rtlCol="0"/>
            <a:lstStyle/>
            <a:p>
              <a:endParaRPr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8871" y="1860430"/>
            <a:ext cx="2171461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800" b="1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Principali risposte dell’Agenzia Entrate</a:t>
            </a:r>
            <a:endParaRPr lang="it-IT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2" y="5598230"/>
            <a:ext cx="3080539" cy="125211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BFB780-928E-4499-8F08-796B339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0" y="6419850"/>
            <a:ext cx="2526740" cy="5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7211A60-407B-43C7-9E90-E360CD4BA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0500" y="1975551"/>
            <a:ext cx="9899214" cy="675954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Prassi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10 27 - Risposte Agenzia delle entrate e MISE durante «Speciale Telefisco» sul Superbonus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79225D0F-B5A6-4C33-965A-61F7E01A748C}"/>
              </a:ext>
            </a:extLst>
          </p:cNvPr>
          <p:cNvSpPr txBox="1"/>
          <p:nvPr/>
        </p:nvSpPr>
        <p:spPr>
          <a:xfrm>
            <a:off x="4171826" y="414180"/>
            <a:ext cx="9899214" cy="1145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Accorpamento (fusione) o suddivisione (frazionamento)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 unità immobiliari censite in catasto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 individuazione limite di spesa</a:t>
            </a:r>
          </a:p>
        </p:txBody>
      </p:sp>
      <p:pic>
        <p:nvPicPr>
          <p:cNvPr id="15" name="Picture 2" descr="logo">
            <a:extLst>
              <a:ext uri="{FF2B5EF4-FFF2-40B4-BE49-F238E27FC236}">
                <a16:creationId xmlns:a16="http://schemas.microsoft.com/office/drawing/2014/main" id="{22D24908-B74B-4A65-8703-3F0F3A84C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8" y="4720748"/>
            <a:ext cx="24003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contenuto 8">
            <a:extLst>
              <a:ext uri="{FF2B5EF4-FFF2-40B4-BE49-F238E27FC236}">
                <a16:creationId xmlns:a16="http://schemas.microsoft.com/office/drawing/2014/main" id="{95524820-C1F8-4DC7-B354-CAA4B8F27571}"/>
              </a:ext>
            </a:extLst>
          </p:cNvPr>
          <p:cNvSpPr txBox="1">
            <a:spLocks/>
          </p:cNvSpPr>
          <p:nvPr/>
        </p:nvSpPr>
        <p:spPr>
          <a:xfrm>
            <a:off x="4037798" y="3219450"/>
            <a:ext cx="989921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Risposta MISE del 27 ottobre 2020</a:t>
            </a:r>
          </a:p>
          <a:p>
            <a:pPr algn="just"/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1800" b="0" i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limite di spesa va calcolato sul numero delle unità abitative </a:t>
            </a:r>
            <a:r>
              <a:rPr lang="it-IT" sz="1800" i="1" u="sng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post-intervento</a:t>
            </a:r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it-IT" sz="1800" b="0" kern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Risposta Agenzia delle entrate del 27 ottobre 2020</a:t>
            </a:r>
          </a:p>
          <a:p>
            <a:pPr algn="just"/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il limite di spesa «</a:t>
            </a:r>
            <a:r>
              <a:rPr lang="it-IT" sz="1800" b="0" i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vanno considerate le unità immobiliari censite in Catasto all’inizio  degli interventi edilizi e non quelle risultanti alla fine dei lavori</a:t>
            </a:r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e, quindi, </a:t>
            </a:r>
            <a:r>
              <a:rPr lang="it-IT" sz="1800" u="sng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ante-intervento</a:t>
            </a:r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042F6C9A-01EA-409E-ABD3-2163CCC3A059}"/>
              </a:ext>
            </a:extLst>
          </p:cNvPr>
          <p:cNvSpPr/>
          <p:nvPr/>
        </p:nvSpPr>
        <p:spPr>
          <a:xfrm>
            <a:off x="3805505" y="3219450"/>
            <a:ext cx="194995" cy="16619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curva 12">
            <a:extLst>
              <a:ext uri="{FF2B5EF4-FFF2-40B4-BE49-F238E27FC236}">
                <a16:creationId xmlns:a16="http://schemas.microsoft.com/office/drawing/2014/main" id="{21DCC2D8-8596-4CE3-AF81-9DB6C3F22F18}"/>
              </a:ext>
            </a:extLst>
          </p:cNvPr>
          <p:cNvSpPr/>
          <p:nvPr/>
        </p:nvSpPr>
        <p:spPr>
          <a:xfrm rot="4195848" flipV="1">
            <a:off x="3109974" y="4841896"/>
            <a:ext cx="1618946" cy="790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Segnaposto contenuto 8">
            <a:extLst>
              <a:ext uri="{FF2B5EF4-FFF2-40B4-BE49-F238E27FC236}">
                <a16:creationId xmlns:a16="http://schemas.microsoft.com/office/drawing/2014/main" id="{EA148DE5-D6F6-474B-9AAB-E89D1D3C7201}"/>
              </a:ext>
            </a:extLst>
          </p:cNvPr>
          <p:cNvSpPr txBox="1">
            <a:spLocks/>
          </p:cNvSpPr>
          <p:nvPr/>
        </p:nvSpPr>
        <p:spPr>
          <a:xfrm>
            <a:off x="4367273" y="5573939"/>
            <a:ext cx="98992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b="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Risposte che necessitano di un ulteriore riscontro interpretativo da parte dell’Agenzia delle entrate</a:t>
            </a:r>
          </a:p>
        </p:txBody>
      </p:sp>
    </p:spTree>
    <p:extLst>
      <p:ext uri="{BB962C8B-B14F-4D97-AF65-F5344CB8AC3E}">
        <p14:creationId xmlns:p14="http://schemas.microsoft.com/office/powerpoint/2010/main" val="568659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E6F162BBAC7B942943427DB2531A9B7" ma:contentTypeVersion="13" ma:contentTypeDescription="Creare un nuovo documento." ma:contentTypeScope="" ma:versionID="db929a2d97fc4c0972f414e9966af67d">
  <xsd:schema xmlns:xsd="http://www.w3.org/2001/XMLSchema" xmlns:xs="http://www.w3.org/2001/XMLSchema" xmlns:p="http://schemas.microsoft.com/office/2006/metadata/properties" xmlns:ns3="a4bbd191-310a-4e22-b01e-6706dc2b0f46" xmlns:ns4="cb8208b3-f09a-42cc-94ca-b558090d8dc7" targetNamespace="http://schemas.microsoft.com/office/2006/metadata/properties" ma:root="true" ma:fieldsID="26dc2e1c77206aec67aaa925cbe5d0ff" ns3:_="" ns4:_="">
    <xsd:import namespace="a4bbd191-310a-4e22-b01e-6706dc2b0f46"/>
    <xsd:import namespace="cb8208b3-f09a-42cc-94ca-b558090d8d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bd191-310a-4e22-b01e-6706dc2b0f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208b3-f09a-42cc-94ca-b558090d8d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6F6E8A-7BB9-4EC8-A1BD-91959082A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bbd191-310a-4e22-b01e-6706dc2b0f46"/>
    <ds:schemaRef ds:uri="cb8208b3-f09a-42cc-94ca-b558090d8d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5CBAE5-64DA-4AFF-BE9E-22E96B4874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AF0EE0-3A94-448F-8389-23B0DD39A4E1}">
  <ds:schemaRefs>
    <ds:schemaRef ds:uri="http://purl.org/dc/elements/1.1/"/>
    <ds:schemaRef ds:uri="http://schemas.microsoft.com/office/2006/metadata/properties"/>
    <ds:schemaRef ds:uri="http://purl.org/dc/terms/"/>
    <ds:schemaRef ds:uri="a4bbd191-310a-4e22-b01e-6706dc2b0f46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b8208b3-f09a-42cc-94ca-b558090d8dc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</TotalTime>
  <Words>3220</Words>
  <Application>Microsoft Office PowerPoint</Application>
  <PresentationFormat>Personalizzato</PresentationFormat>
  <Paragraphs>331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Lucida Sans Unicode</vt:lpstr>
      <vt:lpstr>Tahoma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Salvatore Petrucci</cp:lastModifiedBy>
  <cp:revision>66</cp:revision>
  <dcterms:created xsi:type="dcterms:W3CDTF">2020-08-21T13:15:34Z</dcterms:created>
  <dcterms:modified xsi:type="dcterms:W3CDTF">2020-11-11T09:07:03Z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2020-02-04T00:00:00Z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2020-08-21T00:00:00Z</vt:filetime>
  </property>
  <property fmtid="{D5CDD505-2E9C-101B-9397-08002B2CF9AE}" pid="5" name="ContentTypeId">
    <vt:lpwstr>0x0101007E6F162BBAC7B942943427DB2531A9B7</vt:lpwstr>
  </property>
</Properties>
</file>